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69" r:id="rId5"/>
    <p:sldId id="265" r:id="rId6"/>
    <p:sldId id="268" r:id="rId7"/>
    <p:sldId id="267" r:id="rId8"/>
    <p:sldId id="278" r:id="rId9"/>
    <p:sldId id="279" r:id="rId10"/>
    <p:sldId id="280" r:id="rId11"/>
    <p:sldId id="271" r:id="rId12"/>
    <p:sldId id="272" r:id="rId13"/>
    <p:sldId id="275" r:id="rId14"/>
    <p:sldId id="273" r:id="rId15"/>
    <p:sldId id="274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0106A-584A-984F-A729-A70EDE294395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ECF92-C6C2-1D40-9DC6-3DBAF42A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5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09E16-602C-5A41-8DBB-E0CD582ED84D}" type="slidenum">
              <a:rPr lang="en-US"/>
              <a:pPr/>
              <a:t>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09E16-602C-5A41-8DBB-E0CD582ED84D}" type="slidenum">
              <a:rPr lang="en-US"/>
              <a:pPr/>
              <a:t>11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09E16-602C-5A41-8DBB-E0CD582ED84D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1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7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6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8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C2321-9499-0747-AF27-72E5DA866E13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0F95-62DE-E24B-A63E-64E027485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5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1847"/>
            <a:ext cx="7772400" cy="240860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Extended </a:t>
            </a:r>
            <a:r>
              <a:rPr lang="en-US" dirty="0" smtClean="0">
                <a:solidFill>
                  <a:srgbClr val="660066"/>
                </a:solidFill>
              </a:rPr>
              <a:t>Walkthrough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(based on cognitive walkthrough)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/>
              <a:t>template</a:t>
            </a:r>
            <a:br>
              <a:rPr lang="en-US" dirty="0"/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Dix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https</a:t>
            </a:r>
            <a:r>
              <a:rPr lang="en-US" sz="2400" dirty="0">
                <a:solidFill>
                  <a:schemeClr val="tx1"/>
                </a:solidFill>
              </a:rPr>
              <a:t>://</a:t>
            </a:r>
            <a:r>
              <a:rPr lang="en-US" sz="2400" dirty="0" err="1">
                <a:solidFill>
                  <a:schemeClr val="tx1"/>
                </a:solidFill>
              </a:rPr>
              <a:t>alandix.com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longterminteraction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2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4a. </a:t>
            </a:r>
            <a:r>
              <a:rPr lang="en-US" dirty="0" smtClean="0"/>
              <a:t>user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538"/>
            <a:ext cx="8229600" cy="3566625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1763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Map out the overall phases of interaction with the system, including relevant non-system activity before, between and after.</a:t>
            </a:r>
          </a:p>
        </p:txBody>
      </p:sp>
    </p:spTree>
    <p:extLst>
      <p:ext uri="{BB962C8B-B14F-4D97-AF65-F5344CB8AC3E}">
        <p14:creationId xmlns:p14="http://schemas.microsoft.com/office/powerpoint/2010/main" val="208239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143000" y="1123480"/>
            <a:ext cx="6858000" cy="4114800"/>
          </a:xfrm>
          <a:prstGeom prst="rect">
            <a:avLst/>
          </a:prstGeom>
          <a:solidFill>
            <a:srgbClr val="F1F7F7"/>
          </a:solidFill>
          <a:ln w="9525">
            <a:solidFill>
              <a:srgbClr val="F1F7F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04480"/>
            <a:ext cx="7772400" cy="160020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alkthrough prompts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82832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</a:t>
            </a:r>
            <a:r>
              <a:rPr lang="en-US" dirty="0" smtClean="0"/>
              <a:t>ingle phase of use</a:t>
            </a:r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1143000" y="1123480"/>
            <a:ext cx="6858000" cy="4114800"/>
            <a:chOff x="720" y="1200"/>
            <a:chExt cx="4320" cy="2592"/>
          </a:xfrm>
        </p:grpSpPr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720" y="1200"/>
              <a:ext cx="0" cy="672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720" y="1200"/>
              <a:ext cx="2736" cy="0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5040" y="3360"/>
              <a:ext cx="0" cy="432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3360" y="3792"/>
              <a:ext cx="1680" cy="0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523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07977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 each task action</a:t>
            </a:r>
            <a:br>
              <a:rPr lang="en-US" dirty="0" smtClean="0"/>
            </a:br>
            <a:r>
              <a:rPr lang="en-US" sz="2400" dirty="0" smtClean="0">
                <a:solidFill>
                  <a:srgbClr val="7F7F7F"/>
                </a:solidFill>
              </a:rPr>
              <a:t>(standard cognitive walkthrough)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386"/>
            <a:ext cx="8686800" cy="4406778"/>
          </a:xfrm>
        </p:spPr>
        <p:txBody>
          <a:bodyPr>
            <a:noAutofit/>
          </a:bodyPr>
          <a:lstStyle/>
          <a:p>
            <a:pPr marL="722313" indent="-623888">
              <a:buNone/>
            </a:pPr>
            <a:r>
              <a:rPr lang="en-US" dirty="0" smtClean="0">
                <a:solidFill>
                  <a:srgbClr val="660066"/>
                </a:solidFill>
              </a:rPr>
              <a:t>goal match</a:t>
            </a:r>
          </a:p>
          <a:p>
            <a:pPr marL="457200" lvl="1" indent="-7938">
              <a:buNone/>
            </a:pPr>
            <a:r>
              <a:rPr lang="en-US" sz="2200" dirty="0" smtClean="0"/>
              <a:t>Is the effect of the action the same as the user’s goal at that point?</a:t>
            </a:r>
          </a:p>
          <a:p>
            <a:pPr marL="722313" indent="-623888">
              <a:buNone/>
            </a:pPr>
            <a:r>
              <a:rPr lang="en-US" dirty="0">
                <a:solidFill>
                  <a:srgbClr val="660066"/>
                </a:solidFill>
              </a:rPr>
              <a:t>v</a:t>
            </a:r>
            <a:r>
              <a:rPr lang="en-US" dirty="0" smtClean="0">
                <a:solidFill>
                  <a:srgbClr val="660066"/>
                </a:solidFill>
              </a:rPr>
              <a:t>isibility</a:t>
            </a:r>
          </a:p>
          <a:p>
            <a:pPr marL="1122363" lvl="1" indent="-623888">
              <a:buNone/>
            </a:pPr>
            <a:r>
              <a:rPr lang="en-US" sz="2200" dirty="0" smtClean="0"/>
              <a:t>Will users see that the action is available?</a:t>
            </a:r>
          </a:p>
          <a:p>
            <a:pPr marL="722313" indent="-623888">
              <a:buNone/>
            </a:pPr>
            <a:r>
              <a:rPr lang="en-US" dirty="0">
                <a:solidFill>
                  <a:srgbClr val="660066"/>
                </a:solidFill>
              </a:rPr>
              <a:t>i</a:t>
            </a:r>
            <a:r>
              <a:rPr lang="en-US" dirty="0" smtClean="0">
                <a:solidFill>
                  <a:srgbClr val="660066"/>
                </a:solidFill>
              </a:rPr>
              <a:t>dentification</a:t>
            </a:r>
          </a:p>
          <a:p>
            <a:pPr marL="457200" lvl="1" indent="-7938">
              <a:buNone/>
            </a:pPr>
            <a:r>
              <a:rPr lang="en-US" sz="2200" dirty="0" smtClean="0"/>
              <a:t>Once users have found the correct action, will they know it is the one they need?</a:t>
            </a:r>
          </a:p>
          <a:p>
            <a:pPr marL="722313" indent="-623888">
              <a:buNone/>
            </a:pPr>
            <a:r>
              <a:rPr lang="en-US" dirty="0">
                <a:solidFill>
                  <a:srgbClr val="660066"/>
                </a:solidFill>
              </a:rPr>
              <a:t>f</a:t>
            </a:r>
            <a:r>
              <a:rPr lang="en-US" dirty="0" smtClean="0">
                <a:solidFill>
                  <a:srgbClr val="660066"/>
                </a:solidFill>
              </a:rPr>
              <a:t>eedback</a:t>
            </a:r>
          </a:p>
          <a:p>
            <a:pPr marL="457200" lvl="1" indent="-7938">
              <a:buNone/>
            </a:pPr>
            <a:r>
              <a:rPr lang="en-US" sz="2200" dirty="0" smtClean="0"/>
              <a:t>After the action is taken, will users understand the feedback? </a:t>
            </a:r>
          </a:p>
        </p:txBody>
      </p:sp>
    </p:spTree>
    <p:extLst>
      <p:ext uri="{BB962C8B-B14F-4D97-AF65-F5344CB8AC3E}">
        <p14:creationId xmlns:p14="http://schemas.microsoft.com/office/powerpoint/2010/main" val="418397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143000" y="1123480"/>
            <a:ext cx="6858000" cy="4114800"/>
          </a:xfrm>
          <a:prstGeom prst="rect">
            <a:avLst/>
          </a:prstGeom>
          <a:solidFill>
            <a:srgbClr val="F1F7F7"/>
          </a:solidFill>
          <a:ln w="9525">
            <a:solidFill>
              <a:srgbClr val="F1F7F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04480"/>
            <a:ext cx="7772400" cy="16002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ulti-phase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82832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1143000" y="1123480"/>
            <a:ext cx="6858000" cy="4114800"/>
            <a:chOff x="720" y="1200"/>
            <a:chExt cx="4320" cy="2592"/>
          </a:xfrm>
        </p:grpSpPr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720" y="1200"/>
              <a:ext cx="0" cy="672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720" y="1200"/>
              <a:ext cx="2736" cy="0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5040" y="3360"/>
              <a:ext cx="0" cy="432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3360" y="3792"/>
              <a:ext cx="1680" cy="0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134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overall activity or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c</a:t>
            </a:r>
            <a:r>
              <a:rPr lang="en-US" dirty="0" smtClean="0">
                <a:solidFill>
                  <a:srgbClr val="660066"/>
                </a:solidFill>
              </a:rPr>
              <a:t>onflict</a:t>
            </a:r>
          </a:p>
          <a:p>
            <a:pPr lvl="1"/>
            <a:r>
              <a:rPr lang="en-US" dirty="0" smtClean="0"/>
              <a:t>Are there any conflicts between organizational and individual  goals?</a:t>
            </a:r>
          </a:p>
          <a:p>
            <a:pPr lvl="1"/>
            <a:r>
              <a:rPr lang="en-US" dirty="0" smtClean="0"/>
              <a:t>If so are there means in the systems or supporting process to deal with this?</a:t>
            </a:r>
          </a:p>
          <a:p>
            <a:pPr lvl="4"/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e</a:t>
            </a:r>
            <a:r>
              <a:rPr lang="en-US" dirty="0" smtClean="0">
                <a:solidFill>
                  <a:srgbClr val="660066"/>
                </a:solidFill>
              </a:rPr>
              <a:t>motion and motivation  </a:t>
            </a:r>
            <a:r>
              <a:rPr lang="en-US" sz="2800" dirty="0" smtClean="0">
                <a:solidFill>
                  <a:srgbClr val="7F7F7F"/>
                </a:solidFill>
              </a:rPr>
              <a:t>(if relevant)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the system engaging/enjoyable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is motivation to use the system maintained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k</a:t>
            </a:r>
            <a:r>
              <a:rPr lang="en-US" dirty="0" smtClean="0">
                <a:solidFill>
                  <a:srgbClr val="660066"/>
                </a:solidFill>
              </a:rPr>
              <a:t>nowledge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does the user know the system exists?</a:t>
            </a:r>
          </a:p>
          <a:p>
            <a:pPr lvl="4"/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m</a:t>
            </a:r>
            <a:r>
              <a:rPr lang="en-US" dirty="0" smtClean="0">
                <a:solidFill>
                  <a:srgbClr val="660066"/>
                </a:solidFill>
              </a:rPr>
              <a:t>otivation</a:t>
            </a:r>
          </a:p>
          <a:p>
            <a:pPr lvl="1"/>
            <a:r>
              <a:rPr lang="en-US" dirty="0" smtClean="0"/>
              <a:t>What makes them want to use it?</a:t>
            </a:r>
          </a:p>
          <a:p>
            <a:pPr lvl="4"/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o</a:t>
            </a:r>
            <a:r>
              <a:rPr lang="en-US" dirty="0" smtClean="0">
                <a:solidFill>
                  <a:srgbClr val="660066"/>
                </a:solidFill>
              </a:rPr>
              <a:t>pportunity</a:t>
            </a:r>
          </a:p>
          <a:p>
            <a:pPr lvl="1"/>
            <a:r>
              <a:rPr lang="en-US" dirty="0" smtClean="0"/>
              <a:t>What enables actual use? </a:t>
            </a:r>
            <a:r>
              <a:rPr lang="en-US" sz="2400" dirty="0" smtClean="0">
                <a:solidFill>
                  <a:srgbClr val="7F7F7F"/>
                </a:solidFill>
              </a:rPr>
              <a:t>(installation, access etc.)</a:t>
            </a:r>
            <a:endParaRPr lang="en-US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63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etween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m</a:t>
            </a:r>
            <a:r>
              <a:rPr lang="en-US" dirty="0" smtClean="0">
                <a:solidFill>
                  <a:srgbClr val="660066"/>
                </a:solidFill>
              </a:rPr>
              <a:t>otivation</a:t>
            </a:r>
          </a:p>
          <a:p>
            <a:pPr lvl="1"/>
            <a:r>
              <a:rPr lang="en-US" dirty="0" smtClean="0"/>
              <a:t>What makes them want to re-engage?</a:t>
            </a:r>
          </a:p>
          <a:p>
            <a:pPr lvl="4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trigger</a:t>
            </a:r>
          </a:p>
          <a:p>
            <a:pPr lvl="1"/>
            <a:r>
              <a:rPr lang="en-US" dirty="0" smtClean="0"/>
              <a:t>What prompts the user to re-engage?</a:t>
            </a:r>
          </a:p>
          <a:p>
            <a:pPr lvl="4"/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o</a:t>
            </a:r>
            <a:r>
              <a:rPr lang="en-US" dirty="0" smtClean="0">
                <a:solidFill>
                  <a:srgbClr val="660066"/>
                </a:solidFill>
              </a:rPr>
              <a:t>pportunity</a:t>
            </a:r>
          </a:p>
          <a:p>
            <a:pPr lvl="1"/>
            <a:r>
              <a:rPr lang="en-US" dirty="0" smtClean="0"/>
              <a:t>How do they do so?  (e.g. find URL, locate app)</a:t>
            </a:r>
          </a:p>
        </p:txBody>
      </p:sp>
    </p:spTree>
    <p:extLst>
      <p:ext uri="{BB962C8B-B14F-4D97-AF65-F5344CB8AC3E}">
        <p14:creationId xmlns:p14="http://schemas.microsoft.com/office/powerpoint/2010/main" val="109573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existence</a:t>
            </a:r>
          </a:p>
          <a:p>
            <a:pPr lvl="1"/>
            <a:r>
              <a:rPr lang="en-US" dirty="0" smtClean="0"/>
              <a:t>Is there a natural end to the overall activity</a:t>
            </a:r>
          </a:p>
          <a:p>
            <a:pPr marL="0" indent="0">
              <a:buNone/>
            </a:pPr>
            <a:r>
              <a:rPr lang="en-US" dirty="0">
                <a:solidFill>
                  <a:srgbClr val="660066"/>
                </a:solidFill>
              </a:rPr>
              <a:t>t</a:t>
            </a:r>
            <a:r>
              <a:rPr lang="en-US" dirty="0" smtClean="0">
                <a:solidFill>
                  <a:srgbClr val="660066"/>
                </a:solidFill>
              </a:rPr>
              <a:t>ermination</a:t>
            </a:r>
            <a:endParaRPr lang="en-US" sz="2800" dirty="0" smtClean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If user action is needed is this clear?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recognition</a:t>
            </a:r>
            <a:endParaRPr lang="en-US" sz="2800" dirty="0" smtClean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Does the user know they have got to the end?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satisfaction</a:t>
            </a:r>
            <a:endParaRPr lang="en-US" sz="2800" dirty="0" smtClean="0">
              <a:solidFill>
                <a:srgbClr val="660066"/>
              </a:solidFill>
            </a:endParaRPr>
          </a:p>
          <a:p>
            <a:pPr lvl="1"/>
            <a:r>
              <a:rPr lang="en-US" dirty="0" smtClean="0"/>
              <a:t>Has the overall activity met the broad goals?</a:t>
            </a:r>
          </a:p>
        </p:txBody>
      </p:sp>
    </p:spTree>
    <p:extLst>
      <p:ext uri="{BB962C8B-B14F-4D97-AF65-F5344CB8AC3E}">
        <p14:creationId xmlns:p14="http://schemas.microsoft.com/office/powerpoint/2010/main" val="109573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143000" y="1123480"/>
            <a:ext cx="6858000" cy="4114800"/>
          </a:xfrm>
          <a:prstGeom prst="rect">
            <a:avLst/>
          </a:prstGeom>
          <a:solidFill>
            <a:srgbClr val="F1F7F7"/>
          </a:solidFill>
          <a:ln w="9525">
            <a:solidFill>
              <a:srgbClr val="F1F7F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04480"/>
            <a:ext cx="7772400" cy="16002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ystem description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82832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1143000" y="1123480"/>
            <a:ext cx="6858000" cy="4114800"/>
            <a:chOff x="720" y="1200"/>
            <a:chExt cx="4320" cy="2592"/>
          </a:xfrm>
        </p:grpSpPr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720" y="1200"/>
              <a:ext cx="0" cy="672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720" y="1200"/>
              <a:ext cx="2736" cy="0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5040" y="3360"/>
              <a:ext cx="0" cy="432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3360" y="3792"/>
              <a:ext cx="1680" cy="0"/>
            </a:xfrm>
            <a:prstGeom prst="line">
              <a:avLst/>
            </a:prstGeom>
            <a:noFill/>
            <a:ln w="28575">
              <a:solidFill>
                <a:srgbClr val="78C2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109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specification </a:t>
            </a:r>
            <a:r>
              <a:rPr lang="en-US" dirty="0"/>
              <a:t>or prototype of the </a:t>
            </a:r>
            <a:r>
              <a:rPr lang="en-US" dirty="0" smtClean="0"/>
              <a:t>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description of the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description </a:t>
            </a:r>
            <a:r>
              <a:rPr lang="en-US" dirty="0"/>
              <a:t>of the task the user is to </a:t>
            </a:r>
            <a:r>
              <a:rPr lang="en-US" dirty="0" smtClean="0"/>
              <a:t>perform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</a:t>
            </a:r>
            <a:r>
              <a:rPr lang="en-US" dirty="0"/>
              <a:t>, written list of </a:t>
            </a:r>
            <a:r>
              <a:rPr lang="en-US" dirty="0" smtClean="0"/>
              <a:t>actions needed</a:t>
            </a:r>
          </a:p>
        </p:txBody>
      </p:sp>
    </p:spTree>
    <p:extLst>
      <p:ext uri="{BB962C8B-B14F-4D97-AF65-F5344CB8AC3E}">
        <p14:creationId xmlns:p14="http://schemas.microsoft.com/office/powerpoint/2010/main" val="135606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specification or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538"/>
            <a:ext cx="8229600" cy="3566625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1763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This doesn’t have to be complete, but should be fairly detailed.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.g. location and wording for a menu can make a big difference.</a:t>
            </a:r>
          </a:p>
        </p:txBody>
      </p:sp>
    </p:spTree>
    <p:extLst>
      <p:ext uri="{BB962C8B-B14F-4D97-AF65-F5344CB8AC3E}">
        <p14:creationId xmlns:p14="http://schemas.microsoft.com/office/powerpoint/2010/main" val="369774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description of the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538"/>
            <a:ext cx="8229600" cy="3566625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1763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 indication of who the users are and what kind of experience and knowledge the evaluators can assume about them.</a:t>
            </a:r>
          </a:p>
        </p:txBody>
      </p:sp>
    </p:spTree>
    <p:extLst>
      <p:ext uri="{BB962C8B-B14F-4D97-AF65-F5344CB8AC3E}">
        <p14:creationId xmlns:p14="http://schemas.microsoft.com/office/powerpoint/2010/main" val="304213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description of the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538"/>
            <a:ext cx="8229600" cy="3566625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1763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escription of the task the user is to perform on the system. This should be a representative task that most users will want to do.</a:t>
            </a:r>
          </a:p>
        </p:txBody>
      </p:sp>
    </p:spTree>
    <p:extLst>
      <p:ext uri="{BB962C8B-B14F-4D97-AF65-F5344CB8AC3E}">
        <p14:creationId xmlns:p14="http://schemas.microsoft.com/office/powerpoint/2010/main" val="369774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user actions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538"/>
            <a:ext cx="8229600" cy="3566625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1763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complete, written list of the actions needed to complete the task with the proposed system.</a:t>
            </a:r>
          </a:p>
        </p:txBody>
      </p:sp>
    </p:spTree>
    <p:extLst>
      <p:ext uri="{BB962C8B-B14F-4D97-AF65-F5344CB8AC3E}">
        <p14:creationId xmlns:p14="http://schemas.microsoft.com/office/powerpoint/2010/main" val="338550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ulti-phase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Where user interaction takes place in a number of phases of activity with gaps in between:</a:t>
            </a:r>
          </a:p>
          <a:p>
            <a:r>
              <a:rPr lang="en-US" sz="2800" dirty="0" smtClean="0"/>
              <a:t>complete 1 and 2 once</a:t>
            </a:r>
          </a:p>
          <a:p>
            <a:r>
              <a:rPr lang="en-US" sz="2800" dirty="0" smtClean="0"/>
              <a:t>complete 3 and 4 for each phase of interaction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 addition high-level versions of 3 and 4:</a:t>
            </a:r>
          </a:p>
          <a:p>
            <a:pPr lvl="1"/>
            <a:r>
              <a:rPr lang="en-US" sz="2400" dirty="0" smtClean="0"/>
              <a:t>identify the overall aim or activity within which system use fits and how each task (3) works to accomplish this</a:t>
            </a:r>
          </a:p>
          <a:p>
            <a:pPr lvl="1"/>
            <a:r>
              <a:rPr lang="en-US" sz="2400" dirty="0" smtClean="0"/>
              <a:t>create a user story including finding out about the system, steps of use (as described in 4), gaps between, how fresh use is triggered, and if relevant the ‘end’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75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3a. </a:t>
            </a:r>
            <a:r>
              <a:rPr lang="en-US" dirty="0"/>
              <a:t>o</a:t>
            </a:r>
            <a:r>
              <a:rPr lang="en-US" dirty="0" smtClean="0"/>
              <a:t>verall aim/activity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538"/>
            <a:ext cx="8229600" cy="3566625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1763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escription of the overall activity within which the individual phases of interaction fit, including aims/goals/drivers.</a:t>
            </a:r>
          </a:p>
        </p:txBody>
      </p:sp>
    </p:spTree>
    <p:extLst>
      <p:ext uri="{BB962C8B-B14F-4D97-AF65-F5344CB8AC3E}">
        <p14:creationId xmlns:p14="http://schemas.microsoft.com/office/powerpoint/2010/main" val="202674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559</Words>
  <Application>Microsoft Macintosh PowerPoint</Application>
  <PresentationFormat>On-screen Show (4:3)</PresentationFormat>
  <Paragraphs>85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Extended Walkthrough (based on cognitive walkthrough) template </vt:lpstr>
      <vt:lpstr>system description</vt:lpstr>
      <vt:lpstr>PowerPoint Presentation</vt:lpstr>
      <vt:lpstr>1. specification or prototype</vt:lpstr>
      <vt:lpstr>2. description of the users</vt:lpstr>
      <vt:lpstr>3. description of the task</vt:lpstr>
      <vt:lpstr>4. user actions needed</vt:lpstr>
      <vt:lpstr>multi-phase interactions</vt:lpstr>
      <vt:lpstr>3a. overall aim/activity</vt:lpstr>
      <vt:lpstr>4a. user story</vt:lpstr>
      <vt:lpstr>walkthrough prompts</vt:lpstr>
      <vt:lpstr>for each task action (standard cognitive walkthrough)</vt:lpstr>
      <vt:lpstr>multi-phase</vt:lpstr>
      <vt:lpstr>for overall activity or phases</vt:lpstr>
      <vt:lpstr>at start</vt:lpstr>
      <vt:lpstr>between phases</vt:lpstr>
      <vt:lpstr>at end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Walkthrough (extended)</dc:title>
  <dc:creator>Alan Dix</dc:creator>
  <cp:lastModifiedBy>Alan Dix</cp:lastModifiedBy>
  <cp:revision>11</cp:revision>
  <dcterms:created xsi:type="dcterms:W3CDTF">2017-10-11T13:34:56Z</dcterms:created>
  <dcterms:modified xsi:type="dcterms:W3CDTF">2020-09-28T16:48:20Z</dcterms:modified>
</cp:coreProperties>
</file>