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5"/>
  </p:notesMasterIdLst>
  <p:sldIdLst>
    <p:sldId id="261" r:id="rId2"/>
    <p:sldId id="317" r:id="rId3"/>
    <p:sldId id="316" r:id="rId4"/>
    <p:sldId id="318" r:id="rId5"/>
    <p:sldId id="321" r:id="rId6"/>
    <p:sldId id="322" r:id="rId7"/>
    <p:sldId id="323" r:id="rId8"/>
    <p:sldId id="354" r:id="rId9"/>
    <p:sldId id="262" r:id="rId10"/>
    <p:sldId id="362" r:id="rId11"/>
    <p:sldId id="266" r:id="rId12"/>
    <p:sldId id="282" r:id="rId13"/>
    <p:sldId id="283" r:id="rId14"/>
    <p:sldId id="284" r:id="rId15"/>
    <p:sldId id="285" r:id="rId16"/>
    <p:sldId id="289" r:id="rId17"/>
    <p:sldId id="363" r:id="rId18"/>
    <p:sldId id="351" r:id="rId19"/>
    <p:sldId id="352" r:id="rId20"/>
    <p:sldId id="353" r:id="rId21"/>
    <p:sldId id="364" r:id="rId22"/>
    <p:sldId id="287" r:id="rId23"/>
    <p:sldId id="290" r:id="rId24"/>
    <p:sldId id="291" r:id="rId25"/>
    <p:sldId id="292" r:id="rId26"/>
    <p:sldId id="293" r:id="rId27"/>
    <p:sldId id="313" r:id="rId28"/>
    <p:sldId id="365" r:id="rId29"/>
    <p:sldId id="347" r:id="rId30"/>
    <p:sldId id="348" r:id="rId31"/>
    <p:sldId id="349" r:id="rId32"/>
    <p:sldId id="366" r:id="rId33"/>
    <p:sldId id="268" r:id="rId34"/>
    <p:sldId id="298" r:id="rId35"/>
    <p:sldId id="295" r:id="rId36"/>
    <p:sldId id="304" r:id="rId37"/>
    <p:sldId id="329" r:id="rId38"/>
    <p:sldId id="330" r:id="rId39"/>
    <p:sldId id="331" r:id="rId40"/>
    <p:sldId id="332" r:id="rId41"/>
    <p:sldId id="360" r:id="rId42"/>
    <p:sldId id="296" r:id="rId43"/>
    <p:sldId id="367" r:id="rId44"/>
    <p:sldId id="355" r:id="rId45"/>
    <p:sldId id="356" r:id="rId46"/>
    <p:sldId id="357" r:id="rId47"/>
    <p:sldId id="368" r:id="rId48"/>
    <p:sldId id="305" r:id="rId49"/>
    <p:sldId id="307" r:id="rId50"/>
    <p:sldId id="308" r:id="rId51"/>
    <p:sldId id="369" r:id="rId52"/>
    <p:sldId id="340" r:id="rId53"/>
    <p:sldId id="341" r:id="rId54"/>
    <p:sldId id="342" r:id="rId55"/>
    <p:sldId id="370" r:id="rId56"/>
    <p:sldId id="272" r:id="rId57"/>
    <p:sldId id="273" r:id="rId58"/>
    <p:sldId id="334" r:id="rId59"/>
    <p:sldId id="335" r:id="rId60"/>
    <p:sldId id="337" r:id="rId61"/>
    <p:sldId id="336" r:id="rId62"/>
    <p:sldId id="338" r:id="rId63"/>
    <p:sldId id="299" r:id="rId64"/>
    <p:sldId id="300" r:id="rId65"/>
    <p:sldId id="301" r:id="rId66"/>
    <p:sldId id="339" r:id="rId67"/>
    <p:sldId id="371" r:id="rId68"/>
    <p:sldId id="310" r:id="rId69"/>
    <p:sldId id="315" r:id="rId70"/>
    <p:sldId id="311" r:id="rId71"/>
    <p:sldId id="344" r:id="rId72"/>
    <p:sldId id="345" r:id="rId73"/>
    <p:sldId id="361" r:id="rId7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FF00"/>
    <a:srgbClr val="1079F7"/>
    <a:srgbClr val="0590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459" autoAdjust="0"/>
  </p:normalViewPr>
  <p:slideViewPr>
    <p:cSldViewPr snapToGrid="0" snapToObjects="1">
      <p:cViewPr varScale="1">
        <p:scale>
          <a:sx n="72" d="100"/>
          <a:sy n="72" d="100"/>
        </p:scale>
        <p:origin x="-16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notesMaster" Target="notesMasters/notesMaster1.xml"/><Relationship Id="rId76" Type="http://schemas.openxmlformats.org/officeDocument/2006/relationships/printerSettings" Target="printerSettings/printerSettings1.bin"/><Relationship Id="rId77" Type="http://schemas.openxmlformats.org/officeDocument/2006/relationships/presProps" Target="presProps.xml"/><Relationship Id="rId78" Type="http://schemas.openxmlformats.org/officeDocument/2006/relationships/viewProps" Target="viewProps.xml"/><Relationship Id="rId79" Type="http://schemas.openxmlformats.org/officeDocument/2006/relationships/theme" Target="theme/theme1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8F136-D8AA-3D4A-B7CC-9543A82C1D75}" type="datetimeFigureOut">
              <a:rPr lang="en-US" smtClean="0"/>
              <a:t>04/02/20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AF999-A804-454C-9315-46628FB12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850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609E16-602C-5A41-8DBB-E0CD582ED84D}" type="slidenum">
              <a:rPr lang="en-US"/>
              <a:pPr/>
              <a:t>2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609E16-602C-5A41-8DBB-E0CD582ED84D}" type="slidenum">
              <a:rPr lang="en-US"/>
              <a:pPr/>
              <a:t>18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609E16-602C-5A41-8DBB-E0CD582ED84D}" type="slidenum">
              <a:rPr lang="en-US"/>
              <a:pPr/>
              <a:t>22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86C538-686E-A148-BDF1-8375438691B8}" type="slidenum">
              <a:rPr lang="en-US"/>
              <a:pPr/>
              <a:t>23</a:t>
            </a:fld>
            <a:endParaRPr 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A6163D-5B90-8744-8249-1128B3A60C18}" type="slidenum">
              <a:rPr lang="en-US"/>
              <a:pPr/>
              <a:t>24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05EB61-B969-2046-A406-AB648F5484BE}" type="slidenum">
              <a:rPr lang="en-US"/>
              <a:pPr/>
              <a:t>25</a:t>
            </a:fld>
            <a:endParaRPr lang="en-US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D59356-DC34-1345-80E2-4186654062AE}" type="slidenum">
              <a:rPr lang="en-US"/>
              <a:pPr/>
              <a:t>26</a:t>
            </a:fld>
            <a:endParaRPr lang="en-US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609E16-602C-5A41-8DBB-E0CD582ED84D}" type="slidenum">
              <a:rPr lang="en-US"/>
              <a:pPr/>
              <a:t>29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609E16-602C-5A41-8DBB-E0CD582ED84D}" type="slidenum">
              <a:rPr lang="en-US"/>
              <a:pPr/>
              <a:t>33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B736B7-26D1-134A-A689-E875FEF1F7D8}" type="slidenum">
              <a:rPr lang="en-US"/>
              <a:pPr/>
              <a:t>34</a:t>
            </a:fld>
            <a:endParaRPr lang="en-US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B736B7-26D1-134A-A689-E875FEF1F7D8}" type="slidenum">
              <a:rPr lang="en-US"/>
              <a:pPr/>
              <a:t>35</a:t>
            </a:fld>
            <a:endParaRPr lang="en-US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617411-F9D9-AC4C-929E-8E3464454271}" type="slidenum">
              <a:rPr lang="en-US"/>
              <a:pPr/>
              <a:t>3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1107EB-3FF6-6E48-9A12-76FD2081149B}" type="slidenum">
              <a:rPr lang="en-US"/>
              <a:pPr/>
              <a:t>36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B736B7-26D1-134A-A689-E875FEF1F7D8}" type="slidenum">
              <a:rPr lang="en-US"/>
              <a:pPr/>
              <a:t>37</a:t>
            </a:fld>
            <a:endParaRPr lang="en-US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B736B7-26D1-134A-A689-E875FEF1F7D8}" type="slidenum">
              <a:rPr lang="en-US"/>
              <a:pPr/>
              <a:t>38</a:t>
            </a:fld>
            <a:endParaRPr lang="en-US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B736B7-26D1-134A-A689-E875FEF1F7D8}" type="slidenum">
              <a:rPr lang="en-US"/>
              <a:pPr/>
              <a:t>39</a:t>
            </a:fld>
            <a:endParaRPr lang="en-US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B736B7-26D1-134A-A689-E875FEF1F7D8}" type="slidenum">
              <a:rPr lang="en-US"/>
              <a:pPr/>
              <a:t>40</a:t>
            </a:fld>
            <a:endParaRPr lang="en-US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1A84D4-1E68-EB43-9E1E-DFF72314D87A}" type="slidenum">
              <a:rPr lang="en-US"/>
              <a:pPr/>
              <a:t>41</a:t>
            </a:fld>
            <a:endParaRPr lang="en-US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1A84D4-1E68-EB43-9E1E-DFF72314D87A}" type="slidenum">
              <a:rPr lang="en-US"/>
              <a:pPr/>
              <a:t>42</a:t>
            </a:fld>
            <a:endParaRPr lang="en-US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609E16-602C-5A41-8DBB-E0CD582ED84D}" type="slidenum">
              <a:rPr lang="en-US"/>
              <a:pPr/>
              <a:t>44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609E16-602C-5A41-8DBB-E0CD582ED84D}" type="slidenum">
              <a:rPr lang="en-US"/>
              <a:pPr/>
              <a:t>48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A48019-EB19-6046-8B8A-EA4403096C94}" type="slidenum">
              <a:rPr lang="en-US"/>
              <a:pPr/>
              <a:t>49</a:t>
            </a:fld>
            <a:endParaRPr lang="en-US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1107EB-3FF6-6E48-9A12-76FD2081149B}" type="slidenum">
              <a:rPr lang="en-US"/>
              <a:pPr/>
              <a:t>7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609E16-602C-5A41-8DBB-E0CD582ED84D}" type="slidenum">
              <a:rPr lang="en-US"/>
              <a:pPr/>
              <a:t>52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609E16-602C-5A41-8DBB-E0CD582ED84D}" type="slidenum">
              <a:rPr lang="en-US"/>
              <a:pPr/>
              <a:t>56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609E16-602C-5A41-8DBB-E0CD582ED84D}" type="slidenum">
              <a:rPr lang="en-US"/>
              <a:pPr/>
              <a:t>68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609E16-602C-5A41-8DBB-E0CD582ED84D}" type="slidenum">
              <a:rPr lang="en-US"/>
              <a:pPr/>
              <a:t>11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55EDD3-AF76-2143-A869-F73885C0C3B4}" type="slidenum">
              <a:rPr lang="en-US"/>
              <a:pPr/>
              <a:t>12</a:t>
            </a:fld>
            <a:endParaRPr 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B5781F-F96C-2543-8491-B847D6E43E66}" type="slidenum">
              <a:rPr lang="en-US"/>
              <a:pPr/>
              <a:t>13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1F8A3C-130C-5743-B2FC-584D78D838B5}" type="slidenum">
              <a:rPr lang="en-US"/>
              <a:pPr/>
              <a:t>14</a:t>
            </a:fld>
            <a:endParaRPr 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547FBA-39D6-FF44-AC03-2E94D09E4D8C}" type="slidenum">
              <a:rPr lang="en-US"/>
              <a:pPr/>
              <a:t>15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A0B66E-A64D-C946-A9D6-0A893D6E6074}" type="slidenum">
              <a:rPr lang="en-US"/>
              <a:pPr/>
              <a:t>16</a:t>
            </a:fld>
            <a:endParaRPr lang="en-US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F788DF-6EED-434B-BEAD-838FACA2172C}" type="datetimeFigureOut">
              <a:rPr lang="en-US" smtClean="0"/>
              <a:t>04/02/20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F64763-E9D4-FA42-A366-7D0E202F8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860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F788DF-6EED-434B-BEAD-838FACA2172C}" type="datetimeFigureOut">
              <a:rPr lang="en-US" smtClean="0"/>
              <a:t>04/02/20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F64763-E9D4-FA42-A366-7D0E202F8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19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F788DF-6EED-434B-BEAD-838FACA2172C}" type="datetimeFigureOut">
              <a:rPr lang="en-US" smtClean="0"/>
              <a:t>04/02/20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F64763-E9D4-FA42-A366-7D0E202F8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00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F788DF-6EED-434B-BEAD-838FACA2172C}" type="datetimeFigureOut">
              <a:rPr lang="en-US" smtClean="0"/>
              <a:t>04/02/20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F64763-E9D4-FA42-A366-7D0E202F8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28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F788DF-6EED-434B-BEAD-838FACA2172C}" type="datetimeFigureOut">
              <a:rPr lang="en-US" smtClean="0"/>
              <a:t>04/02/20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F64763-E9D4-FA42-A366-7D0E202F8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38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F788DF-6EED-434B-BEAD-838FACA2172C}" type="datetimeFigureOut">
              <a:rPr lang="en-US" smtClean="0"/>
              <a:t>04/02/20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F64763-E9D4-FA42-A366-7D0E202F8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85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F788DF-6EED-434B-BEAD-838FACA2172C}" type="datetimeFigureOut">
              <a:rPr lang="en-US" smtClean="0"/>
              <a:t>04/02/20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F64763-E9D4-FA42-A366-7D0E202F8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77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F788DF-6EED-434B-BEAD-838FACA2172C}" type="datetimeFigureOut">
              <a:rPr lang="en-US" smtClean="0"/>
              <a:t>04/02/20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F64763-E9D4-FA42-A366-7D0E202F8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0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F788DF-6EED-434B-BEAD-838FACA2172C}" type="datetimeFigureOut">
              <a:rPr lang="en-US" smtClean="0"/>
              <a:t>04/02/20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F64763-E9D4-FA42-A366-7D0E202F8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99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F788DF-6EED-434B-BEAD-838FACA2172C}" type="datetimeFigureOut">
              <a:rPr lang="en-US" smtClean="0"/>
              <a:t>04/02/20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F64763-E9D4-FA42-A366-7D0E202F8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94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F788DF-6EED-434B-BEAD-838FACA2172C}" type="datetimeFigureOut">
              <a:rPr lang="en-US" smtClean="0"/>
              <a:t>04/02/20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F64763-E9D4-FA42-A366-7D0E202F8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207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rgbClr val="632523"/>
          </a:solidFill>
          <a:ln>
            <a:solidFill>
              <a:srgbClr val="63252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462697"/>
            <a:ext cx="756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chemeClr val="bg1"/>
                </a:solidFill>
              </a:rPr>
              <a:t>Understanding Statistics for HCI and Related Disciplines  –  Alan Dix</a:t>
            </a:r>
          </a:p>
        </p:txBody>
      </p:sp>
    </p:spTree>
    <p:extLst>
      <p:ext uri="{BB962C8B-B14F-4D97-AF65-F5344CB8AC3E}">
        <p14:creationId xmlns:p14="http://schemas.microsoft.com/office/powerpoint/2010/main" val="298792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gif"/><Relationship Id="rId3" Type="http://schemas.openxmlformats.org/officeDocument/2006/relationships/image" Target="../media/image15.gi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gif"/><Relationship Id="rId3" Type="http://schemas.openxmlformats.org/officeDocument/2006/relationships/image" Target="../media/image15.gi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em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507988"/>
            <a:ext cx="9144000" cy="6858000"/>
            <a:chOff x="0" y="0"/>
            <a:chExt cx="9144000" cy="6858000"/>
          </a:xfrm>
        </p:grpSpPr>
        <p:pic>
          <p:nvPicPr>
            <p:cNvPr id="5" name="Picture 4" descr="4598065240_dfe84a75c1_o-384x288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 descr="bayes-theorem.png"/>
          <p:cNvPicPr>
            <a:picLocks noChangeAspect="1"/>
          </p:cNvPicPr>
          <p:nvPr/>
        </p:nvPicPr>
        <p:blipFill>
          <a:blip r:embed="rId3">
            <a:alphaModFix amt="2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03" y="5211681"/>
            <a:ext cx="4878144" cy="1058008"/>
          </a:xfrm>
          <a:prstGeom prst="rect">
            <a:avLst/>
          </a:prstGeom>
        </p:spPr>
      </p:pic>
      <p:pic>
        <p:nvPicPr>
          <p:cNvPr id="9" name="Picture 8" descr="standard-deviation.png"/>
          <p:cNvPicPr>
            <a:picLocks noChangeAspect="1"/>
          </p:cNvPicPr>
          <p:nvPr/>
        </p:nvPicPr>
        <p:blipFill>
          <a:blip r:embed="rId4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781" y="1255903"/>
            <a:ext cx="4760909" cy="1227779"/>
          </a:xfrm>
          <a:prstGeom prst="rect">
            <a:avLst/>
          </a:prstGeom>
        </p:spPr>
      </p:pic>
      <p:pic>
        <p:nvPicPr>
          <p:cNvPr id="10" name="Picture 9" descr="sample-mean.png"/>
          <p:cNvPicPr>
            <a:picLocks noChangeAspect="1"/>
          </p:cNvPicPr>
          <p:nvPr/>
        </p:nvPicPr>
        <p:blipFill>
          <a:blip r:embed="rId5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610" y="378551"/>
            <a:ext cx="3696078" cy="1754704"/>
          </a:xfrm>
          <a:prstGeom prst="rect">
            <a:avLst/>
          </a:prstGeom>
        </p:spPr>
      </p:pic>
      <p:pic>
        <p:nvPicPr>
          <p:cNvPr id="11" name="Picture 10" descr="logo-text.png"/>
          <p:cNvPicPr>
            <a:picLocks noChangeAspect="1"/>
          </p:cNvPicPr>
          <p:nvPr/>
        </p:nvPicPr>
        <p:blipFill>
          <a:blip r:embed="rId6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23005"/>
            <a:ext cx="3097652" cy="3097652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0" y="527538"/>
            <a:ext cx="9144000" cy="2957597"/>
          </a:xfrm>
          <a:solidFill>
            <a:srgbClr val="FFFFFF">
              <a:alpha val="70000"/>
            </a:srgbClr>
          </a:solidFill>
        </p:spPr>
        <p:txBody>
          <a:bodyPr>
            <a:noAutofit/>
          </a:bodyPr>
          <a:lstStyle/>
          <a:p>
            <a:r>
              <a:rPr lang="en-GB" sz="3600" dirty="0">
                <a:solidFill>
                  <a:schemeClr val="accent2">
                    <a:lumMod val="50000"/>
                  </a:schemeClr>
                </a:solidFill>
              </a:rPr>
              <a:t>Understanding Statistics for </a:t>
            </a:r>
            <a:r>
              <a:rPr lang="en-GB" sz="36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GB" sz="36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GB" sz="3600" dirty="0" smtClean="0">
                <a:solidFill>
                  <a:schemeClr val="accent2">
                    <a:lumMod val="50000"/>
                  </a:schemeClr>
                </a:solidFill>
              </a:rPr>
              <a:t>HCI </a:t>
            </a:r>
            <a:r>
              <a:rPr lang="en-GB" sz="3600" dirty="0">
                <a:solidFill>
                  <a:schemeClr val="accent2">
                    <a:lumMod val="50000"/>
                  </a:schemeClr>
                </a:solidFill>
              </a:rPr>
              <a:t>and Related </a:t>
            </a:r>
            <a:r>
              <a:rPr lang="en-GB" sz="3600" dirty="0" smtClean="0">
                <a:solidFill>
                  <a:schemeClr val="accent2">
                    <a:lumMod val="50000"/>
                  </a:schemeClr>
                </a:solidFill>
              </a:rPr>
              <a:t>Disciplines</a:t>
            </a:r>
            <a:r>
              <a:rPr lang="en-GB" sz="36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GB" sz="36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GB" sz="1200" dirty="0" smtClean="0">
                <a:solidFill>
                  <a:srgbClr val="1079F7"/>
                </a:solidFill>
              </a:rPr>
              <a:t/>
            </a:r>
            <a:br>
              <a:rPr lang="en-GB" sz="1200" dirty="0" smtClean="0">
                <a:solidFill>
                  <a:srgbClr val="1079F7"/>
                </a:solidFill>
              </a:rPr>
            </a:br>
            <a:r>
              <a:rPr lang="en-GB" sz="2400" dirty="0" smtClean="0">
                <a:solidFill>
                  <a:srgbClr val="1079F7"/>
                </a:solidFill>
              </a:rPr>
              <a:t> </a:t>
            </a:r>
            <a:r>
              <a:rPr lang="en-GB" sz="4800" dirty="0" smtClean="0"/>
              <a:t>Part 2 – </a:t>
            </a:r>
            <a:r>
              <a:rPr lang="en-GB" sz="4800" dirty="0"/>
              <a:t>D</a:t>
            </a:r>
            <a:r>
              <a:rPr lang="en-GB" sz="4800" dirty="0" smtClean="0"/>
              <a:t>oing </a:t>
            </a:r>
            <a:r>
              <a:rPr lang="en-GB" sz="4800" dirty="0"/>
              <a:t>I</a:t>
            </a:r>
            <a:r>
              <a:rPr lang="en-GB" sz="4800" dirty="0" smtClean="0"/>
              <a:t>t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500" dirty="0" smtClean="0"/>
              <a:t/>
            </a:r>
            <a:br>
              <a:rPr lang="en-US" sz="500" dirty="0" smtClean="0"/>
            </a:br>
            <a:r>
              <a:rPr lang="en-US" sz="4000" dirty="0"/>
              <a:t>if not p then </a:t>
            </a:r>
            <a:r>
              <a:rPr lang="en-US" sz="4000" dirty="0" smtClean="0"/>
              <a:t>what</a:t>
            </a:r>
            <a:endParaRPr lang="en-US" sz="4800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0" y="3905737"/>
            <a:ext cx="9144000" cy="1545493"/>
          </a:xfrm>
          <a:solidFill>
            <a:srgbClr val="FFFFFF">
              <a:alpha val="70000"/>
            </a:srgbClr>
          </a:solidFill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0000"/>
                </a:solidFill>
              </a:rPr>
              <a:t>Alan Dix</a:t>
            </a:r>
            <a:endParaRPr lang="en-US" sz="2400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http://</a:t>
            </a:r>
            <a:r>
              <a:rPr lang="en-US" dirty="0" err="1" smtClean="0">
                <a:solidFill>
                  <a:srgbClr val="000000"/>
                </a:solidFill>
              </a:rPr>
              <a:t>alandix.com</a:t>
            </a:r>
            <a:r>
              <a:rPr lang="en-US" dirty="0" smtClean="0">
                <a:solidFill>
                  <a:srgbClr val="000000"/>
                </a:solidFill>
              </a:rPr>
              <a:t>/statistics/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0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AutoShape 2"/>
          <p:cNvSpPr>
            <a:spLocks noChangeArrowheads="1"/>
          </p:cNvSpPr>
          <p:nvPr/>
        </p:nvSpPr>
        <p:spPr bwMode="auto">
          <a:xfrm>
            <a:off x="4076700" y="2895600"/>
            <a:ext cx="990600" cy="990600"/>
          </a:xfrm>
          <a:prstGeom prst="smileyFace">
            <a:avLst>
              <a:gd name="adj" fmla="val 4653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74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1143000" y="1123480"/>
            <a:ext cx="6858000" cy="4114800"/>
          </a:xfrm>
          <a:prstGeom prst="rect">
            <a:avLst/>
          </a:prstGeom>
          <a:solidFill>
            <a:srgbClr val="F2DCDB"/>
          </a:solidFill>
          <a:ln w="9525">
            <a:solidFill>
              <a:srgbClr val="F1F7F7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04480"/>
            <a:ext cx="7772400" cy="1600200"/>
          </a:xfrm>
        </p:spPr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ypothesis testing </a:t>
            </a: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82832"/>
            <a:ext cx="6400800" cy="17526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the ubiquitous </a:t>
            </a:r>
            <a:r>
              <a:rPr lang="en-US" dirty="0" smtClean="0"/>
              <a:t>p</a:t>
            </a:r>
            <a:br>
              <a:rPr lang="en-US" dirty="0" smtClean="0"/>
            </a:br>
            <a:endParaRPr lang="en-US" dirty="0"/>
          </a:p>
        </p:txBody>
      </p:sp>
      <p:grpSp>
        <p:nvGrpSpPr>
          <p:cNvPr id="37897" name="Group 9"/>
          <p:cNvGrpSpPr>
            <a:grpSpLocks/>
          </p:cNvGrpSpPr>
          <p:nvPr/>
        </p:nvGrpSpPr>
        <p:grpSpPr bwMode="auto">
          <a:xfrm>
            <a:off x="1143000" y="1123480"/>
            <a:ext cx="6858000" cy="4114800"/>
            <a:chOff x="720" y="1200"/>
            <a:chExt cx="4320" cy="2592"/>
          </a:xfrm>
        </p:grpSpPr>
        <p:sp>
          <p:nvSpPr>
            <p:cNvPr id="37892" name="Line 4"/>
            <p:cNvSpPr>
              <a:spLocks noChangeShapeType="1"/>
            </p:cNvSpPr>
            <p:nvPr/>
          </p:nvSpPr>
          <p:spPr bwMode="auto">
            <a:xfrm>
              <a:off x="720" y="1200"/>
              <a:ext cx="0" cy="672"/>
            </a:xfrm>
            <a:prstGeom prst="line">
              <a:avLst/>
            </a:prstGeom>
            <a:noFill/>
            <a:ln w="28575">
              <a:solidFill>
                <a:srgbClr val="6325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3" name="Line 5"/>
            <p:cNvSpPr>
              <a:spLocks noChangeShapeType="1"/>
            </p:cNvSpPr>
            <p:nvPr/>
          </p:nvSpPr>
          <p:spPr bwMode="auto">
            <a:xfrm>
              <a:off x="720" y="1200"/>
              <a:ext cx="2736" cy="0"/>
            </a:xfrm>
            <a:prstGeom prst="line">
              <a:avLst/>
            </a:prstGeom>
            <a:noFill/>
            <a:ln w="28575">
              <a:solidFill>
                <a:srgbClr val="6325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4" name="Line 6"/>
            <p:cNvSpPr>
              <a:spLocks noChangeShapeType="1"/>
            </p:cNvSpPr>
            <p:nvPr/>
          </p:nvSpPr>
          <p:spPr bwMode="auto">
            <a:xfrm>
              <a:off x="5040" y="3360"/>
              <a:ext cx="0" cy="432"/>
            </a:xfrm>
            <a:prstGeom prst="line">
              <a:avLst/>
            </a:prstGeom>
            <a:noFill/>
            <a:ln w="28575">
              <a:solidFill>
                <a:srgbClr val="6325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5" name="Line 7"/>
            <p:cNvSpPr>
              <a:spLocks noChangeShapeType="1"/>
            </p:cNvSpPr>
            <p:nvPr/>
          </p:nvSpPr>
          <p:spPr bwMode="auto">
            <a:xfrm>
              <a:off x="3360" y="3792"/>
              <a:ext cx="1680" cy="0"/>
            </a:xfrm>
            <a:prstGeom prst="line">
              <a:avLst/>
            </a:prstGeom>
            <a:noFill/>
            <a:ln w="28575">
              <a:solidFill>
                <a:srgbClr val="6325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15410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significance test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hypotheses:</a:t>
            </a:r>
            <a:br>
              <a:rPr lang="en-US" dirty="0"/>
            </a:br>
            <a:r>
              <a:rPr lang="en-US" dirty="0"/>
              <a:t>	H</a:t>
            </a:r>
            <a:r>
              <a:rPr lang="en-US" baseline="-25000" dirty="0"/>
              <a:t>1</a:t>
            </a:r>
            <a:r>
              <a:rPr lang="en-US" dirty="0"/>
              <a:t>  –  what want to show</a:t>
            </a:r>
            <a:br>
              <a:rPr lang="en-US" dirty="0"/>
            </a:br>
            <a:r>
              <a:rPr lang="en-US" dirty="0"/>
              <a:t>	H</a:t>
            </a:r>
            <a:r>
              <a:rPr lang="en-US" baseline="-25000" dirty="0"/>
              <a:t>0</a:t>
            </a:r>
            <a:r>
              <a:rPr lang="en-US" dirty="0"/>
              <a:t>  –  null hypothesis (to disprove)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/>
              <a:t>idea 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(when experiment/study successful)</a:t>
            </a:r>
            <a:endParaRPr lang="en-US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if </a:t>
            </a:r>
            <a:r>
              <a:rPr lang="en-US" dirty="0"/>
              <a:t>H</a:t>
            </a:r>
            <a:r>
              <a:rPr lang="en-US" baseline="-25000" dirty="0"/>
              <a:t>0</a:t>
            </a:r>
            <a:r>
              <a:rPr lang="en-US" dirty="0"/>
              <a:t> were true</a:t>
            </a:r>
            <a:br>
              <a:rPr lang="en-US" dirty="0"/>
            </a:br>
            <a:r>
              <a:rPr lang="en-US" dirty="0" smtClean="0"/>
              <a:t>	then </a:t>
            </a:r>
            <a:r>
              <a:rPr lang="en-US" dirty="0"/>
              <a:t>observed effect is very </a:t>
            </a:r>
            <a:r>
              <a:rPr lang="en-US" dirty="0" smtClean="0"/>
              <a:t>unlikely</a:t>
            </a:r>
            <a:endParaRPr 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/>
              <a:t>	</a:t>
            </a:r>
            <a:r>
              <a:rPr lang="en-US" i="1" dirty="0" smtClean="0"/>
              <a:t>therefore </a:t>
            </a:r>
            <a:r>
              <a:rPr lang="en-US" dirty="0"/>
              <a:t>H</a:t>
            </a:r>
            <a:r>
              <a:rPr lang="en-US" baseline="-25000" dirty="0"/>
              <a:t>1</a:t>
            </a:r>
            <a:r>
              <a:rPr lang="en-US" dirty="0"/>
              <a:t> is (likely to be) true</a:t>
            </a:r>
          </a:p>
        </p:txBody>
      </p:sp>
    </p:spTree>
    <p:extLst>
      <p:ext uri="{BB962C8B-B14F-4D97-AF65-F5344CB8AC3E}">
        <p14:creationId xmlns:p14="http://schemas.microsoft.com/office/powerpoint/2010/main" val="3479114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5% significance level?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3600" dirty="0"/>
              <a:t>it says:</a:t>
            </a:r>
          </a:p>
          <a:p>
            <a:pPr marL="792163">
              <a:lnSpc>
                <a:spcPct val="90000"/>
              </a:lnSpc>
              <a:buFontTx/>
              <a:buNone/>
            </a:pPr>
            <a:r>
              <a:rPr lang="en-US" sz="3600" dirty="0"/>
              <a:t>	if		H</a:t>
            </a:r>
            <a:r>
              <a:rPr lang="en-US" sz="3600" baseline="-25000" dirty="0"/>
              <a:t>0</a:t>
            </a:r>
            <a:r>
              <a:rPr lang="en-US" sz="3600" dirty="0"/>
              <a:t> were true</a:t>
            </a:r>
            <a:br>
              <a:rPr lang="en-US" sz="3600" dirty="0"/>
            </a:br>
            <a:r>
              <a:rPr lang="en-US" sz="3600" dirty="0"/>
              <a:t>then	probability observed effect</a:t>
            </a:r>
            <a:br>
              <a:rPr lang="en-US" sz="3600" dirty="0"/>
            </a:br>
            <a:r>
              <a:rPr lang="en-US" sz="3600" dirty="0"/>
              <a:t>		</a:t>
            </a:r>
            <a:r>
              <a:rPr lang="en-US" sz="3600" dirty="0" smtClean="0"/>
              <a:t>	happening </a:t>
            </a:r>
            <a:r>
              <a:rPr lang="en-US" sz="3600" dirty="0"/>
              <a:t>by chance</a:t>
            </a:r>
            <a:br>
              <a:rPr lang="en-US" sz="3600" dirty="0"/>
            </a:br>
            <a:r>
              <a:rPr lang="en-US" sz="3600" dirty="0"/>
              <a:t>			</a:t>
            </a:r>
            <a:r>
              <a:rPr lang="en-US" sz="3600" dirty="0" smtClean="0"/>
              <a:t>is </a:t>
            </a:r>
            <a:r>
              <a:rPr lang="en-US" sz="3600" dirty="0"/>
              <a:t>less than 1 in 20 (5%)</a:t>
            </a:r>
          </a:p>
          <a:p>
            <a:pPr>
              <a:lnSpc>
                <a:spcPct val="90000"/>
              </a:lnSpc>
            </a:pPr>
            <a:endParaRPr lang="en-US" sz="3600" dirty="0"/>
          </a:p>
          <a:p>
            <a:pPr marL="811213">
              <a:lnSpc>
                <a:spcPct val="90000"/>
              </a:lnSpc>
              <a:buFontTx/>
              <a:buNone/>
            </a:pPr>
            <a:r>
              <a:rPr lang="en-US" sz="3600" dirty="0"/>
              <a:t>	so	 	H</a:t>
            </a:r>
            <a:r>
              <a:rPr lang="en-US" sz="3600" baseline="-25000" dirty="0"/>
              <a:t>0</a:t>
            </a:r>
            <a:r>
              <a:rPr lang="en-US" sz="3600" dirty="0"/>
              <a:t> is unlikely to be true</a:t>
            </a:r>
            <a:br>
              <a:rPr lang="en-US" sz="3600" dirty="0"/>
            </a:br>
            <a:r>
              <a:rPr lang="en-US" sz="3600" dirty="0"/>
              <a:t>and	H</a:t>
            </a:r>
            <a:r>
              <a:rPr lang="en-US" sz="3600" baseline="-25000" dirty="0"/>
              <a:t>1</a:t>
            </a:r>
            <a:r>
              <a:rPr lang="en-US" sz="3600" dirty="0"/>
              <a:t> is likely to be true</a:t>
            </a:r>
          </a:p>
          <a:p>
            <a:pPr>
              <a:lnSpc>
                <a:spcPct val="90000"/>
              </a:lnSpc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29056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does </a:t>
            </a:r>
            <a:r>
              <a:rPr lang="en-US" u="sng"/>
              <a:t>not</a:t>
            </a:r>
            <a:r>
              <a:rPr lang="en-US"/>
              <a:t> say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85775" indent="-485775">
              <a:buClr>
                <a:srgbClr val="FF0000"/>
              </a:buClr>
              <a:buSzPct val="120000"/>
              <a:buFont typeface="Monotype Sorts" charset="0"/>
              <a:buChar char="8"/>
            </a:pPr>
            <a:r>
              <a:rPr lang="en-US" sz="3600" dirty="0"/>
              <a:t>probability of H</a:t>
            </a:r>
            <a:r>
              <a:rPr lang="en-US" sz="3600" baseline="-25000" dirty="0"/>
              <a:t>0</a:t>
            </a:r>
            <a:r>
              <a:rPr lang="en-US" sz="3600" dirty="0"/>
              <a:t> is &lt; 1 in 20</a:t>
            </a:r>
          </a:p>
          <a:p>
            <a:pPr marL="485775" indent="-485775">
              <a:buClr>
                <a:srgbClr val="FF0000"/>
              </a:buClr>
              <a:buSzPct val="120000"/>
              <a:buFont typeface="Monotype Sorts" charset="0"/>
              <a:buChar char="8"/>
            </a:pPr>
            <a:endParaRPr lang="en-US" sz="3600" dirty="0"/>
          </a:p>
          <a:p>
            <a:pPr marL="485775" indent="-485775">
              <a:buClr>
                <a:srgbClr val="FF0000"/>
              </a:buClr>
              <a:buSzPct val="120000"/>
              <a:buFont typeface="Monotype Sorts" charset="0"/>
              <a:buChar char="8"/>
            </a:pPr>
            <a:r>
              <a:rPr lang="en-US" sz="3600" dirty="0"/>
              <a:t>probability of H</a:t>
            </a:r>
            <a:r>
              <a:rPr lang="en-US" sz="3600" baseline="-25000" dirty="0"/>
              <a:t>1</a:t>
            </a:r>
            <a:r>
              <a:rPr lang="en-US" sz="3600" dirty="0"/>
              <a:t> is &gt; 0.95</a:t>
            </a:r>
          </a:p>
          <a:p>
            <a:pPr marL="485775" indent="-485775">
              <a:buClr>
                <a:srgbClr val="FF0000"/>
              </a:buClr>
              <a:buSzPct val="120000"/>
              <a:buFont typeface="Monotype Sorts" charset="0"/>
              <a:buChar char="8"/>
            </a:pPr>
            <a:endParaRPr lang="en-US" sz="3600" dirty="0"/>
          </a:p>
          <a:p>
            <a:pPr marL="485775" indent="-485775">
              <a:buClr>
                <a:srgbClr val="FF0000"/>
              </a:buClr>
              <a:buSzPct val="120000"/>
              <a:buFont typeface="Monotype Sorts" charset="0"/>
              <a:buChar char="8"/>
            </a:pPr>
            <a:r>
              <a:rPr lang="en-US" sz="3600" dirty="0"/>
              <a:t>effect </a:t>
            </a:r>
            <a:r>
              <a:rPr lang="en-US" sz="3600" dirty="0" smtClean="0"/>
              <a:t>is large or </a:t>
            </a:r>
            <a:r>
              <a:rPr lang="en-US" sz="3600" dirty="0"/>
              <a:t>important</a:t>
            </a:r>
            <a:br>
              <a:rPr lang="en-US" sz="3600" dirty="0"/>
            </a:br>
            <a:r>
              <a:rPr lang="en-US" sz="3600" dirty="0"/>
              <a:t>		i.e. significant in the real sense</a:t>
            </a:r>
          </a:p>
          <a:p>
            <a:pPr marL="485775" indent="-485775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06326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u="sng"/>
              <a:t>all</a:t>
            </a:r>
            <a:r>
              <a:rPr lang="en-US"/>
              <a:t> it says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773113" indent="-773113"/>
            <a:endParaRPr lang="en-US" sz="3600" dirty="0"/>
          </a:p>
          <a:p>
            <a:pPr marL="773113" indent="-773113">
              <a:buClr>
                <a:srgbClr val="00FF00"/>
              </a:buClr>
              <a:buSzPct val="120000"/>
              <a:buFont typeface="Monotype Sorts" charset="0"/>
              <a:buChar char="4"/>
            </a:pPr>
            <a:r>
              <a:rPr lang="en-US" sz="4400" dirty="0"/>
              <a:t>if H</a:t>
            </a:r>
            <a:r>
              <a:rPr lang="en-US" sz="4400" baseline="-25000" dirty="0"/>
              <a:t>0</a:t>
            </a:r>
            <a:r>
              <a:rPr lang="en-US" sz="4400" dirty="0"/>
              <a:t> were true   ...</a:t>
            </a:r>
          </a:p>
          <a:p>
            <a:pPr marL="773113" indent="-773113"/>
            <a:endParaRPr lang="en-US" sz="1800" dirty="0"/>
          </a:p>
          <a:p>
            <a:pPr marL="773113" indent="-773113">
              <a:buFontTx/>
              <a:buNone/>
            </a:pPr>
            <a:r>
              <a:rPr lang="en-US" sz="4400" dirty="0"/>
              <a:t>			...   effect is unlikely</a:t>
            </a:r>
          </a:p>
          <a:p>
            <a:pPr marL="773113" indent="-773113">
              <a:buFontTx/>
              <a:buNone/>
            </a:pPr>
            <a:r>
              <a:rPr lang="en-US" sz="4400" dirty="0"/>
              <a:t>					</a:t>
            </a:r>
            <a:r>
              <a:rPr lang="en-US" dirty="0"/>
              <a:t>( prob. &lt; 1 in 20)</a:t>
            </a:r>
            <a:endParaRPr lang="en-US" sz="4400" dirty="0"/>
          </a:p>
          <a:p>
            <a:pPr marL="773113" indent="-773113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42064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</a:t>
            </a:r>
            <a:r>
              <a:rPr lang="en-US" dirty="0"/>
              <a:t>-significant result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3600" dirty="0"/>
              <a:t>can </a:t>
            </a:r>
            <a:r>
              <a:rPr lang="en-US" sz="4000" u="sng" dirty="0"/>
              <a:t>NEVER</a:t>
            </a:r>
            <a:r>
              <a:rPr lang="en-US" sz="3600" dirty="0"/>
              <a:t> reason: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3600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3600" dirty="0" smtClean="0"/>
              <a:t>non</a:t>
            </a:r>
            <a:r>
              <a:rPr lang="en-US" sz="3600" dirty="0"/>
              <a:t>-significant result </a:t>
            </a:r>
            <a:r>
              <a:rPr lang="en-US" dirty="0">
                <a:sym typeface="Symbol" charset="0"/>
              </a:rPr>
              <a:t></a:t>
            </a:r>
            <a:r>
              <a:rPr lang="en-US" sz="3600" dirty="0"/>
              <a:t> H</a:t>
            </a:r>
            <a:r>
              <a:rPr lang="en-US" sz="3600" baseline="-25000" dirty="0"/>
              <a:t>1</a:t>
            </a:r>
            <a:r>
              <a:rPr lang="en-US" sz="3600" dirty="0"/>
              <a:t> </a:t>
            </a:r>
            <a:r>
              <a:rPr lang="en-US" sz="3600" dirty="0" smtClean="0"/>
              <a:t>false</a:t>
            </a:r>
            <a:br>
              <a:rPr lang="en-US" sz="3600" dirty="0" smtClean="0"/>
            </a:br>
            <a:r>
              <a:rPr lang="en-US" sz="3600" dirty="0" smtClean="0"/>
              <a:t>things </a:t>
            </a:r>
            <a:r>
              <a:rPr lang="en-US" sz="3600" dirty="0"/>
              <a:t>are the same</a:t>
            </a:r>
          </a:p>
          <a:p>
            <a:pPr>
              <a:lnSpc>
                <a:spcPct val="90000"/>
              </a:lnSpc>
            </a:pPr>
            <a:endParaRPr lang="en-US" sz="36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3600" u="sng" dirty="0" smtClean="0"/>
              <a:t>all</a:t>
            </a:r>
            <a:r>
              <a:rPr lang="en-US" sz="3600" dirty="0" smtClean="0"/>
              <a:t> </a:t>
            </a:r>
            <a:r>
              <a:rPr lang="en-US" sz="3600" dirty="0"/>
              <a:t>you can say is:</a:t>
            </a:r>
            <a:br>
              <a:rPr lang="en-US" sz="3600" dirty="0"/>
            </a:br>
            <a:r>
              <a:rPr lang="en-US" sz="3600" dirty="0"/>
              <a:t>		H</a:t>
            </a:r>
            <a:r>
              <a:rPr lang="en-US" sz="3600" baseline="-25000" dirty="0"/>
              <a:t>1</a:t>
            </a:r>
            <a:r>
              <a:rPr lang="en-US" sz="3600" dirty="0"/>
              <a:t> is not statistically proven</a:t>
            </a:r>
          </a:p>
        </p:txBody>
      </p:sp>
      <p:pic>
        <p:nvPicPr>
          <p:cNvPr id="147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" y="3024554"/>
            <a:ext cx="7715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474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2" y="3024554"/>
            <a:ext cx="7715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3847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AutoShape 2"/>
          <p:cNvSpPr>
            <a:spLocks noChangeArrowheads="1"/>
          </p:cNvSpPr>
          <p:nvPr/>
        </p:nvSpPr>
        <p:spPr bwMode="auto">
          <a:xfrm>
            <a:off x="4076700" y="2895600"/>
            <a:ext cx="990600" cy="990600"/>
          </a:xfrm>
          <a:prstGeom prst="smileyFace">
            <a:avLst>
              <a:gd name="adj" fmla="val 4653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74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1143000" y="1123480"/>
            <a:ext cx="6858000" cy="4114800"/>
          </a:xfrm>
          <a:prstGeom prst="rect">
            <a:avLst/>
          </a:prstGeom>
          <a:solidFill>
            <a:srgbClr val="F2DCDB"/>
          </a:solidFill>
          <a:ln w="9525">
            <a:solidFill>
              <a:srgbClr val="F1F7F7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04480"/>
            <a:ext cx="7772400" cy="1600200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 quick experiment</a:t>
            </a: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82832"/>
            <a:ext cx="6400800" cy="17526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… but are they fair</a:t>
            </a:r>
            <a:br>
              <a:rPr lang="en-US" dirty="0" smtClean="0"/>
            </a:br>
            <a:endParaRPr lang="en-US" dirty="0"/>
          </a:p>
        </p:txBody>
      </p:sp>
      <p:grpSp>
        <p:nvGrpSpPr>
          <p:cNvPr id="37897" name="Group 9"/>
          <p:cNvGrpSpPr>
            <a:grpSpLocks/>
          </p:cNvGrpSpPr>
          <p:nvPr/>
        </p:nvGrpSpPr>
        <p:grpSpPr bwMode="auto">
          <a:xfrm>
            <a:off x="1143000" y="1123480"/>
            <a:ext cx="6858000" cy="4114800"/>
            <a:chOff x="720" y="1200"/>
            <a:chExt cx="4320" cy="2592"/>
          </a:xfrm>
        </p:grpSpPr>
        <p:sp>
          <p:nvSpPr>
            <p:cNvPr id="37892" name="Line 4"/>
            <p:cNvSpPr>
              <a:spLocks noChangeShapeType="1"/>
            </p:cNvSpPr>
            <p:nvPr/>
          </p:nvSpPr>
          <p:spPr bwMode="auto">
            <a:xfrm>
              <a:off x="720" y="1200"/>
              <a:ext cx="0" cy="672"/>
            </a:xfrm>
            <a:prstGeom prst="line">
              <a:avLst/>
            </a:prstGeom>
            <a:noFill/>
            <a:ln w="28575">
              <a:solidFill>
                <a:srgbClr val="6325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3" name="Line 5"/>
            <p:cNvSpPr>
              <a:spLocks noChangeShapeType="1"/>
            </p:cNvSpPr>
            <p:nvPr/>
          </p:nvSpPr>
          <p:spPr bwMode="auto">
            <a:xfrm>
              <a:off x="720" y="1200"/>
              <a:ext cx="2736" cy="0"/>
            </a:xfrm>
            <a:prstGeom prst="line">
              <a:avLst/>
            </a:prstGeom>
            <a:noFill/>
            <a:ln w="28575">
              <a:solidFill>
                <a:srgbClr val="6325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4" name="Line 6"/>
            <p:cNvSpPr>
              <a:spLocks noChangeShapeType="1"/>
            </p:cNvSpPr>
            <p:nvPr/>
          </p:nvSpPr>
          <p:spPr bwMode="auto">
            <a:xfrm>
              <a:off x="5040" y="3360"/>
              <a:ext cx="0" cy="432"/>
            </a:xfrm>
            <a:prstGeom prst="line">
              <a:avLst/>
            </a:prstGeom>
            <a:noFill/>
            <a:ln w="28575">
              <a:solidFill>
                <a:srgbClr val="6325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5" name="Line 7"/>
            <p:cNvSpPr>
              <a:spLocks noChangeShapeType="1"/>
            </p:cNvSpPr>
            <p:nvPr/>
          </p:nvSpPr>
          <p:spPr bwMode="auto">
            <a:xfrm>
              <a:off x="3360" y="3792"/>
              <a:ext cx="1680" cy="0"/>
            </a:xfrm>
            <a:prstGeom prst="line">
              <a:avLst/>
            </a:prstGeom>
            <a:noFill/>
            <a:ln w="28575">
              <a:solidFill>
                <a:srgbClr val="6325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6770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alculations – six coins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</a:t>
            </a:r>
            <a:r>
              <a:rPr lang="en-US" dirty="0" smtClean="0"/>
              <a:t>iven coin is fair:</a:t>
            </a:r>
            <a:br>
              <a:rPr lang="en-US" dirty="0" smtClean="0"/>
            </a:br>
            <a:r>
              <a:rPr lang="en-US" sz="2800" dirty="0" smtClean="0"/>
              <a:t>	probability six heads   =   1/2</a:t>
            </a:r>
            <a:r>
              <a:rPr lang="en-US" sz="2800" baseline="30000" dirty="0" smtClean="0"/>
              <a:t>6</a:t>
            </a:r>
            <a:r>
              <a:rPr lang="en-US" sz="2800" dirty="0" smtClean="0"/>
              <a:t>   =   1/64</a:t>
            </a:r>
            <a:br>
              <a:rPr lang="en-US" sz="2800" dirty="0" smtClean="0"/>
            </a:br>
            <a:r>
              <a:rPr lang="en-US" sz="2800" dirty="0" smtClean="0"/>
              <a:t>	probability </a:t>
            </a:r>
            <a:r>
              <a:rPr lang="en-US" sz="2800" dirty="0"/>
              <a:t>six </a:t>
            </a:r>
            <a:r>
              <a:rPr lang="en-US" sz="2800" dirty="0" smtClean="0"/>
              <a:t>tails      =   </a:t>
            </a:r>
            <a:r>
              <a:rPr lang="en-US" sz="2800" dirty="0"/>
              <a:t>1/2</a:t>
            </a:r>
            <a:r>
              <a:rPr lang="en-US" sz="2800" baseline="30000" dirty="0"/>
              <a:t>6</a:t>
            </a:r>
            <a:r>
              <a:rPr lang="en-US" sz="2800" dirty="0"/>
              <a:t>   =   1/</a:t>
            </a:r>
            <a:r>
              <a:rPr lang="en-US" sz="2800" dirty="0" smtClean="0"/>
              <a:t>64</a:t>
            </a:r>
            <a:br>
              <a:rPr lang="en-US" sz="2800" dirty="0" smtClean="0"/>
            </a:br>
            <a:r>
              <a:rPr lang="en-US" sz="2800" dirty="0" smtClean="0"/>
              <a:t>	</a:t>
            </a:r>
            <a:r>
              <a:rPr lang="en-US" sz="2800" dirty="0"/>
              <a:t>probability </a:t>
            </a:r>
            <a:r>
              <a:rPr lang="en-US" sz="2800" dirty="0" smtClean="0"/>
              <a:t>either        =    2/64   ~   3%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dirty="0" smtClean="0"/>
              <a:t>H</a:t>
            </a:r>
            <a:r>
              <a:rPr lang="en-US" baseline="-25000" dirty="0" smtClean="0"/>
              <a:t>0</a:t>
            </a:r>
            <a:r>
              <a:rPr lang="en-US" dirty="0" smtClean="0"/>
              <a:t> – coin is fair</a:t>
            </a:r>
          </a:p>
          <a:p>
            <a:pPr marL="0" indent="0">
              <a:buNone/>
            </a:pPr>
            <a:r>
              <a:rPr lang="en-US" dirty="0" smtClean="0"/>
              <a:t>H</a:t>
            </a:r>
            <a:r>
              <a:rPr lang="en-US" baseline="-25000" dirty="0" smtClean="0"/>
              <a:t>1</a:t>
            </a:r>
            <a:r>
              <a:rPr lang="en-US" dirty="0" smtClean="0"/>
              <a:t> –  coin is not-fair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800" dirty="0" smtClean="0"/>
              <a:t>likelihood ( HHHHHH or TTTTTT | H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 )  &lt;  5%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286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1143000" y="1123480"/>
            <a:ext cx="6858000" cy="4114800"/>
          </a:xfrm>
          <a:prstGeom prst="rect">
            <a:avLst/>
          </a:prstGeom>
          <a:solidFill>
            <a:srgbClr val="F2DCDB"/>
          </a:solidFill>
          <a:ln w="9525">
            <a:solidFill>
              <a:srgbClr val="F1F7F7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04480"/>
            <a:ext cx="7772400" cy="1600200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robing the unknown</a:t>
            </a: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82832"/>
            <a:ext cx="6400800" cy="17526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quantified uncertainty</a:t>
            </a:r>
          </a:p>
        </p:txBody>
      </p:sp>
      <p:grpSp>
        <p:nvGrpSpPr>
          <p:cNvPr id="37897" name="Group 9"/>
          <p:cNvGrpSpPr>
            <a:grpSpLocks/>
          </p:cNvGrpSpPr>
          <p:nvPr/>
        </p:nvGrpSpPr>
        <p:grpSpPr bwMode="auto">
          <a:xfrm>
            <a:off x="1143000" y="1123480"/>
            <a:ext cx="6858000" cy="4114800"/>
            <a:chOff x="720" y="1200"/>
            <a:chExt cx="4320" cy="2592"/>
          </a:xfrm>
        </p:grpSpPr>
        <p:sp>
          <p:nvSpPr>
            <p:cNvPr id="37892" name="Line 4"/>
            <p:cNvSpPr>
              <a:spLocks noChangeShapeType="1"/>
            </p:cNvSpPr>
            <p:nvPr/>
          </p:nvSpPr>
          <p:spPr bwMode="auto">
            <a:xfrm>
              <a:off x="720" y="1200"/>
              <a:ext cx="0" cy="672"/>
            </a:xfrm>
            <a:prstGeom prst="line">
              <a:avLst/>
            </a:prstGeom>
            <a:noFill/>
            <a:ln w="28575">
              <a:solidFill>
                <a:srgbClr val="6325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3" name="Line 5"/>
            <p:cNvSpPr>
              <a:spLocks noChangeShapeType="1"/>
            </p:cNvSpPr>
            <p:nvPr/>
          </p:nvSpPr>
          <p:spPr bwMode="auto">
            <a:xfrm>
              <a:off x="720" y="1200"/>
              <a:ext cx="2736" cy="0"/>
            </a:xfrm>
            <a:prstGeom prst="line">
              <a:avLst/>
            </a:prstGeom>
            <a:noFill/>
            <a:ln w="28575">
              <a:solidFill>
                <a:srgbClr val="6325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4" name="Line 6"/>
            <p:cNvSpPr>
              <a:spLocks noChangeShapeType="1"/>
            </p:cNvSpPr>
            <p:nvPr/>
          </p:nvSpPr>
          <p:spPr bwMode="auto">
            <a:xfrm>
              <a:off x="5040" y="3360"/>
              <a:ext cx="0" cy="432"/>
            </a:xfrm>
            <a:prstGeom prst="line">
              <a:avLst/>
            </a:prstGeom>
            <a:noFill/>
            <a:ln w="28575">
              <a:solidFill>
                <a:srgbClr val="6325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5" name="Line 7"/>
            <p:cNvSpPr>
              <a:spLocks noChangeShapeType="1"/>
            </p:cNvSpPr>
            <p:nvPr/>
          </p:nvSpPr>
          <p:spPr bwMode="auto">
            <a:xfrm>
              <a:off x="3360" y="3792"/>
              <a:ext cx="1680" cy="0"/>
            </a:xfrm>
            <a:prstGeom prst="line">
              <a:avLst/>
            </a:prstGeom>
            <a:noFill/>
            <a:ln w="28575">
              <a:solidFill>
                <a:srgbClr val="6325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04968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</a:t>
            </a:r>
            <a:r>
              <a:rPr lang="en-US" dirty="0" smtClean="0"/>
              <a:t>our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</a:t>
            </a:r>
            <a:r>
              <a:rPr lang="en-US" dirty="0" smtClean="0"/>
              <a:t>oss 6 coins</a:t>
            </a:r>
            <a:br>
              <a:rPr lang="en-US" dirty="0" smtClean="0"/>
            </a:br>
            <a:r>
              <a:rPr lang="en-US" dirty="0" smtClean="0"/>
              <a:t>		record how many heads </a:t>
            </a:r>
            <a:r>
              <a:rPr lang="en-US" dirty="0"/>
              <a:t>o</a:t>
            </a:r>
            <a:r>
              <a:rPr lang="en-US" dirty="0" smtClean="0"/>
              <a:t>r tails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if HHHHHH or TTTTTTT </a:t>
            </a:r>
            <a:br>
              <a:rPr lang="en-US" dirty="0" smtClean="0"/>
            </a:br>
            <a:r>
              <a:rPr lang="en-US" dirty="0" smtClean="0"/>
              <a:t>		you can reject H</a:t>
            </a:r>
            <a:r>
              <a:rPr lang="en-US" baseline="-25000" dirty="0" smtClean="0"/>
              <a:t>0</a:t>
            </a:r>
            <a:r>
              <a:rPr lang="en-US" dirty="0" smtClean="0"/>
              <a:t> with p&lt; 5%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s</a:t>
            </a:r>
            <a:r>
              <a:rPr lang="en-US" dirty="0" smtClean="0"/>
              <a:t>ee how many times you do it before </a:t>
            </a:r>
            <a:br>
              <a:rPr lang="en-US" dirty="0" smtClean="0"/>
            </a:br>
            <a:r>
              <a:rPr lang="en-US" dirty="0" smtClean="0"/>
              <a:t>									you get 6 in a row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316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AutoShape 2"/>
          <p:cNvSpPr>
            <a:spLocks noChangeArrowheads="1"/>
          </p:cNvSpPr>
          <p:nvPr/>
        </p:nvSpPr>
        <p:spPr bwMode="auto">
          <a:xfrm>
            <a:off x="4076700" y="2895600"/>
            <a:ext cx="990600" cy="990600"/>
          </a:xfrm>
          <a:prstGeom prst="smileyFace">
            <a:avLst>
              <a:gd name="adj" fmla="val 4653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743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1143000" y="1123480"/>
            <a:ext cx="6858000" cy="4114800"/>
          </a:xfrm>
          <a:prstGeom prst="rect">
            <a:avLst/>
          </a:prstGeom>
          <a:solidFill>
            <a:srgbClr val="F2DCDB"/>
          </a:solidFill>
          <a:ln w="9525">
            <a:solidFill>
              <a:srgbClr val="F1F7F7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04480"/>
            <a:ext cx="7772400" cy="1600200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onfidence intervals</a:t>
            </a: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82832"/>
            <a:ext cx="6400800" cy="17526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bounds of uncertainty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pSp>
        <p:nvGrpSpPr>
          <p:cNvPr id="37897" name="Group 9"/>
          <p:cNvGrpSpPr>
            <a:grpSpLocks/>
          </p:cNvGrpSpPr>
          <p:nvPr/>
        </p:nvGrpSpPr>
        <p:grpSpPr bwMode="auto">
          <a:xfrm>
            <a:off x="1143000" y="1123480"/>
            <a:ext cx="6858000" cy="4114800"/>
            <a:chOff x="720" y="1200"/>
            <a:chExt cx="4320" cy="2592"/>
          </a:xfrm>
        </p:grpSpPr>
        <p:sp>
          <p:nvSpPr>
            <p:cNvPr id="37892" name="Line 4"/>
            <p:cNvSpPr>
              <a:spLocks noChangeShapeType="1"/>
            </p:cNvSpPr>
            <p:nvPr/>
          </p:nvSpPr>
          <p:spPr bwMode="auto">
            <a:xfrm>
              <a:off x="720" y="1200"/>
              <a:ext cx="0" cy="672"/>
            </a:xfrm>
            <a:prstGeom prst="line">
              <a:avLst/>
            </a:prstGeom>
            <a:noFill/>
            <a:ln w="28575">
              <a:solidFill>
                <a:srgbClr val="6325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3" name="Line 5"/>
            <p:cNvSpPr>
              <a:spLocks noChangeShapeType="1"/>
            </p:cNvSpPr>
            <p:nvPr/>
          </p:nvSpPr>
          <p:spPr bwMode="auto">
            <a:xfrm>
              <a:off x="720" y="1200"/>
              <a:ext cx="2736" cy="0"/>
            </a:xfrm>
            <a:prstGeom prst="line">
              <a:avLst/>
            </a:prstGeom>
            <a:noFill/>
            <a:ln w="28575">
              <a:solidFill>
                <a:srgbClr val="6325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4" name="Line 6"/>
            <p:cNvSpPr>
              <a:spLocks noChangeShapeType="1"/>
            </p:cNvSpPr>
            <p:nvPr/>
          </p:nvSpPr>
          <p:spPr bwMode="auto">
            <a:xfrm>
              <a:off x="5040" y="3360"/>
              <a:ext cx="0" cy="432"/>
            </a:xfrm>
            <a:prstGeom prst="line">
              <a:avLst/>
            </a:prstGeom>
            <a:noFill/>
            <a:ln w="28575">
              <a:solidFill>
                <a:srgbClr val="6325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5" name="Line 7"/>
            <p:cNvSpPr>
              <a:spLocks noChangeShapeType="1"/>
            </p:cNvSpPr>
            <p:nvPr/>
          </p:nvSpPr>
          <p:spPr bwMode="auto">
            <a:xfrm>
              <a:off x="3360" y="3792"/>
              <a:ext cx="1680" cy="0"/>
            </a:xfrm>
            <a:prstGeom prst="line">
              <a:avLst/>
            </a:prstGeom>
            <a:noFill/>
            <a:ln w="28575">
              <a:solidFill>
                <a:srgbClr val="6325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86724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proving equality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dirty="0"/>
              <a:t>non-significant  –  not </a:t>
            </a:r>
            <a:r>
              <a:rPr lang="en-US" u="sng" dirty="0"/>
              <a:t>proved</a:t>
            </a:r>
            <a:r>
              <a:rPr lang="en-US" dirty="0"/>
              <a:t> different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real difference may always be smaller</a:t>
            </a:r>
            <a:br>
              <a:rPr lang="en-US" dirty="0"/>
            </a:br>
            <a:r>
              <a:rPr lang="en-US" dirty="0"/>
              <a:t>than experimental error</a:t>
            </a:r>
            <a:br>
              <a:rPr lang="en-US" dirty="0"/>
            </a:br>
            <a:r>
              <a:rPr lang="en-US" dirty="0"/>
              <a:t>		</a:t>
            </a:r>
            <a:r>
              <a:rPr lang="en-US" dirty="0">
                <a:sym typeface="Symbol" charset="0"/>
              </a:rPr>
              <a:t></a:t>
            </a:r>
            <a:r>
              <a:rPr lang="en-US" dirty="0"/>
              <a:t> can </a:t>
            </a:r>
            <a:r>
              <a:rPr lang="en-US" u="sng" dirty="0"/>
              <a:t>never</a:t>
            </a:r>
            <a:r>
              <a:rPr lang="en-US" dirty="0"/>
              <a:t> prove equality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but can put </a:t>
            </a:r>
            <a:r>
              <a:rPr lang="en-US" dirty="0">
                <a:solidFill>
                  <a:srgbClr val="1079F7"/>
                </a:solidFill>
              </a:rPr>
              <a:t>bounds on inequality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483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confidence interval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dirty="0"/>
              <a:t>bound on true </a:t>
            </a:r>
            <a:r>
              <a:rPr lang="en-US" dirty="0" smtClean="0"/>
              <a:t>value – same theory as p values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/>
              <a:t>e.g. mean </a:t>
            </a:r>
            <a:r>
              <a:rPr lang="en-US" dirty="0"/>
              <a:t>of data is </a:t>
            </a:r>
            <a:r>
              <a:rPr lang="en-US" dirty="0" smtClean="0"/>
              <a:t>0.3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95% confidence interval is [–0.7,1.3]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s</a:t>
            </a:r>
            <a:r>
              <a:rPr lang="en-US" dirty="0" smtClean="0"/>
              <a:t>ays if the real value not in </a:t>
            </a:r>
            <a:r>
              <a:rPr lang="en-US" dirty="0"/>
              <a:t>the range  [–0.7,1.3]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smtClean="0"/>
              <a:t>probability of seeing observed data </a:t>
            </a:r>
            <a:br>
              <a:rPr lang="en-US" dirty="0" smtClean="0"/>
            </a:br>
            <a:r>
              <a:rPr lang="en-US" dirty="0" smtClean="0"/>
              <a:t>	is less than 5%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373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counterfactuals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95% confidence interval is [–0.7,1.3]</a:t>
            </a:r>
          </a:p>
          <a:p>
            <a:pPr>
              <a:lnSpc>
                <a:spcPct val="90000"/>
              </a:lnSpc>
            </a:pPr>
            <a:endParaRPr lang="en-US" sz="18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does </a:t>
            </a:r>
            <a:r>
              <a:rPr lang="en-US" sz="2800" u="sng" dirty="0"/>
              <a:t>not</a:t>
            </a:r>
            <a:r>
              <a:rPr lang="en-US" sz="2800" dirty="0"/>
              <a:t> say:</a:t>
            </a:r>
            <a:br>
              <a:rPr lang="en-US" sz="2800" dirty="0"/>
            </a:br>
            <a:r>
              <a:rPr lang="en-US" sz="2800" dirty="0"/>
              <a:t>		there is 95% probability that the</a:t>
            </a:r>
            <a:br>
              <a:rPr lang="en-US" sz="2800" dirty="0"/>
            </a:br>
            <a:r>
              <a:rPr lang="en-US" sz="2800" dirty="0"/>
              <a:t>		real mean is in the range [–0.7,1.3]</a:t>
            </a:r>
          </a:p>
          <a:p>
            <a:pPr>
              <a:lnSpc>
                <a:spcPct val="90000"/>
              </a:lnSpc>
            </a:pPr>
            <a:endParaRPr lang="en-US" sz="10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it either is or it </a:t>
            </a:r>
            <a:r>
              <a:rPr lang="en-US" sz="2800" dirty="0" err="1" smtClean="0"/>
              <a:t>isn</a:t>
            </a:r>
            <a:r>
              <a:rPr lang="en-GB" sz="2800" dirty="0" smtClean="0"/>
              <a:t>’</a:t>
            </a:r>
            <a:r>
              <a:rPr lang="en-US" sz="2800" dirty="0" smtClean="0"/>
              <a:t>t</a:t>
            </a:r>
            <a:r>
              <a:rPr lang="en-US" sz="2800" dirty="0"/>
              <a:t>!</a:t>
            </a:r>
          </a:p>
          <a:p>
            <a:pPr>
              <a:lnSpc>
                <a:spcPct val="90000"/>
              </a:lnSpc>
            </a:pPr>
            <a:endParaRPr lang="en-US" sz="14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800" u="sng" dirty="0"/>
              <a:t>all</a:t>
            </a:r>
            <a:r>
              <a:rPr lang="en-US" sz="2800" dirty="0"/>
              <a:t> it says:</a:t>
            </a:r>
            <a:br>
              <a:rPr lang="en-US" sz="2800" dirty="0"/>
            </a:br>
            <a:r>
              <a:rPr lang="en-US" sz="2800" dirty="0"/>
              <a:t>		</a:t>
            </a:r>
            <a:r>
              <a:rPr lang="en-US" sz="2800" dirty="0" smtClean="0"/>
              <a:t>probability of seeing the observed data</a:t>
            </a:r>
            <a:br>
              <a:rPr lang="en-US" sz="2800" dirty="0" smtClean="0"/>
            </a:br>
            <a:r>
              <a:rPr lang="en-US" sz="2800" dirty="0" smtClean="0"/>
              <a:t>		if real value outside the range is less than 5%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42187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roven … what?</a:t>
            </a:r>
            <a:endParaRPr lang="en-US" dirty="0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H</a:t>
            </a:r>
            <a:r>
              <a:rPr lang="en-US" baseline="-25000" dirty="0"/>
              <a:t>0</a:t>
            </a:r>
            <a:r>
              <a:rPr lang="en-US" dirty="0"/>
              <a:t>:  no difference  (real mean is zero)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dirty="0"/>
          </a:p>
          <a:p>
            <a:pPr lvl="1">
              <a:buFontTx/>
              <a:buNone/>
            </a:pPr>
            <a:r>
              <a:rPr lang="en-US" dirty="0"/>
              <a:t>	experimental result: 	</a:t>
            </a:r>
            <a:r>
              <a:rPr lang="en-US" dirty="0" smtClean="0"/>
              <a:t>	mean </a:t>
            </a:r>
            <a:r>
              <a:rPr lang="en-US" dirty="0"/>
              <a:t>is </a:t>
            </a:r>
            <a:r>
              <a:rPr lang="en-US" dirty="0" smtClean="0"/>
              <a:t>0.3</a:t>
            </a:r>
            <a:endParaRPr lang="en-US" dirty="0"/>
          </a:p>
          <a:p>
            <a:pPr lvl="1">
              <a:buFontTx/>
              <a:buNone/>
            </a:pPr>
            <a:r>
              <a:rPr lang="en-US" dirty="0"/>
              <a:t>	significance test: 	</a:t>
            </a:r>
            <a:r>
              <a:rPr lang="en-US" dirty="0" smtClean="0"/>
              <a:t>		</a:t>
            </a:r>
            <a:r>
              <a:rPr lang="en-US" dirty="0" err="1" smtClean="0"/>
              <a:t>n.s</a:t>
            </a:r>
            <a:r>
              <a:rPr lang="en-US" dirty="0"/>
              <a:t>. at 5</a:t>
            </a:r>
            <a:r>
              <a:rPr lang="en-US" dirty="0" smtClean="0"/>
              <a:t>% 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– 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what?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buFontTx/>
              <a:buNone/>
            </a:pPr>
            <a:r>
              <a:rPr lang="en-US" dirty="0"/>
              <a:t>	95% confidence interval:	[–0.7,1.3]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?	is 1.3 is an </a:t>
            </a:r>
            <a:r>
              <a:rPr lang="en-US" dirty="0">
                <a:solidFill>
                  <a:srgbClr val="1079F7"/>
                </a:solidFill>
              </a:rPr>
              <a:t>important</a:t>
            </a:r>
            <a:r>
              <a:rPr lang="en-US" dirty="0"/>
              <a:t> difference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70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and don</a:t>
            </a:r>
            <a:r>
              <a:rPr lang="fr-FR" dirty="0" smtClean="0"/>
              <a:t>’</a:t>
            </a:r>
            <a:r>
              <a:rPr lang="en-US" dirty="0" smtClean="0"/>
              <a:t>t forget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</a:t>
            </a:r>
            <a:r>
              <a:rPr lang="en-US" dirty="0" smtClean="0"/>
              <a:t>ou still need to say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what test/distribution </a:t>
            </a:r>
            <a:r>
              <a:rPr lang="en-US" sz="2800" dirty="0" smtClean="0">
                <a:solidFill>
                  <a:srgbClr val="595959"/>
                </a:solidFill>
              </a:rPr>
              <a:t>– e.g. Student’s 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how many  </a:t>
            </a:r>
            <a:r>
              <a:rPr lang="en-US" sz="2800" dirty="0" smtClean="0">
                <a:solidFill>
                  <a:srgbClr val="595959"/>
                </a:solidFill>
              </a:rPr>
              <a:t>– degrees of freedom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it is still uncertain</a:t>
            </a:r>
          </a:p>
          <a:p>
            <a:pPr marL="0" indent="0">
              <a:buNone/>
            </a:pPr>
            <a:r>
              <a:rPr lang="en-US" dirty="0" smtClean="0"/>
              <a:t>		the real value could be outside the interval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767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AutoShape 2"/>
          <p:cNvSpPr>
            <a:spLocks noChangeArrowheads="1"/>
          </p:cNvSpPr>
          <p:nvPr/>
        </p:nvSpPr>
        <p:spPr bwMode="auto">
          <a:xfrm>
            <a:off x="4076700" y="2895600"/>
            <a:ext cx="990600" cy="990600"/>
          </a:xfrm>
          <a:prstGeom prst="smileyFace">
            <a:avLst>
              <a:gd name="adj" fmla="val 4653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743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1143000" y="1123480"/>
            <a:ext cx="6858000" cy="4114800"/>
          </a:xfrm>
          <a:prstGeom prst="rect">
            <a:avLst/>
          </a:prstGeom>
          <a:solidFill>
            <a:srgbClr val="F2DCDB"/>
          </a:solidFill>
          <a:ln w="9525">
            <a:solidFill>
              <a:srgbClr val="F1F7F7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04480"/>
            <a:ext cx="7772400" cy="1600200"/>
          </a:xfrm>
        </p:spPr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hat you can say 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82832"/>
            <a:ext cx="6400800" cy="17526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phenomena and statisticians</a:t>
            </a:r>
            <a:endParaRPr lang="en-US" dirty="0"/>
          </a:p>
        </p:txBody>
      </p:sp>
      <p:grpSp>
        <p:nvGrpSpPr>
          <p:cNvPr id="37897" name="Group 9"/>
          <p:cNvGrpSpPr>
            <a:grpSpLocks/>
          </p:cNvGrpSpPr>
          <p:nvPr/>
        </p:nvGrpSpPr>
        <p:grpSpPr bwMode="auto">
          <a:xfrm>
            <a:off x="1143000" y="1123480"/>
            <a:ext cx="6858000" cy="4114800"/>
            <a:chOff x="720" y="1200"/>
            <a:chExt cx="4320" cy="2592"/>
          </a:xfrm>
        </p:grpSpPr>
        <p:sp>
          <p:nvSpPr>
            <p:cNvPr id="37892" name="Line 4"/>
            <p:cNvSpPr>
              <a:spLocks noChangeShapeType="1"/>
            </p:cNvSpPr>
            <p:nvPr/>
          </p:nvSpPr>
          <p:spPr bwMode="auto">
            <a:xfrm>
              <a:off x="720" y="1200"/>
              <a:ext cx="0" cy="672"/>
            </a:xfrm>
            <a:prstGeom prst="line">
              <a:avLst/>
            </a:prstGeom>
            <a:noFill/>
            <a:ln w="28575">
              <a:solidFill>
                <a:srgbClr val="6325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3" name="Line 5"/>
            <p:cNvSpPr>
              <a:spLocks noChangeShapeType="1"/>
            </p:cNvSpPr>
            <p:nvPr/>
          </p:nvSpPr>
          <p:spPr bwMode="auto">
            <a:xfrm>
              <a:off x="720" y="1200"/>
              <a:ext cx="2736" cy="0"/>
            </a:xfrm>
            <a:prstGeom prst="line">
              <a:avLst/>
            </a:prstGeom>
            <a:noFill/>
            <a:ln w="28575">
              <a:solidFill>
                <a:srgbClr val="6325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4" name="Line 6"/>
            <p:cNvSpPr>
              <a:spLocks noChangeShapeType="1"/>
            </p:cNvSpPr>
            <p:nvPr/>
          </p:nvSpPr>
          <p:spPr bwMode="auto">
            <a:xfrm>
              <a:off x="5040" y="3360"/>
              <a:ext cx="0" cy="432"/>
            </a:xfrm>
            <a:prstGeom prst="line">
              <a:avLst/>
            </a:prstGeom>
            <a:noFill/>
            <a:ln w="28575">
              <a:solidFill>
                <a:srgbClr val="6325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5" name="Line 7"/>
            <p:cNvSpPr>
              <a:spLocks noChangeShapeType="1"/>
            </p:cNvSpPr>
            <p:nvPr/>
          </p:nvSpPr>
          <p:spPr bwMode="auto">
            <a:xfrm>
              <a:off x="3360" y="3792"/>
              <a:ext cx="1680" cy="0"/>
            </a:xfrm>
            <a:prstGeom prst="line">
              <a:avLst/>
            </a:prstGeom>
            <a:noFill/>
            <a:ln w="28575">
              <a:solidFill>
                <a:srgbClr val="6325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6435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ecall … the </a:t>
            </a:r>
            <a:r>
              <a:rPr lang="en-US" dirty="0"/>
              <a:t>job of statistics</a:t>
            </a:r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53" y="1523994"/>
            <a:ext cx="7300694" cy="461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719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iley Face 1"/>
          <p:cNvSpPr/>
          <p:nvPr/>
        </p:nvSpPr>
        <p:spPr>
          <a:xfrm>
            <a:off x="1120591" y="1458693"/>
            <a:ext cx="840893" cy="840893"/>
          </a:xfrm>
          <a:prstGeom prst="smileyFace">
            <a:avLst/>
          </a:prstGeom>
          <a:solidFill>
            <a:srgbClr val="FFFF00"/>
          </a:solidFill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66476" y="802377"/>
            <a:ext cx="1749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researcher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48343" y="2404026"/>
            <a:ext cx="238538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m</a:t>
            </a:r>
            <a:r>
              <a:rPr lang="en-US" sz="2400" dirty="0" smtClean="0"/>
              <a:t>any hypotheses</a:t>
            </a:r>
            <a:br>
              <a:rPr lang="en-US" sz="2400" dirty="0" smtClean="0"/>
            </a:br>
            <a:r>
              <a:rPr lang="en-US" sz="2400" dirty="0" smtClean="0"/>
              <a:t>about the world</a:t>
            </a:r>
            <a:br>
              <a:rPr lang="en-US" sz="2400" dirty="0" smtClean="0"/>
            </a:br>
            <a:r>
              <a:rPr lang="en-US" sz="2400" dirty="0" smtClean="0"/>
              <a:t>during a career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346937" y="2499277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20212" y="2499276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H2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93490" y="2499276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H3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88345" y="2499277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H2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2782" y="2173431"/>
            <a:ext cx="8671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. . .</a:t>
            </a:r>
            <a:endParaRPr lang="en-US" sz="4400" dirty="0"/>
          </a:p>
        </p:txBody>
      </p:sp>
      <p:sp>
        <p:nvSpPr>
          <p:cNvPr id="10" name="Left Brace 9"/>
          <p:cNvSpPr/>
          <p:nvPr/>
        </p:nvSpPr>
        <p:spPr>
          <a:xfrm rot="5400000">
            <a:off x="5371713" y="-472095"/>
            <a:ext cx="523875" cy="5083954"/>
          </a:xfrm>
          <a:prstGeom prst="leftBrace">
            <a:avLst>
              <a:gd name="adj1" fmla="val 44697"/>
              <a:gd name="adj2" fmla="val 50000"/>
            </a:avLst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798567" y="910098"/>
            <a:ext cx="36698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(ii) probabilities about ideas</a:t>
            </a:r>
            <a:br>
              <a:rPr lang="en-US" sz="2400" dirty="0" smtClean="0"/>
            </a:br>
            <a:r>
              <a:rPr lang="en-US" sz="2400" dirty="0" smtClean="0"/>
              <a:t>and decisions during career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3954225" y="3715301"/>
            <a:ext cx="1825074" cy="18250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5214" y="3954449"/>
            <a:ext cx="162150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f</a:t>
            </a:r>
            <a:r>
              <a:rPr lang="en-US" sz="2400" dirty="0" smtClean="0"/>
              <a:t>or each </a:t>
            </a:r>
            <a:br>
              <a:rPr lang="en-US" sz="2400" dirty="0" smtClean="0"/>
            </a:br>
            <a:r>
              <a:rPr lang="en-US" sz="2400" dirty="0" smtClean="0"/>
              <a:t>hypotheses</a:t>
            </a:r>
            <a:br>
              <a:rPr lang="en-US" sz="2400" dirty="0" smtClean="0"/>
            </a:br>
            <a:r>
              <a:rPr lang="en-US" sz="2400" dirty="0" smtClean="0"/>
              <a:t>do a study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37075" y="3780240"/>
            <a:ext cx="979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reality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92253" y="4436060"/>
            <a:ext cx="1269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statistics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50962" y="5081574"/>
            <a:ext cx="1831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true/false/maybe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77673" y="3664029"/>
            <a:ext cx="23262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(</a:t>
            </a:r>
            <a:r>
              <a:rPr lang="en-US" sz="2400" dirty="0" err="1" smtClean="0"/>
              <a:t>i</a:t>
            </a:r>
            <a:r>
              <a:rPr lang="en-US" sz="2400" dirty="0" smtClean="0"/>
              <a:t>) unknown, but </a:t>
            </a:r>
            <a:br>
              <a:rPr lang="en-US" sz="2400" dirty="0" smtClean="0"/>
            </a:br>
            <a:r>
              <a:rPr lang="en-US" sz="2400" dirty="0" smtClean="0"/>
              <a:t>not a probability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5615022" y="3954449"/>
            <a:ext cx="912433" cy="1413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954225" y="4270374"/>
            <a:ext cx="1825074" cy="7857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p&lt;5%, [0.3,0.7]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posterior dist.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3941699" y="3039277"/>
            <a:ext cx="1151791" cy="676024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633490" y="3039276"/>
            <a:ext cx="133283" cy="676025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093879" y="3759607"/>
            <a:ext cx="1545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</a:t>
            </a:r>
            <a:r>
              <a:rPr lang="en-US" sz="2400" dirty="0" smtClean="0"/>
              <a:t>rue or not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19304" y="5016500"/>
            <a:ext cx="1215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decision</a:t>
            </a:r>
          </a:p>
        </p:txBody>
      </p:sp>
      <p:sp>
        <p:nvSpPr>
          <p:cNvPr id="30" name="Left Brace 29"/>
          <p:cNvSpPr/>
          <p:nvPr/>
        </p:nvSpPr>
        <p:spPr>
          <a:xfrm>
            <a:off x="2362204" y="3801942"/>
            <a:ext cx="292093" cy="1691299"/>
          </a:xfrm>
          <a:prstGeom prst="leftBrace">
            <a:avLst>
              <a:gd name="adj1" fmla="val 35775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5665240" y="5043748"/>
            <a:ext cx="912433" cy="1413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626044" y="4751506"/>
            <a:ext cx="1724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is it correct?</a:t>
            </a:r>
          </a:p>
        </p:txBody>
      </p:sp>
    </p:spTree>
    <p:extLst>
      <p:ext uri="{BB962C8B-B14F-4D97-AF65-F5344CB8AC3E}">
        <p14:creationId xmlns:p14="http://schemas.microsoft.com/office/powerpoint/2010/main" val="42477554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hat you can say 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632523"/>
                </a:solidFill>
              </a:rPr>
              <a:t>i</a:t>
            </a:r>
            <a:r>
              <a:rPr lang="en-US" b="1" dirty="0" smtClean="0">
                <a:solidFill>
                  <a:srgbClr val="632523"/>
                </a:solidFill>
              </a:rPr>
              <a:t>f</a:t>
            </a:r>
            <a:r>
              <a:rPr lang="en-US" dirty="0" smtClean="0">
                <a:solidFill>
                  <a:srgbClr val="632523"/>
                </a:solidFill>
              </a:rPr>
              <a:t> </a:t>
            </a:r>
            <a:r>
              <a:rPr lang="en-US" dirty="0" smtClean="0"/>
              <a:t>sig &lt;5% </a:t>
            </a:r>
            <a:br>
              <a:rPr lang="en-US" dirty="0" smtClean="0"/>
            </a:br>
            <a:r>
              <a:rPr lang="en-US" dirty="0" smtClean="0"/>
              <a:t>	and you act as if H1 as true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b="1" dirty="0" smtClean="0">
                <a:solidFill>
                  <a:srgbClr val="632523"/>
                </a:solidFill>
              </a:rPr>
              <a:t>then</a:t>
            </a:r>
            <a:r>
              <a:rPr lang="en-US" dirty="0" smtClean="0">
                <a:solidFill>
                  <a:srgbClr val="632523"/>
                </a:solidFill>
              </a:rPr>
              <a:t> </a:t>
            </a:r>
            <a:r>
              <a:rPr lang="en-US" dirty="0" smtClean="0"/>
              <a:t>you are wrong at most 1 time in 20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632523"/>
                </a:solidFill>
              </a:rPr>
              <a:t>i</a:t>
            </a:r>
            <a:r>
              <a:rPr lang="en-US" b="1" dirty="0" smtClean="0">
                <a:solidFill>
                  <a:srgbClr val="632523"/>
                </a:solidFill>
              </a:rPr>
              <a:t>f</a:t>
            </a:r>
            <a:r>
              <a:rPr lang="en-US" dirty="0" smtClean="0"/>
              <a:t> you calculate 95% confidence interval</a:t>
            </a:r>
            <a:br>
              <a:rPr lang="en-US" dirty="0" smtClean="0"/>
            </a:br>
            <a:r>
              <a:rPr lang="en-US" dirty="0" smtClean="0"/>
              <a:t>	and you assume true value is within CI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</a:t>
            </a:r>
            <a:r>
              <a:rPr lang="en-US" b="1" dirty="0">
                <a:solidFill>
                  <a:srgbClr val="632523"/>
                </a:solidFill>
              </a:rPr>
              <a:t>then</a:t>
            </a:r>
            <a:r>
              <a:rPr lang="en-US" dirty="0"/>
              <a:t> you are wrong at most 1 time in </a:t>
            </a:r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492586">
            <a:off x="5266184" y="477603"/>
            <a:ext cx="3496630" cy="18158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</a:t>
            </a:r>
            <a:r>
              <a:rPr lang="en-US" sz="2800" dirty="0" smtClean="0"/>
              <a:t>tatement about</a:t>
            </a:r>
            <a:br>
              <a:rPr lang="en-US" sz="2800" dirty="0" smtClean="0"/>
            </a:br>
            <a:r>
              <a:rPr lang="en-US" sz="2800" dirty="0" smtClean="0"/>
              <a:t>decision during career</a:t>
            </a:r>
            <a:br>
              <a:rPr lang="en-US" sz="2800" dirty="0" smtClean="0"/>
            </a:br>
            <a:r>
              <a:rPr lang="en-US" sz="2800" dirty="0" smtClean="0"/>
              <a:t>not </a:t>
            </a:r>
            <a:br>
              <a:rPr lang="en-US" sz="2800" dirty="0" smtClean="0"/>
            </a:br>
            <a:r>
              <a:rPr lang="en-US" sz="2800" dirty="0" smtClean="0"/>
              <a:t>individual phenomena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13390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AutoShape 2"/>
          <p:cNvSpPr>
            <a:spLocks noChangeArrowheads="1"/>
          </p:cNvSpPr>
          <p:nvPr/>
        </p:nvSpPr>
        <p:spPr bwMode="auto">
          <a:xfrm>
            <a:off x="4076700" y="2895600"/>
            <a:ext cx="990600" cy="990600"/>
          </a:xfrm>
          <a:prstGeom prst="smileyFace">
            <a:avLst>
              <a:gd name="adj" fmla="val 4653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743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1143000" y="1123480"/>
            <a:ext cx="6858000" cy="4114800"/>
          </a:xfrm>
          <a:prstGeom prst="rect">
            <a:avLst/>
          </a:prstGeom>
          <a:solidFill>
            <a:srgbClr val="F2DCDB"/>
          </a:solidFill>
          <a:ln w="9525">
            <a:solidFill>
              <a:srgbClr val="F1F7F7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04480"/>
            <a:ext cx="7772400" cy="1600200"/>
          </a:xfrm>
        </p:spPr>
        <p:txBody>
          <a:bodyPr/>
          <a:lstStyle/>
          <a:p>
            <a:r>
              <a:rPr lang="en-US" dirty="0" smtClean="0"/>
              <a:t>Bayesian statistics</a:t>
            </a: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82832"/>
            <a:ext cx="6400800" cy="17526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putting a number on it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pSp>
        <p:nvGrpSpPr>
          <p:cNvPr id="37897" name="Group 9"/>
          <p:cNvGrpSpPr>
            <a:grpSpLocks/>
          </p:cNvGrpSpPr>
          <p:nvPr/>
        </p:nvGrpSpPr>
        <p:grpSpPr bwMode="auto">
          <a:xfrm>
            <a:off x="1143000" y="1123480"/>
            <a:ext cx="6858000" cy="4114800"/>
            <a:chOff x="720" y="1200"/>
            <a:chExt cx="4320" cy="2592"/>
          </a:xfrm>
        </p:grpSpPr>
        <p:sp>
          <p:nvSpPr>
            <p:cNvPr id="37892" name="Line 4"/>
            <p:cNvSpPr>
              <a:spLocks noChangeShapeType="1"/>
            </p:cNvSpPr>
            <p:nvPr/>
          </p:nvSpPr>
          <p:spPr bwMode="auto">
            <a:xfrm>
              <a:off x="720" y="1200"/>
              <a:ext cx="0" cy="672"/>
            </a:xfrm>
            <a:prstGeom prst="line">
              <a:avLst/>
            </a:prstGeom>
            <a:noFill/>
            <a:ln w="28575">
              <a:solidFill>
                <a:srgbClr val="6325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3" name="Line 5"/>
            <p:cNvSpPr>
              <a:spLocks noChangeShapeType="1"/>
            </p:cNvSpPr>
            <p:nvPr/>
          </p:nvSpPr>
          <p:spPr bwMode="auto">
            <a:xfrm>
              <a:off x="720" y="1200"/>
              <a:ext cx="2736" cy="0"/>
            </a:xfrm>
            <a:prstGeom prst="line">
              <a:avLst/>
            </a:prstGeom>
            <a:noFill/>
            <a:ln w="28575">
              <a:solidFill>
                <a:srgbClr val="6325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4" name="Line 6"/>
            <p:cNvSpPr>
              <a:spLocks noChangeShapeType="1"/>
            </p:cNvSpPr>
            <p:nvPr/>
          </p:nvSpPr>
          <p:spPr bwMode="auto">
            <a:xfrm>
              <a:off x="5040" y="3360"/>
              <a:ext cx="0" cy="432"/>
            </a:xfrm>
            <a:prstGeom prst="line">
              <a:avLst/>
            </a:prstGeom>
            <a:noFill/>
            <a:ln w="28575">
              <a:solidFill>
                <a:srgbClr val="6325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5" name="Line 7"/>
            <p:cNvSpPr>
              <a:spLocks noChangeShapeType="1"/>
            </p:cNvSpPr>
            <p:nvPr/>
          </p:nvSpPr>
          <p:spPr bwMode="auto">
            <a:xfrm>
              <a:off x="3360" y="3792"/>
              <a:ext cx="1680" cy="0"/>
            </a:xfrm>
            <a:prstGeom prst="line">
              <a:avLst/>
            </a:prstGeom>
            <a:noFill/>
            <a:ln w="28575">
              <a:solidFill>
                <a:srgbClr val="6325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10427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statistics</a:t>
            </a:r>
            <a:endParaRPr lang="en-US" dirty="0"/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/>
              <a:t>probability </a:t>
            </a:r>
            <a:r>
              <a:rPr lang="en-US" sz="2800" dirty="0"/>
              <a:t>of having antennae:</a:t>
            </a:r>
            <a:br>
              <a:rPr lang="en-US" sz="2800" dirty="0"/>
            </a:br>
            <a:r>
              <a:rPr lang="en-US" sz="2800" dirty="0"/>
              <a:t>	if Martian	=	1</a:t>
            </a:r>
            <a:br>
              <a:rPr lang="en-US" sz="2800" dirty="0"/>
            </a:br>
            <a:r>
              <a:rPr lang="en-US" sz="2800" dirty="0"/>
              <a:t>	if human	=	0.001</a:t>
            </a:r>
          </a:p>
          <a:p>
            <a:pPr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h</a:t>
            </a:r>
            <a:r>
              <a:rPr lang="en-US" sz="2800" dirty="0" smtClean="0"/>
              <a:t>ypotheses: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	H</a:t>
            </a:r>
            <a:r>
              <a:rPr lang="en-US" sz="2800" baseline="-25000" dirty="0"/>
              <a:t>0</a:t>
            </a:r>
            <a:r>
              <a:rPr lang="en-US" sz="2800" dirty="0" smtClean="0"/>
              <a:t>:  no Martians in the High Street</a:t>
            </a:r>
          </a:p>
          <a:p>
            <a:pPr>
              <a:lnSpc>
                <a:spcPct val="90000"/>
              </a:lnSpc>
              <a:buNone/>
            </a:pPr>
            <a:r>
              <a:rPr lang="en-US" sz="2800" dirty="0"/>
              <a:t>	</a:t>
            </a:r>
            <a:r>
              <a:rPr lang="en-US" sz="2800" dirty="0" smtClean="0"/>
              <a:t>H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:  the Martians have landed</a:t>
            </a:r>
            <a:endParaRPr lang="en-US" sz="2800" dirty="0"/>
          </a:p>
          <a:p>
            <a:pPr>
              <a:lnSpc>
                <a:spcPct val="90000"/>
              </a:lnSpc>
              <a:buFontTx/>
              <a:buNone/>
            </a:pPr>
            <a:endParaRPr lang="en-US" sz="20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/>
              <a:t>!  </a:t>
            </a:r>
            <a:r>
              <a:rPr lang="en-US" sz="2800" dirty="0"/>
              <a:t>you meet someone with antennae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			</a:t>
            </a:r>
            <a:r>
              <a:rPr lang="en-US" sz="2800" dirty="0" smtClean="0"/>
              <a:t>reject null hypothesis p ≤ 0.1%</a:t>
            </a:r>
            <a:endParaRPr lang="en-US" dirty="0"/>
          </a:p>
        </p:txBody>
      </p:sp>
      <p:pic>
        <p:nvPicPr>
          <p:cNvPr id="2150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209800"/>
            <a:ext cx="1343025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6545385" y="4318000"/>
            <a:ext cx="2305537" cy="1211385"/>
          </a:xfrm>
          <a:prstGeom prst="wedgeRoundRectCallout">
            <a:avLst>
              <a:gd name="adj1" fmla="val -82631"/>
              <a:gd name="adj2" fmla="val 89919"/>
              <a:gd name="adj3" fmla="val 16667"/>
            </a:avLst>
          </a:prstGeom>
          <a:solidFill>
            <a:srgbClr val="FFFFFF"/>
          </a:solidFill>
          <a:ln w="57150" cmpd="sng">
            <a:solidFill>
              <a:srgbClr val="1079F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</a:t>
            </a:r>
            <a:r>
              <a:rPr lang="en-US" sz="2800" dirty="0" smtClean="0">
                <a:solidFill>
                  <a:schemeClr val="tx1"/>
                </a:solidFill>
              </a:rPr>
              <a:t>all the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Men in Black!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571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flipH="1">
            <a:off x="5138609" y="1534866"/>
            <a:ext cx="1582616" cy="49713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</a:t>
            </a:r>
            <a:r>
              <a:rPr lang="en-US" dirty="0"/>
              <a:t>thinking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buFontTx/>
              <a:buNone/>
              <a:tabLst>
                <a:tab pos="898525" algn="l"/>
                <a:tab pos="2520950" algn="l"/>
                <a:tab pos="3048000" algn="l"/>
              </a:tabLst>
            </a:pPr>
            <a:r>
              <a:rPr lang="en-US" sz="2800" u="sng" dirty="0" smtClean="0"/>
              <a:t>prior</a:t>
            </a:r>
            <a:r>
              <a:rPr lang="en-US" sz="2800" dirty="0" smtClean="0"/>
              <a:t> </a:t>
            </a:r>
            <a:r>
              <a:rPr lang="en-US" sz="2800" dirty="0"/>
              <a:t>probability of meeting:</a:t>
            </a:r>
            <a:br>
              <a:rPr lang="en-US" sz="2800" dirty="0"/>
            </a:br>
            <a:r>
              <a:rPr lang="en-US" sz="2800" dirty="0"/>
              <a:t>	a Martian	=	0.000 001</a:t>
            </a:r>
            <a:br>
              <a:rPr lang="en-US" sz="2800" dirty="0"/>
            </a:br>
            <a:r>
              <a:rPr lang="en-US" sz="2800" dirty="0"/>
              <a:t>	a human	</a:t>
            </a:r>
            <a:r>
              <a:rPr lang="en-US" sz="2800" dirty="0" smtClean="0"/>
              <a:t>=</a:t>
            </a:r>
            <a:r>
              <a:rPr lang="en-US" sz="2800" dirty="0"/>
              <a:t>	0.999 999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/>
              <a:t>probability </a:t>
            </a:r>
            <a:r>
              <a:rPr lang="en-US" sz="2800" dirty="0"/>
              <a:t>of having antennae:</a:t>
            </a:r>
            <a:br>
              <a:rPr lang="en-US" sz="2800" dirty="0"/>
            </a:br>
            <a:r>
              <a:rPr lang="en-US" sz="2800" dirty="0"/>
              <a:t>	</a:t>
            </a:r>
            <a:r>
              <a:rPr lang="en-US" sz="2800" dirty="0" smtClean="0"/>
              <a:t>Martian = 1;  human = 0.001</a:t>
            </a:r>
            <a:endParaRPr lang="en-US" sz="2800" dirty="0"/>
          </a:p>
          <a:p>
            <a:pPr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 			!  you meet someone with antennae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			</a:t>
            </a:r>
            <a:r>
              <a:rPr lang="en-US" sz="2800" u="sng" dirty="0"/>
              <a:t>posterior</a:t>
            </a:r>
            <a:r>
              <a:rPr lang="en-US" sz="2800" dirty="0"/>
              <a:t> probability of being:</a:t>
            </a:r>
            <a:br>
              <a:rPr lang="en-US" sz="2800" dirty="0"/>
            </a:br>
            <a:r>
              <a:rPr lang="en-US" sz="2800" dirty="0"/>
              <a:t>			a Martian	≈	0.001</a:t>
            </a:r>
            <a:br>
              <a:rPr lang="en-US" sz="2800" dirty="0"/>
            </a:br>
            <a:r>
              <a:rPr lang="en-US" sz="2800" dirty="0"/>
              <a:t>			a human	</a:t>
            </a:r>
            <a:r>
              <a:rPr lang="en-US" sz="2800" dirty="0" smtClean="0"/>
              <a:t>	≈</a:t>
            </a:r>
            <a:r>
              <a:rPr lang="en-US" sz="2800" dirty="0"/>
              <a:t>	0.999</a:t>
            </a:r>
            <a:endParaRPr lang="en-US" dirty="0"/>
          </a:p>
        </p:txBody>
      </p:sp>
      <p:pic>
        <p:nvPicPr>
          <p:cNvPr id="2150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209800"/>
            <a:ext cx="1343025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842500" y="580759"/>
            <a:ext cx="284430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/>
              <a:t>what you think before </a:t>
            </a:r>
            <a:r>
              <a:rPr lang="en-US" sz="2800" dirty="0" smtClean="0"/>
              <a:t>evidence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54917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6639" y="1284307"/>
            <a:ext cx="6248400" cy="4051300"/>
          </a:xfrm>
          <a:prstGeom prst="rect">
            <a:avLst/>
          </a:prstGeom>
        </p:spPr>
      </p:pic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inference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 flipH="1">
            <a:off x="-990174" y="2049685"/>
            <a:ext cx="2713061" cy="5877756"/>
            <a:chOff x="3326007" y="2116356"/>
            <a:chExt cx="2418915" cy="5240499"/>
          </a:xfrm>
        </p:grpSpPr>
        <p:sp>
          <p:nvSpPr>
            <p:cNvPr id="5" name="Oval 4"/>
            <p:cNvSpPr/>
            <p:nvPr/>
          </p:nvSpPr>
          <p:spPr>
            <a:xfrm>
              <a:off x="3326007" y="2116356"/>
              <a:ext cx="2136708" cy="213670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hord 5"/>
            <p:cNvSpPr/>
            <p:nvPr/>
          </p:nvSpPr>
          <p:spPr>
            <a:xfrm>
              <a:off x="3326007" y="3849752"/>
              <a:ext cx="2418915" cy="3507103"/>
            </a:xfrm>
            <a:prstGeom prst="chord">
              <a:avLst>
                <a:gd name="adj1" fmla="val 10832328"/>
                <a:gd name="adj2" fmla="val 59967"/>
              </a:avLst>
            </a:prstGeom>
            <a:solidFill>
              <a:srgbClr val="E46C0A"/>
            </a:solidFill>
            <a:ln>
              <a:solidFill>
                <a:srgbClr val="E46C0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497882" y="2360618"/>
            <a:ext cx="4054050" cy="4068752"/>
            <a:chOff x="1497882" y="2387295"/>
            <a:chExt cx="3500485" cy="3513179"/>
          </a:xfrm>
        </p:grpSpPr>
        <p:sp>
          <p:nvSpPr>
            <p:cNvPr id="13" name="Freeform 12"/>
            <p:cNvSpPr/>
            <p:nvPr/>
          </p:nvSpPr>
          <p:spPr>
            <a:xfrm>
              <a:off x="1497882" y="2387295"/>
              <a:ext cx="3500485" cy="2656798"/>
            </a:xfrm>
            <a:custGeom>
              <a:avLst/>
              <a:gdLst>
                <a:gd name="connsiteX0" fmla="*/ 0 w 3500485"/>
                <a:gd name="connsiteY0" fmla="*/ 0 h 2808555"/>
                <a:gd name="connsiteX1" fmla="*/ 846629 w 3500485"/>
                <a:gd name="connsiteY1" fmla="*/ 2002454 h 2808555"/>
                <a:gd name="connsiteX2" fmla="*/ 2263104 w 3500485"/>
                <a:gd name="connsiteY2" fmla="*/ 2800180 h 2808555"/>
                <a:gd name="connsiteX3" fmla="*/ 3500485 w 3500485"/>
                <a:gd name="connsiteY3" fmla="*/ 2442017 h 2808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00485" h="2808555">
                  <a:moveTo>
                    <a:pt x="0" y="0"/>
                  </a:moveTo>
                  <a:cubicBezTo>
                    <a:pt x="234722" y="767878"/>
                    <a:pt x="469445" y="1535757"/>
                    <a:pt x="846629" y="2002454"/>
                  </a:cubicBezTo>
                  <a:cubicBezTo>
                    <a:pt x="1223813" y="2469151"/>
                    <a:pt x="1820795" y="2726920"/>
                    <a:pt x="2263104" y="2800180"/>
                  </a:cubicBezTo>
                  <a:cubicBezTo>
                    <a:pt x="2705413" y="2873441"/>
                    <a:pt x="3500485" y="2442017"/>
                    <a:pt x="3500485" y="2442017"/>
                  </a:cubicBezTo>
                </a:path>
              </a:pathLst>
            </a:custGeom>
            <a:ln w="76200" cmpd="sng">
              <a:solidFill>
                <a:srgbClr val="0000FF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88828" y="5069477"/>
              <a:ext cx="203327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c</a:t>
              </a:r>
              <a:r>
                <a:rPr lang="en-US" sz="2400" dirty="0" smtClean="0"/>
                <a:t>ombine prior </a:t>
              </a:r>
              <a:br>
                <a:rPr lang="en-US" sz="2400" dirty="0" smtClean="0"/>
              </a:br>
              <a:r>
                <a:rPr lang="en-US" sz="2400" dirty="0" smtClean="0"/>
                <a:t>with likelihood</a:t>
              </a:r>
              <a:endParaRPr lang="en-US" sz="2400" dirty="0"/>
            </a:p>
          </p:txBody>
        </p:sp>
      </p:grpSp>
      <p:sp>
        <p:nvSpPr>
          <p:cNvPr id="7" name="Cloud Callout 6"/>
          <p:cNvSpPr/>
          <p:nvPr/>
        </p:nvSpPr>
        <p:spPr>
          <a:xfrm>
            <a:off x="0" y="1417638"/>
            <a:ext cx="2914358" cy="1514051"/>
          </a:xfrm>
          <a:prstGeom prst="cloudCallout">
            <a:avLst>
              <a:gd name="adj1" fmla="val -34047"/>
              <a:gd name="adj2" fmla="val 10336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p</a:t>
            </a:r>
            <a:r>
              <a:rPr lang="en-US" sz="2800" dirty="0" smtClean="0">
                <a:solidFill>
                  <a:srgbClr val="000000"/>
                </a:solidFill>
              </a:rPr>
              <a:t>rior</a:t>
            </a:r>
            <a:br>
              <a:rPr lang="en-US" sz="2800" dirty="0" smtClean="0">
                <a:solidFill>
                  <a:srgbClr val="000000"/>
                </a:solidFill>
              </a:rPr>
            </a:br>
            <a:r>
              <a:rPr lang="en-US" sz="2800" dirty="0" smtClean="0">
                <a:solidFill>
                  <a:srgbClr val="000000"/>
                </a:solidFill>
              </a:rPr>
              <a:t>distribution</a:t>
            </a:r>
            <a:endParaRPr lang="en-US" sz="2800" dirty="0">
              <a:solidFill>
                <a:srgbClr val="00000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914358" y="3303827"/>
            <a:ext cx="2946920" cy="1645329"/>
            <a:chOff x="2914358" y="3303827"/>
            <a:chExt cx="2946920" cy="1645329"/>
          </a:xfrm>
        </p:grpSpPr>
        <p:grpSp>
          <p:nvGrpSpPr>
            <p:cNvPr id="19" name="Group 18"/>
            <p:cNvGrpSpPr/>
            <p:nvPr/>
          </p:nvGrpSpPr>
          <p:grpSpPr>
            <a:xfrm>
              <a:off x="2914358" y="3303827"/>
              <a:ext cx="1922528" cy="1142395"/>
              <a:chOff x="2914358" y="3500226"/>
              <a:chExt cx="1922528" cy="1142395"/>
            </a:xfrm>
          </p:grpSpPr>
          <p:pic>
            <p:nvPicPr>
              <p:cNvPr id="20" name="Picture 19" descr="2000px-Cumulative_vs_normal_histogram-just-normal-transparent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14358" y="3500226"/>
                <a:ext cx="1922528" cy="718075"/>
              </a:xfrm>
              <a:prstGeom prst="rect">
                <a:avLst/>
              </a:prstGeom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3209214" y="4180956"/>
                <a:ext cx="13328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posterior</a:t>
                </a:r>
                <a:endParaRPr lang="en-US" sz="2400" dirty="0"/>
              </a:p>
            </p:txBody>
          </p:sp>
        </p:grpSp>
        <p:cxnSp>
          <p:nvCxnSpPr>
            <p:cNvPr id="23" name="Straight Arrow Connector 22"/>
            <p:cNvCxnSpPr/>
            <p:nvPr/>
          </p:nvCxnSpPr>
          <p:spPr>
            <a:xfrm flipH="1" flipV="1">
              <a:off x="4602037" y="3520869"/>
              <a:ext cx="1259241" cy="1428287"/>
            </a:xfrm>
            <a:prstGeom prst="straightConnector1">
              <a:avLst/>
            </a:prstGeom>
            <a:ln w="152400" cmpd="sng">
              <a:solidFill>
                <a:srgbClr val="00FF00"/>
              </a:solidFill>
              <a:headEnd type="none"/>
              <a:tailEnd type="triangle" w="med" len="med"/>
            </a:ln>
            <a:effectLst>
              <a:outerShdw blurRad="40000" dist="108839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59808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adaptive websites</a:t>
            </a:r>
            <a:endParaRPr lang="en-US" dirty="0"/>
          </a:p>
        </p:txBody>
      </p:sp>
      <p:pic>
        <p:nvPicPr>
          <p:cNvPr id="3" name="Picture 2" descr="tiree-ss-1-abou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2939"/>
            <a:ext cx="9144000" cy="550506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30251" y="6235285"/>
            <a:ext cx="1676976" cy="622715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iree-ss-2-sport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109" y="2340267"/>
            <a:ext cx="6469691" cy="3895018"/>
          </a:xfrm>
          <a:prstGeom prst="rect">
            <a:avLst/>
          </a:prstGeom>
          <a:ln w="57150" cmpd="sng">
            <a:solidFill>
              <a:srgbClr val="000090"/>
            </a:solidFill>
          </a:ln>
          <a:effectLst>
            <a:outerShdw blurRad="288925" dist="381000" dir="2700000" algn="tl" rotWithShape="0">
              <a:srgbClr val="000000">
                <a:alpha val="76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78105" y="3240454"/>
            <a:ext cx="3596851" cy="2095959"/>
          </a:xfrm>
          <a:prstGeom prst="rect">
            <a:avLst/>
          </a:prstGeom>
          <a:solidFill>
            <a:srgbClr val="FFFFFF">
              <a:alpha val="87000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  <a:tabLst>
                <a:tab pos="536575" algn="l"/>
                <a:tab pos="2149475" algn="l"/>
              </a:tabLst>
            </a:pPr>
            <a:r>
              <a:rPr lang="en-US" sz="3600" dirty="0"/>
              <a:t>first </a:t>
            </a:r>
            <a:r>
              <a:rPr lang="en-US" sz="3600" dirty="0" smtClean="0"/>
              <a:t>click to </a:t>
            </a:r>
            <a:br>
              <a:rPr lang="en-US" sz="3600" dirty="0" smtClean="0"/>
            </a:br>
            <a:r>
              <a:rPr lang="en-US" sz="3600" dirty="0" smtClean="0"/>
              <a:t>sports &amp; leisure: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	</a:t>
            </a:r>
            <a:r>
              <a:rPr lang="en-US" sz="3600" dirty="0" smtClean="0"/>
              <a:t>surfers:	75%</a:t>
            </a:r>
          </a:p>
          <a:p>
            <a:pPr>
              <a:lnSpc>
                <a:spcPct val="90000"/>
              </a:lnSpc>
              <a:buFontTx/>
              <a:buNone/>
              <a:tabLst>
                <a:tab pos="536575" algn="l"/>
                <a:tab pos="2149475" algn="l"/>
              </a:tabLst>
            </a:pPr>
            <a:r>
              <a:rPr lang="en-US" sz="3600" dirty="0"/>
              <a:t>	</a:t>
            </a:r>
            <a:r>
              <a:rPr lang="en-US" sz="3600" dirty="0" smtClean="0"/>
              <a:t>others:	12.5%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21950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adaptive websites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buFontTx/>
              <a:buNone/>
              <a:tabLst>
                <a:tab pos="898525" algn="l"/>
                <a:tab pos="2520950" algn="l"/>
                <a:tab pos="3048000" algn="l"/>
              </a:tabLst>
            </a:pPr>
            <a:r>
              <a:rPr lang="en-US" sz="2800" dirty="0"/>
              <a:t>k</a:t>
            </a:r>
            <a:r>
              <a:rPr lang="en-US" sz="2800" dirty="0" smtClean="0"/>
              <a:t>nown visitors stats (</a:t>
            </a:r>
            <a:r>
              <a:rPr lang="en-US" sz="2800" i="1" dirty="0" smtClean="0"/>
              <a:t>prior</a:t>
            </a:r>
            <a:r>
              <a:rPr lang="en-US" sz="2800" dirty="0" smtClean="0"/>
              <a:t>):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	surfers:</a:t>
            </a:r>
            <a:r>
              <a:rPr lang="en-US" sz="2800" dirty="0"/>
              <a:t> 2</a:t>
            </a:r>
            <a:r>
              <a:rPr lang="en-US" sz="2800" dirty="0" smtClean="0"/>
              <a:t>0%;   others:</a:t>
            </a:r>
            <a:r>
              <a:rPr lang="en-US" sz="2800" dirty="0"/>
              <a:t> 8</a:t>
            </a:r>
            <a:r>
              <a:rPr lang="en-US" sz="2800" dirty="0" smtClean="0"/>
              <a:t>0%</a:t>
            </a:r>
            <a:endParaRPr lang="en-US" sz="2800" dirty="0"/>
          </a:p>
          <a:p>
            <a:pPr>
              <a:lnSpc>
                <a:spcPct val="90000"/>
              </a:lnSpc>
            </a:pPr>
            <a:endParaRPr lang="en-US" sz="1400" dirty="0" smtClean="0"/>
          </a:p>
          <a:p>
            <a:pPr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/>
              <a:t>imagine 100 visitors to website </a:t>
            </a:r>
            <a:r>
              <a:rPr lang="mr-IN" sz="2800" dirty="0" smtClean="0"/>
              <a:t>…</a:t>
            </a:r>
            <a:r>
              <a:rPr lang="en-US" sz="2800" dirty="0"/>
              <a:t>	</a:t>
            </a:r>
            <a:endParaRPr lang="en-US" sz="2800" dirty="0" smtClean="0"/>
          </a:p>
          <a:p>
            <a:pPr marL="0" indent="0">
              <a:buNone/>
              <a:tabLst>
                <a:tab pos="2149475" algn="ctr"/>
                <a:tab pos="3940175" algn="ctr"/>
              </a:tabLst>
            </a:pPr>
            <a:r>
              <a:rPr lang="en-US" sz="2800" dirty="0"/>
              <a:t>	</a:t>
            </a:r>
            <a:r>
              <a:rPr lang="en-US" sz="2800" dirty="0" smtClean="0"/>
              <a:t>surfers	others</a:t>
            </a:r>
            <a:br>
              <a:rPr lang="en-US" sz="2800" dirty="0" smtClean="0"/>
            </a:br>
            <a:r>
              <a:rPr lang="en-US" sz="2800" dirty="0" smtClean="0"/>
              <a:t>all visitors:	20	80</a:t>
            </a:r>
          </a:p>
          <a:p>
            <a:pPr marL="0" indent="0">
              <a:spcBef>
                <a:spcPts val="0"/>
              </a:spcBef>
              <a:buNone/>
              <a:tabLst>
                <a:tab pos="2149475" algn="ctr"/>
                <a:tab pos="3940175" algn="ctr"/>
              </a:tabLst>
            </a:pPr>
            <a:r>
              <a:rPr lang="en-US" sz="2800" dirty="0" smtClean="0"/>
              <a:t>click S&amp;L:	15	10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	</a:t>
            </a:r>
            <a:endParaRPr lang="en-US" sz="2800" dirty="0" smtClean="0"/>
          </a:p>
          <a:p>
            <a:pPr>
              <a:lnSpc>
                <a:spcPct val="90000"/>
              </a:lnSpc>
              <a:buNone/>
            </a:pPr>
            <a:r>
              <a:rPr lang="en-US" sz="2800" dirty="0"/>
              <a:t>s</a:t>
            </a:r>
            <a:r>
              <a:rPr lang="en-US" sz="2800" dirty="0" smtClean="0"/>
              <a:t>o </a:t>
            </a:r>
            <a:r>
              <a:rPr lang="mr-IN" sz="2800" dirty="0" smtClean="0"/>
              <a:t>…</a:t>
            </a:r>
            <a:r>
              <a:rPr lang="en-GB" sz="2800" dirty="0" smtClean="0"/>
              <a:t> if click S&amp;L    </a:t>
            </a:r>
            <a:r>
              <a:rPr lang="en-GB" sz="2800" i="1" dirty="0" smtClean="0"/>
              <a:t>posterior</a:t>
            </a:r>
            <a:r>
              <a:rPr lang="en-GB" sz="2800" dirty="0" smtClean="0"/>
              <a:t> probability </a:t>
            </a:r>
            <a:br>
              <a:rPr lang="en-GB" sz="2800" dirty="0" smtClean="0"/>
            </a:br>
            <a:r>
              <a:rPr lang="en-GB" sz="2800" dirty="0" smtClean="0"/>
              <a:t>		</a:t>
            </a:r>
            <a:r>
              <a:rPr lang="en-US" sz="2800" dirty="0" smtClean="0"/>
              <a:t>surfers</a:t>
            </a:r>
            <a:r>
              <a:rPr lang="en-US" sz="2800" dirty="0"/>
              <a:t>: </a:t>
            </a:r>
            <a:r>
              <a:rPr lang="en-US" sz="2800" dirty="0" smtClean="0"/>
              <a:t>60%</a:t>
            </a:r>
            <a:r>
              <a:rPr lang="en-US" sz="2800" dirty="0"/>
              <a:t>;   others: </a:t>
            </a:r>
            <a:r>
              <a:rPr lang="en-US" sz="2800" dirty="0" smtClean="0"/>
              <a:t>40%</a:t>
            </a:r>
            <a:endParaRPr lang="en-US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	</a:t>
            </a:r>
            <a:endParaRPr lang="en-US" dirty="0"/>
          </a:p>
        </p:txBody>
      </p:sp>
      <p:pic>
        <p:nvPicPr>
          <p:cNvPr id="4" name="Picture 3" descr="tiree-ss-2-sport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958" y="753634"/>
            <a:ext cx="2812319" cy="1693131"/>
          </a:xfrm>
          <a:prstGeom prst="rect">
            <a:avLst/>
          </a:prstGeom>
          <a:ln w="57150" cmpd="sng">
            <a:solidFill>
              <a:srgbClr val="000090"/>
            </a:solidFill>
          </a:ln>
          <a:effectLst>
            <a:outerShdw blurRad="247650" dist="165100" dir="2700000" algn="tl" rotWithShape="0">
              <a:srgbClr val="000000">
                <a:alpha val="52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6068024" y="3019658"/>
            <a:ext cx="2929315" cy="1650708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  <a:tabLst>
                <a:tab pos="358775" algn="l"/>
                <a:tab pos="1790700" algn="l"/>
              </a:tabLst>
            </a:pPr>
            <a:r>
              <a:rPr lang="en-US" sz="2800" dirty="0"/>
              <a:t>first </a:t>
            </a:r>
            <a:r>
              <a:rPr lang="en-US" sz="2800" dirty="0" smtClean="0"/>
              <a:t>click to </a:t>
            </a:r>
            <a:br>
              <a:rPr lang="en-US" sz="2800" dirty="0" smtClean="0"/>
            </a:br>
            <a:r>
              <a:rPr lang="en-US" sz="2800" dirty="0" smtClean="0"/>
              <a:t>sports &amp; leisure: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	</a:t>
            </a:r>
            <a:r>
              <a:rPr lang="en-US" sz="2800" dirty="0" smtClean="0"/>
              <a:t>surfers:	75%</a:t>
            </a:r>
          </a:p>
          <a:p>
            <a:pPr>
              <a:lnSpc>
                <a:spcPct val="90000"/>
              </a:lnSpc>
              <a:buFontTx/>
              <a:buNone/>
              <a:tabLst>
                <a:tab pos="358775" algn="l"/>
                <a:tab pos="1790700" algn="l"/>
              </a:tabLst>
            </a:pPr>
            <a:r>
              <a:rPr lang="en-US" sz="2800" dirty="0"/>
              <a:t>	</a:t>
            </a:r>
            <a:r>
              <a:rPr lang="en-US" sz="2800" dirty="0" smtClean="0"/>
              <a:t>others:	12.5%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11721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3" grpId="0" build="p"/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 as a statistical method</a:t>
            </a:r>
            <a:endParaRPr lang="en-US" dirty="0"/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buFontTx/>
              <a:buNone/>
              <a:tabLst>
                <a:tab pos="898525" algn="l"/>
                <a:tab pos="2520950" algn="l"/>
                <a:tab pos="3048000" algn="l"/>
              </a:tabLst>
            </a:pPr>
            <a:r>
              <a:rPr lang="en-US" sz="2800" dirty="0"/>
              <a:t>n</a:t>
            </a:r>
            <a:r>
              <a:rPr lang="en-US" sz="2800" dirty="0" smtClean="0"/>
              <a:t>ew system B (</a:t>
            </a:r>
            <a:r>
              <a:rPr lang="en-US" sz="2800" i="1" dirty="0" smtClean="0"/>
              <a:t>prior</a:t>
            </a:r>
            <a:r>
              <a:rPr lang="en-US" sz="2800" dirty="0" smtClean="0"/>
              <a:t>):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A &amp; B the same: 80%;   B better: 20%</a:t>
            </a:r>
            <a:endParaRPr lang="en-US" sz="2800" dirty="0"/>
          </a:p>
          <a:p>
            <a:pPr>
              <a:lnSpc>
                <a:spcPct val="90000"/>
              </a:lnSpc>
              <a:buFontTx/>
              <a:buNone/>
              <a:tabLst>
                <a:tab pos="898525" algn="l"/>
                <a:tab pos="2520950" algn="l"/>
                <a:tab pos="3048000" algn="l"/>
              </a:tabLst>
            </a:pPr>
            <a:endParaRPr lang="en-US" sz="2800" dirty="0"/>
          </a:p>
          <a:p>
            <a:pPr>
              <a:lnSpc>
                <a:spcPct val="90000"/>
              </a:lnSpc>
              <a:buFontTx/>
              <a:buNone/>
              <a:tabLst>
                <a:tab pos="898525" algn="l"/>
                <a:tab pos="2520950" algn="l"/>
                <a:tab pos="3048000" algn="l"/>
              </a:tabLst>
            </a:pPr>
            <a:r>
              <a:rPr lang="en-US" sz="2800" dirty="0" smtClean="0"/>
              <a:t>run a (v. small) study, all 4 users prefer B</a:t>
            </a:r>
          </a:p>
          <a:p>
            <a:pPr>
              <a:lnSpc>
                <a:spcPct val="90000"/>
              </a:lnSpc>
              <a:buFontTx/>
              <a:buNone/>
              <a:tabLst>
                <a:tab pos="898525" algn="l"/>
                <a:tab pos="2520950" algn="l"/>
                <a:tab pos="3048000" algn="l"/>
              </a:tabLst>
            </a:pPr>
            <a:r>
              <a:rPr lang="en-US" sz="2800" dirty="0"/>
              <a:t>	</a:t>
            </a:r>
            <a:r>
              <a:rPr lang="en-US" sz="2800" dirty="0" smtClean="0"/>
              <a:t>prob. if A&amp; B the same = 1/16</a:t>
            </a:r>
            <a:br>
              <a:rPr lang="en-US" sz="2800" dirty="0" smtClean="0"/>
            </a:br>
            <a:r>
              <a:rPr lang="en-US" sz="2800" dirty="0" smtClean="0"/>
              <a:t>prob. If B better = 3/4  (say)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	</a:t>
            </a:r>
            <a:endParaRPr lang="en-US" sz="2800" dirty="0" smtClean="0"/>
          </a:p>
          <a:p>
            <a:pPr>
              <a:lnSpc>
                <a:spcPct val="90000"/>
              </a:lnSpc>
              <a:buFontTx/>
              <a:buNone/>
              <a:tabLst>
                <a:tab pos="898525" algn="l"/>
                <a:tab pos="2520950" algn="l"/>
                <a:tab pos="3048000" algn="l"/>
              </a:tabLst>
            </a:pPr>
            <a:r>
              <a:rPr lang="en-GB" sz="2800" i="1" dirty="0" smtClean="0"/>
              <a:t>posterior</a:t>
            </a:r>
            <a:r>
              <a:rPr lang="en-GB" sz="2800" dirty="0" smtClean="0"/>
              <a:t> probability </a:t>
            </a:r>
            <a:br>
              <a:rPr lang="en-GB" sz="2800" dirty="0" smtClean="0"/>
            </a:br>
            <a:r>
              <a:rPr lang="en-US" sz="2800" dirty="0" smtClean="0"/>
              <a:t>A </a:t>
            </a:r>
            <a:r>
              <a:rPr lang="en-US" sz="2800" dirty="0"/>
              <a:t>&amp; B the same: </a:t>
            </a:r>
            <a:r>
              <a:rPr lang="en-US" sz="2800" dirty="0" smtClean="0"/>
              <a:t>25%</a:t>
            </a:r>
            <a:r>
              <a:rPr lang="en-US" sz="2800" dirty="0"/>
              <a:t>;   </a:t>
            </a:r>
            <a:r>
              <a:rPr lang="en-US" sz="2800" dirty="0" smtClean="0"/>
              <a:t>  B </a:t>
            </a:r>
            <a:r>
              <a:rPr lang="en-US" sz="2800" dirty="0"/>
              <a:t>better: </a:t>
            </a:r>
            <a:r>
              <a:rPr lang="en-US" sz="2800" dirty="0" smtClean="0"/>
              <a:t>75%</a:t>
            </a:r>
            <a:br>
              <a:rPr lang="en-US" sz="2800" dirty="0" smtClean="0"/>
            </a:br>
            <a:r>
              <a:rPr lang="en-US" sz="2800" i="1" dirty="0" smtClean="0"/>
              <a:t>odds ratio</a:t>
            </a:r>
            <a:r>
              <a:rPr lang="en-US" sz="2800" dirty="0" smtClean="0"/>
              <a:t>: 3:1</a:t>
            </a:r>
            <a:endParaRPr lang="en-US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027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</a:t>
            </a:r>
            <a:r>
              <a:rPr lang="en-US" dirty="0" smtClean="0"/>
              <a:t>onditionals and likelihood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</a:t>
            </a:r>
            <a:r>
              <a:rPr lang="en-US" dirty="0" smtClean="0"/>
              <a:t>robability road will be busy</a:t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en-US" dirty="0" err="1" smtClean="0"/>
              <a:t>vs</a:t>
            </a:r>
            <a:r>
              <a:rPr lang="en-US" dirty="0" smtClean="0"/>
              <a:t> probability busy </a:t>
            </a:r>
            <a:r>
              <a:rPr lang="en-US" dirty="0" smtClean="0">
                <a:solidFill>
                  <a:srgbClr val="1079F7"/>
                </a:solidFill>
              </a:rPr>
              <a:t>given</a:t>
            </a:r>
            <a:r>
              <a:rPr lang="en-US" dirty="0" smtClean="0">
                <a:solidFill>
                  <a:srgbClr val="0590BB"/>
                </a:solidFill>
              </a:rPr>
              <a:t> </a:t>
            </a:r>
            <a:r>
              <a:rPr lang="en-US" dirty="0" smtClean="0"/>
              <a:t>4am on Sunday</a:t>
            </a:r>
          </a:p>
          <a:p>
            <a:pPr marL="0" indent="0">
              <a:buNone/>
            </a:pPr>
            <a:r>
              <a:rPr lang="en-US" dirty="0"/>
              <a:t>p</a:t>
            </a:r>
            <a:r>
              <a:rPr lang="en-US" dirty="0" smtClean="0"/>
              <a:t>robability die is a 6</a:t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prob</a:t>
            </a:r>
            <a:r>
              <a:rPr lang="en-US" dirty="0" smtClean="0"/>
              <a:t> a 6 </a:t>
            </a:r>
            <a:r>
              <a:rPr lang="en-US" dirty="0" smtClean="0">
                <a:solidFill>
                  <a:srgbClr val="1079F7"/>
                </a:solidFill>
              </a:rPr>
              <a:t>given</a:t>
            </a:r>
            <a:r>
              <a:rPr lang="en-US" dirty="0" smtClean="0"/>
              <a:t> it is 4 or bigger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>
                <a:solidFill>
                  <a:srgbClr val="1079F7"/>
                </a:solidFill>
              </a:rPr>
              <a:t>c</a:t>
            </a:r>
            <a:r>
              <a:rPr lang="en-US" dirty="0" smtClean="0">
                <a:solidFill>
                  <a:srgbClr val="1079F7"/>
                </a:solidFill>
              </a:rPr>
              <a:t>onditional </a:t>
            </a:r>
            <a:r>
              <a:rPr lang="en-US" dirty="0">
                <a:solidFill>
                  <a:srgbClr val="1079F7"/>
                </a:solidFill>
              </a:rPr>
              <a:t>p</a:t>
            </a:r>
            <a:r>
              <a:rPr lang="en-US" dirty="0" smtClean="0">
                <a:solidFill>
                  <a:srgbClr val="1079F7"/>
                </a:solidFill>
              </a:rPr>
              <a:t>robability </a:t>
            </a:r>
            <a:br>
              <a:rPr lang="en-US" dirty="0" smtClean="0">
                <a:solidFill>
                  <a:srgbClr val="1079F7"/>
                </a:solidFill>
              </a:rPr>
            </a:br>
            <a:r>
              <a:rPr lang="en-US" dirty="0" smtClean="0">
                <a:solidFill>
                  <a:srgbClr val="1079F7"/>
                </a:solidFill>
              </a:rPr>
              <a:t>			</a:t>
            </a:r>
            <a:r>
              <a:rPr lang="en-US" dirty="0" smtClean="0"/>
              <a:t>is </a:t>
            </a:r>
            <a:r>
              <a:rPr lang="en-US" dirty="0"/>
              <a:t>probability </a:t>
            </a:r>
            <a:r>
              <a:rPr lang="en-GB" dirty="0" smtClean="0">
                <a:solidFill>
                  <a:srgbClr val="1079F7"/>
                </a:solidFill>
              </a:rPr>
              <a:t>given</a:t>
            </a:r>
            <a:r>
              <a:rPr lang="en-GB" dirty="0" smtClean="0"/>
              <a:t> some knowledge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797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 different prior 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buFontTx/>
              <a:buNone/>
              <a:tabLst>
                <a:tab pos="898525" algn="l"/>
                <a:tab pos="2520950" algn="l"/>
                <a:tab pos="3048000" algn="l"/>
              </a:tabLst>
            </a:pPr>
            <a:r>
              <a:rPr lang="en-US" sz="2800" dirty="0"/>
              <a:t>n</a:t>
            </a:r>
            <a:r>
              <a:rPr lang="en-US" sz="2800" dirty="0" smtClean="0"/>
              <a:t>ew system B (</a:t>
            </a:r>
            <a:r>
              <a:rPr lang="en-US" sz="2800" i="1" dirty="0" smtClean="0"/>
              <a:t>prior</a:t>
            </a:r>
            <a:r>
              <a:rPr lang="en-US" sz="2800" dirty="0" smtClean="0"/>
              <a:t>):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A &amp; B the same: </a:t>
            </a:r>
            <a:r>
              <a:rPr lang="en-US" sz="2800" b="1" dirty="0" smtClean="0">
                <a:solidFill>
                  <a:srgbClr val="000090"/>
                </a:solidFill>
              </a:rPr>
              <a:t>20%</a:t>
            </a:r>
            <a:r>
              <a:rPr lang="en-US" sz="2800" dirty="0" smtClean="0"/>
              <a:t>;   B better: </a:t>
            </a:r>
            <a:r>
              <a:rPr lang="en-US" sz="2800" b="1" dirty="0" smtClean="0">
                <a:solidFill>
                  <a:srgbClr val="000090"/>
                </a:solidFill>
              </a:rPr>
              <a:t>80%</a:t>
            </a:r>
            <a:endParaRPr lang="en-US" sz="2800" b="1" dirty="0">
              <a:solidFill>
                <a:srgbClr val="000090"/>
              </a:solidFill>
            </a:endParaRPr>
          </a:p>
          <a:p>
            <a:pPr>
              <a:lnSpc>
                <a:spcPct val="90000"/>
              </a:lnSpc>
              <a:buFontTx/>
              <a:buNone/>
              <a:tabLst>
                <a:tab pos="898525" algn="l"/>
                <a:tab pos="2520950" algn="l"/>
                <a:tab pos="3048000" algn="l"/>
              </a:tabLst>
            </a:pPr>
            <a:endParaRPr lang="en-US" sz="2800" dirty="0"/>
          </a:p>
          <a:p>
            <a:pPr>
              <a:lnSpc>
                <a:spcPct val="90000"/>
              </a:lnSpc>
              <a:buFontTx/>
              <a:buNone/>
              <a:tabLst>
                <a:tab pos="898525" algn="l"/>
                <a:tab pos="2520950" algn="l"/>
                <a:tab pos="3048000" algn="l"/>
              </a:tabLst>
            </a:pPr>
            <a:r>
              <a:rPr lang="en-US" sz="2800" dirty="0" smtClean="0"/>
              <a:t>same study, all 4 users prefer B</a:t>
            </a:r>
          </a:p>
          <a:p>
            <a:pPr>
              <a:lnSpc>
                <a:spcPct val="90000"/>
              </a:lnSpc>
              <a:buFontTx/>
              <a:buNone/>
              <a:tabLst>
                <a:tab pos="898525" algn="l"/>
                <a:tab pos="2520950" algn="l"/>
                <a:tab pos="3048000" algn="l"/>
              </a:tabLst>
            </a:pPr>
            <a:r>
              <a:rPr lang="en-US" sz="2800" dirty="0"/>
              <a:t>	</a:t>
            </a:r>
            <a:r>
              <a:rPr lang="en-US" sz="2800" dirty="0" smtClean="0"/>
              <a:t>prob. if A &amp; B the same = 1/16</a:t>
            </a:r>
            <a:br>
              <a:rPr lang="en-US" sz="2800" dirty="0" smtClean="0"/>
            </a:br>
            <a:r>
              <a:rPr lang="en-US" sz="2800" dirty="0" smtClean="0"/>
              <a:t>prob. If B better = 3/4  (say)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	</a:t>
            </a:r>
            <a:endParaRPr lang="en-US" sz="2800" dirty="0" smtClean="0"/>
          </a:p>
          <a:p>
            <a:pPr>
              <a:lnSpc>
                <a:spcPct val="90000"/>
              </a:lnSpc>
              <a:buFontTx/>
              <a:buNone/>
              <a:tabLst>
                <a:tab pos="898525" algn="l"/>
                <a:tab pos="2520950" algn="l"/>
                <a:tab pos="3048000" algn="l"/>
              </a:tabLst>
            </a:pPr>
            <a:r>
              <a:rPr lang="en-GB" sz="2800" i="1" dirty="0" smtClean="0"/>
              <a:t>posterior</a:t>
            </a:r>
            <a:r>
              <a:rPr lang="en-GB" sz="2800" dirty="0" smtClean="0"/>
              <a:t> probability </a:t>
            </a:r>
            <a:br>
              <a:rPr lang="en-GB" sz="2800" dirty="0" smtClean="0"/>
            </a:br>
            <a:r>
              <a:rPr lang="en-US" sz="2800" dirty="0" smtClean="0"/>
              <a:t>A </a:t>
            </a:r>
            <a:r>
              <a:rPr lang="en-US" sz="2800" dirty="0"/>
              <a:t>&amp; B the </a:t>
            </a:r>
            <a:r>
              <a:rPr lang="en-US" sz="2800" dirty="0" smtClean="0"/>
              <a:t>same ~ </a:t>
            </a:r>
            <a:r>
              <a:rPr lang="en-US" sz="2800" b="1" dirty="0" smtClean="0">
                <a:solidFill>
                  <a:srgbClr val="000090"/>
                </a:solidFill>
              </a:rPr>
              <a:t>2%</a:t>
            </a:r>
            <a:r>
              <a:rPr lang="en-US" sz="2800" dirty="0"/>
              <a:t>;   </a:t>
            </a:r>
            <a:r>
              <a:rPr lang="en-US" sz="2800" dirty="0" smtClean="0"/>
              <a:t>  B better ~ </a:t>
            </a:r>
            <a:r>
              <a:rPr lang="en-US" sz="2800" b="1" dirty="0" smtClean="0">
                <a:solidFill>
                  <a:srgbClr val="000090"/>
                </a:solidFill>
              </a:rPr>
              <a:t>98%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i="1" dirty="0" smtClean="0"/>
              <a:t>odds ratio</a:t>
            </a:r>
            <a:r>
              <a:rPr lang="en-US" sz="2800" dirty="0" smtClean="0"/>
              <a:t>: </a:t>
            </a:r>
            <a:r>
              <a:rPr lang="en-US" sz="2800" b="1" dirty="0" smtClean="0">
                <a:solidFill>
                  <a:srgbClr val="000090"/>
                </a:solidFill>
              </a:rPr>
              <a:t>48:1</a:t>
            </a:r>
            <a:endParaRPr lang="en-US" sz="2800" b="1" dirty="0">
              <a:solidFill>
                <a:srgbClr val="00009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320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prior and posterior?</a:t>
            </a:r>
            <a:endParaRPr lang="en-US" dirty="0"/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51366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sometimes</a:t>
            </a:r>
            <a:r>
              <a:rPr lang="en-GB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GB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sz="4000" dirty="0" smtClean="0"/>
              <a:t>actual estimate</a:t>
            </a:r>
            <a:r>
              <a:rPr lang="en-US" sz="4000" dirty="0"/>
              <a:t> </a:t>
            </a:r>
            <a:r>
              <a:rPr lang="en-US" sz="4000" dirty="0" smtClean="0"/>
              <a:t>of probability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e.g. patient with symptoms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600" dirty="0">
                <a:solidFill>
                  <a:srgbClr val="7F7F7F"/>
                </a:solidFill>
              </a:rPr>
              <a:t>m</a:t>
            </a:r>
            <a:r>
              <a:rPr lang="en-US" sz="3600" dirty="0" smtClean="0">
                <a:solidFill>
                  <a:srgbClr val="7F7F7F"/>
                </a:solidFill>
              </a:rPr>
              <a:t>ore often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sz="4000" dirty="0" smtClean="0">
                <a:solidFill>
                  <a:srgbClr val="000000"/>
                </a:solidFill>
              </a:rPr>
              <a:t>encoding 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belief</a:t>
            </a:r>
            <a:r>
              <a:rPr lang="en-US" sz="4000" dirty="0" smtClean="0">
                <a:solidFill>
                  <a:srgbClr val="000000"/>
                </a:solidFill>
              </a:rPr>
              <a:t> as probability</a:t>
            </a:r>
            <a:br>
              <a:rPr lang="en-US" sz="4000" dirty="0" smtClean="0">
                <a:solidFill>
                  <a:srgbClr val="000000"/>
                </a:solidFill>
              </a:rPr>
            </a:br>
            <a:r>
              <a:rPr lang="en-US" sz="4000" dirty="0" smtClean="0">
                <a:solidFill>
                  <a:srgbClr val="000000"/>
                </a:solidFill>
              </a:rPr>
              <a:t>		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phenomena is either true or not</a:t>
            </a:r>
            <a:endParaRPr lang="en-US" sz="28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095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Bayesian issues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5136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how do you get the prior?</a:t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sometimes doesn't matter too much</a:t>
            </a:r>
            <a:b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traditional stats rather like uniform prior</a:t>
            </a:r>
            <a:b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beware confirmation bias!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/>
              <a:t>handling </a:t>
            </a:r>
            <a:r>
              <a:rPr lang="en-US" dirty="0"/>
              <a:t>multiple evidence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sz="2800" dirty="0" smtClean="0">
                <a:solidFill>
                  <a:srgbClr val="595959"/>
                </a:solidFill>
              </a:rPr>
              <a:t>can </a:t>
            </a:r>
            <a:r>
              <a:rPr lang="en-US" sz="2800" dirty="0">
                <a:solidFill>
                  <a:srgbClr val="595959"/>
                </a:solidFill>
              </a:rPr>
              <a:t>re-apply iteratively</a:t>
            </a:r>
            <a:br>
              <a:rPr lang="en-US" sz="2800" dirty="0">
                <a:solidFill>
                  <a:srgbClr val="595959"/>
                </a:solidFill>
              </a:rPr>
            </a:br>
            <a:r>
              <a:rPr lang="en-US" sz="2800" dirty="0">
                <a:solidFill>
                  <a:srgbClr val="595959"/>
                </a:solidFill>
              </a:rPr>
              <a:t>	</a:t>
            </a:r>
            <a:r>
              <a:rPr lang="en-US" sz="2800" dirty="0" smtClean="0">
                <a:solidFill>
                  <a:srgbClr val="595959"/>
                </a:solidFill>
              </a:rPr>
              <a:t>	problems </a:t>
            </a:r>
            <a:r>
              <a:rPr lang="en-US" sz="2800" dirty="0">
                <a:solidFill>
                  <a:srgbClr val="595959"/>
                </a:solidFill>
              </a:rPr>
              <a:t>with interactions</a:t>
            </a:r>
            <a:endParaRPr lang="en-US" dirty="0">
              <a:solidFill>
                <a:srgbClr val="595959"/>
              </a:solidFill>
            </a:endParaRPr>
          </a:p>
          <a:p>
            <a:pPr marL="0" indent="0">
              <a:buNone/>
            </a:pPr>
            <a:r>
              <a:rPr lang="en-US" dirty="0"/>
              <a:t>internecine warfare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sz="2800" dirty="0" smtClean="0">
                <a:solidFill>
                  <a:srgbClr val="595959"/>
                </a:solidFill>
              </a:rPr>
              <a:t>traditionalists </a:t>
            </a:r>
            <a:r>
              <a:rPr lang="en-US" sz="2800" dirty="0">
                <a:solidFill>
                  <a:srgbClr val="595959"/>
                </a:solidFill>
              </a:rPr>
              <a:t>and Bayesians often </a:t>
            </a:r>
            <a:r>
              <a:rPr lang="en-US" sz="2800" dirty="0" smtClean="0">
                <a:solidFill>
                  <a:srgbClr val="595959"/>
                </a:solidFill>
              </a:rPr>
              <a:t>fight ;)</a:t>
            </a:r>
          </a:p>
        </p:txBody>
      </p:sp>
    </p:spTree>
    <p:extLst>
      <p:ext uri="{BB962C8B-B14F-4D97-AF65-F5344CB8AC3E}">
        <p14:creationId xmlns:p14="http://schemas.microsoft.com/office/powerpoint/2010/main" val="3280418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AutoShape 2"/>
          <p:cNvSpPr>
            <a:spLocks noChangeArrowheads="1"/>
          </p:cNvSpPr>
          <p:nvPr/>
        </p:nvSpPr>
        <p:spPr bwMode="auto">
          <a:xfrm>
            <a:off x="4076700" y="2895600"/>
            <a:ext cx="990600" cy="990600"/>
          </a:xfrm>
          <a:prstGeom prst="smileyFace">
            <a:avLst>
              <a:gd name="adj" fmla="val 4653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743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1143000" y="1123480"/>
            <a:ext cx="6858000" cy="4114800"/>
          </a:xfrm>
          <a:prstGeom prst="rect">
            <a:avLst/>
          </a:prstGeom>
          <a:solidFill>
            <a:srgbClr val="F2DCDB"/>
          </a:solidFill>
          <a:ln w="9525">
            <a:solidFill>
              <a:srgbClr val="F1F7F7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04480"/>
            <a:ext cx="7772400" cy="1600200"/>
          </a:xfrm>
        </p:spPr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hat you can say </a:t>
            </a:r>
            <a:r>
              <a:rPr lang="mr-IN" dirty="0" smtClean="0"/>
              <a:t>…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redux</a:t>
            </a: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82832"/>
            <a:ext cx="6400800" cy="17526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phenomena and statisticians</a:t>
            </a:r>
            <a:endParaRPr lang="en-US" dirty="0"/>
          </a:p>
        </p:txBody>
      </p:sp>
      <p:grpSp>
        <p:nvGrpSpPr>
          <p:cNvPr id="37897" name="Group 9"/>
          <p:cNvGrpSpPr>
            <a:grpSpLocks/>
          </p:cNvGrpSpPr>
          <p:nvPr/>
        </p:nvGrpSpPr>
        <p:grpSpPr bwMode="auto">
          <a:xfrm>
            <a:off x="1143000" y="1123480"/>
            <a:ext cx="6858000" cy="4114800"/>
            <a:chOff x="720" y="1200"/>
            <a:chExt cx="4320" cy="2592"/>
          </a:xfrm>
        </p:grpSpPr>
        <p:sp>
          <p:nvSpPr>
            <p:cNvPr id="37892" name="Line 4"/>
            <p:cNvSpPr>
              <a:spLocks noChangeShapeType="1"/>
            </p:cNvSpPr>
            <p:nvPr/>
          </p:nvSpPr>
          <p:spPr bwMode="auto">
            <a:xfrm>
              <a:off x="720" y="1200"/>
              <a:ext cx="0" cy="672"/>
            </a:xfrm>
            <a:prstGeom prst="line">
              <a:avLst/>
            </a:prstGeom>
            <a:noFill/>
            <a:ln w="28575">
              <a:solidFill>
                <a:srgbClr val="6325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3" name="Line 5"/>
            <p:cNvSpPr>
              <a:spLocks noChangeShapeType="1"/>
            </p:cNvSpPr>
            <p:nvPr/>
          </p:nvSpPr>
          <p:spPr bwMode="auto">
            <a:xfrm>
              <a:off x="720" y="1200"/>
              <a:ext cx="2736" cy="0"/>
            </a:xfrm>
            <a:prstGeom prst="line">
              <a:avLst/>
            </a:prstGeom>
            <a:noFill/>
            <a:ln w="28575">
              <a:solidFill>
                <a:srgbClr val="6325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4" name="Line 6"/>
            <p:cNvSpPr>
              <a:spLocks noChangeShapeType="1"/>
            </p:cNvSpPr>
            <p:nvPr/>
          </p:nvSpPr>
          <p:spPr bwMode="auto">
            <a:xfrm>
              <a:off x="5040" y="3360"/>
              <a:ext cx="0" cy="432"/>
            </a:xfrm>
            <a:prstGeom prst="line">
              <a:avLst/>
            </a:prstGeom>
            <a:noFill/>
            <a:ln w="28575">
              <a:solidFill>
                <a:srgbClr val="6325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5" name="Line 7"/>
            <p:cNvSpPr>
              <a:spLocks noChangeShapeType="1"/>
            </p:cNvSpPr>
            <p:nvPr/>
          </p:nvSpPr>
          <p:spPr bwMode="auto">
            <a:xfrm>
              <a:off x="3360" y="3792"/>
              <a:ext cx="1680" cy="0"/>
            </a:xfrm>
            <a:prstGeom prst="line">
              <a:avLst/>
            </a:prstGeom>
            <a:noFill/>
            <a:ln w="28575">
              <a:solidFill>
                <a:srgbClr val="6325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80900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iley Face 1"/>
          <p:cNvSpPr/>
          <p:nvPr/>
        </p:nvSpPr>
        <p:spPr>
          <a:xfrm>
            <a:off x="1120591" y="1458693"/>
            <a:ext cx="840893" cy="840893"/>
          </a:xfrm>
          <a:prstGeom prst="smileyFace">
            <a:avLst/>
          </a:prstGeom>
          <a:solidFill>
            <a:srgbClr val="FFFF00"/>
          </a:solidFill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66476" y="802377"/>
            <a:ext cx="1749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researcher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48343" y="2404026"/>
            <a:ext cx="238538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m</a:t>
            </a:r>
            <a:r>
              <a:rPr lang="en-US" sz="2400" dirty="0" smtClean="0"/>
              <a:t>any hypotheses</a:t>
            </a:r>
            <a:br>
              <a:rPr lang="en-US" sz="2400" dirty="0" smtClean="0"/>
            </a:br>
            <a:r>
              <a:rPr lang="en-US" sz="2400" dirty="0" smtClean="0"/>
              <a:t>about the world</a:t>
            </a:r>
            <a:br>
              <a:rPr lang="en-US" sz="2400" dirty="0" smtClean="0"/>
            </a:br>
            <a:r>
              <a:rPr lang="en-US" sz="2400" dirty="0" smtClean="0"/>
              <a:t>during a career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346937" y="2499277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20212" y="2499276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H2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93490" y="2499276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H3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88345" y="2499277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H2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2782" y="2173431"/>
            <a:ext cx="8671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. . .</a:t>
            </a:r>
            <a:endParaRPr lang="en-US" sz="4400" dirty="0"/>
          </a:p>
        </p:txBody>
      </p:sp>
      <p:sp>
        <p:nvSpPr>
          <p:cNvPr id="10" name="Left Brace 9"/>
          <p:cNvSpPr/>
          <p:nvPr/>
        </p:nvSpPr>
        <p:spPr>
          <a:xfrm rot="5400000">
            <a:off x="5371713" y="-472095"/>
            <a:ext cx="523875" cy="5083954"/>
          </a:xfrm>
          <a:prstGeom prst="leftBrace">
            <a:avLst>
              <a:gd name="adj1" fmla="val 44697"/>
              <a:gd name="adj2" fmla="val 50000"/>
            </a:avLst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798567" y="910098"/>
            <a:ext cx="36698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(ii) probabilities about ideas</a:t>
            </a:r>
            <a:br>
              <a:rPr lang="en-US" sz="2400" dirty="0" smtClean="0"/>
            </a:br>
            <a:r>
              <a:rPr lang="en-US" sz="2400" dirty="0" smtClean="0"/>
              <a:t>and decisions during career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3954225" y="3715301"/>
            <a:ext cx="1825074" cy="18250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5214" y="3954449"/>
            <a:ext cx="162150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f</a:t>
            </a:r>
            <a:r>
              <a:rPr lang="en-US" sz="2400" dirty="0" smtClean="0"/>
              <a:t>or each </a:t>
            </a:r>
            <a:br>
              <a:rPr lang="en-US" sz="2400" dirty="0" smtClean="0"/>
            </a:br>
            <a:r>
              <a:rPr lang="en-US" sz="2400" dirty="0" smtClean="0"/>
              <a:t>hypotheses</a:t>
            </a:r>
            <a:br>
              <a:rPr lang="en-US" sz="2400" dirty="0" smtClean="0"/>
            </a:br>
            <a:r>
              <a:rPr lang="en-US" sz="2400" dirty="0" smtClean="0"/>
              <a:t>do a study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37075" y="3780240"/>
            <a:ext cx="979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reality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92253" y="4436060"/>
            <a:ext cx="1269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statistics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50962" y="5081574"/>
            <a:ext cx="1831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true/false/maybe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77673" y="3664029"/>
            <a:ext cx="23262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(</a:t>
            </a:r>
            <a:r>
              <a:rPr lang="en-US" sz="2400" dirty="0" err="1" smtClean="0"/>
              <a:t>i</a:t>
            </a:r>
            <a:r>
              <a:rPr lang="en-US" sz="2400" dirty="0" smtClean="0"/>
              <a:t>) unknown, but </a:t>
            </a:r>
            <a:br>
              <a:rPr lang="en-US" sz="2400" dirty="0" smtClean="0"/>
            </a:br>
            <a:r>
              <a:rPr lang="en-US" sz="2400" dirty="0" smtClean="0"/>
              <a:t>not a probability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5615022" y="3954449"/>
            <a:ext cx="912433" cy="1413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954225" y="4270374"/>
            <a:ext cx="1825074" cy="7857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p&lt;5%, [0.3,0.7]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posterior dist.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3941699" y="3039277"/>
            <a:ext cx="1151791" cy="676024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633490" y="3039276"/>
            <a:ext cx="133283" cy="676025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093879" y="3759607"/>
            <a:ext cx="1545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</a:t>
            </a:r>
            <a:r>
              <a:rPr lang="en-US" sz="2400" dirty="0" smtClean="0"/>
              <a:t>rue or not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19304" y="5016500"/>
            <a:ext cx="1215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decision</a:t>
            </a:r>
          </a:p>
        </p:txBody>
      </p:sp>
      <p:sp>
        <p:nvSpPr>
          <p:cNvPr id="30" name="Left Brace 29"/>
          <p:cNvSpPr/>
          <p:nvPr/>
        </p:nvSpPr>
        <p:spPr>
          <a:xfrm>
            <a:off x="2362204" y="3801942"/>
            <a:ext cx="292093" cy="1691299"/>
          </a:xfrm>
          <a:prstGeom prst="leftBrace">
            <a:avLst>
              <a:gd name="adj1" fmla="val 35775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5665240" y="5043748"/>
            <a:ext cx="912433" cy="1413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626044" y="4751506"/>
            <a:ext cx="1724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is it correct?</a:t>
            </a:r>
          </a:p>
        </p:txBody>
      </p:sp>
    </p:spTree>
    <p:extLst>
      <p:ext uri="{BB962C8B-B14F-4D97-AF65-F5344CB8AC3E}">
        <p14:creationId xmlns:p14="http://schemas.microsoft.com/office/powerpoint/2010/main" val="23360673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hat you can say 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>
              <a:solidFill>
                <a:srgbClr val="632523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632523"/>
                </a:solidFill>
              </a:rPr>
              <a:t>if </a:t>
            </a:r>
            <a:r>
              <a:rPr lang="en-US" dirty="0" smtClean="0"/>
              <a:t>prior is an accurate estimate of </a:t>
            </a:r>
            <a:br>
              <a:rPr lang="en-US" dirty="0" smtClean="0"/>
            </a:br>
            <a:r>
              <a:rPr lang="en-US" dirty="0" smtClean="0"/>
              <a:t>	the probability you are right</a:t>
            </a:r>
            <a:br>
              <a:rPr lang="en-US" dirty="0" smtClean="0"/>
            </a:br>
            <a:r>
              <a:rPr lang="en-US" dirty="0" smtClean="0"/>
              <a:t>	about hypothesis </a:t>
            </a:r>
            <a:br>
              <a:rPr lang="en-US" dirty="0" smtClean="0"/>
            </a:br>
            <a:r>
              <a:rPr lang="en-US" dirty="0" smtClean="0"/>
              <a:t>	of which you have similar belief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632523"/>
                </a:solidFill>
              </a:rPr>
              <a:t>then</a:t>
            </a:r>
            <a:r>
              <a:rPr lang="en-US" dirty="0" smtClean="0">
                <a:solidFill>
                  <a:srgbClr val="632523"/>
                </a:solidFill>
              </a:rPr>
              <a:t> </a:t>
            </a:r>
            <a:r>
              <a:rPr lang="en-US" dirty="0" smtClean="0"/>
              <a:t>the posterior is</a:t>
            </a:r>
            <a:br>
              <a:rPr lang="en-US" dirty="0" smtClean="0"/>
            </a:br>
            <a:r>
              <a:rPr lang="en-US" dirty="0" smtClean="0"/>
              <a:t>	the probability you are right this time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919924">
            <a:off x="5271374" y="654910"/>
            <a:ext cx="3496630" cy="18158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</a:t>
            </a:r>
            <a:r>
              <a:rPr lang="en-US" sz="2800" dirty="0" smtClean="0"/>
              <a:t>tatement about</a:t>
            </a:r>
            <a:br>
              <a:rPr lang="en-US" sz="2800" dirty="0" smtClean="0"/>
            </a:br>
            <a:r>
              <a:rPr lang="en-US" sz="2800" dirty="0" smtClean="0"/>
              <a:t>decision during career</a:t>
            </a:r>
            <a:br>
              <a:rPr lang="en-US" sz="2800" dirty="0" smtClean="0"/>
            </a:br>
            <a:r>
              <a:rPr lang="en-US" sz="2800" dirty="0" smtClean="0"/>
              <a:t>not </a:t>
            </a:r>
            <a:br>
              <a:rPr lang="en-US" sz="2800" dirty="0" smtClean="0"/>
            </a:br>
            <a:r>
              <a:rPr lang="en-US" sz="2800" dirty="0" smtClean="0"/>
              <a:t>individual phenomena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60218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AutoShape 2"/>
          <p:cNvSpPr>
            <a:spLocks noChangeArrowheads="1"/>
          </p:cNvSpPr>
          <p:nvPr/>
        </p:nvSpPr>
        <p:spPr bwMode="auto">
          <a:xfrm>
            <a:off x="4076700" y="2895600"/>
            <a:ext cx="990600" cy="990600"/>
          </a:xfrm>
          <a:prstGeom prst="smileyFace">
            <a:avLst>
              <a:gd name="adj" fmla="val 4653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743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1143000" y="1123480"/>
            <a:ext cx="6858000" cy="4114800"/>
          </a:xfrm>
          <a:prstGeom prst="rect">
            <a:avLst/>
          </a:prstGeom>
          <a:solidFill>
            <a:srgbClr val="F2DCDB"/>
          </a:solidFill>
          <a:ln w="9525">
            <a:solidFill>
              <a:srgbClr val="F1F7F7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04480"/>
            <a:ext cx="7772400" cy="1600200"/>
          </a:xfrm>
        </p:spPr>
        <p:txBody>
          <a:bodyPr/>
          <a:lstStyle/>
          <a:p>
            <a:r>
              <a:rPr lang="en-US" dirty="0" smtClean="0"/>
              <a:t>philosophical</a:t>
            </a:r>
            <a:br>
              <a:rPr lang="en-US" dirty="0" smtClean="0"/>
            </a:br>
            <a:r>
              <a:rPr lang="en-US" dirty="0" smtClean="0"/>
              <a:t>differences</a:t>
            </a: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82832"/>
            <a:ext cx="6400800" cy="17526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probing the unknown</a:t>
            </a:r>
            <a:endParaRPr lang="en-US" dirty="0"/>
          </a:p>
        </p:txBody>
      </p:sp>
      <p:grpSp>
        <p:nvGrpSpPr>
          <p:cNvPr id="37897" name="Group 9"/>
          <p:cNvGrpSpPr>
            <a:grpSpLocks/>
          </p:cNvGrpSpPr>
          <p:nvPr/>
        </p:nvGrpSpPr>
        <p:grpSpPr bwMode="auto">
          <a:xfrm>
            <a:off x="1143000" y="1123480"/>
            <a:ext cx="6858000" cy="4114800"/>
            <a:chOff x="720" y="1200"/>
            <a:chExt cx="4320" cy="2592"/>
          </a:xfrm>
        </p:grpSpPr>
        <p:sp>
          <p:nvSpPr>
            <p:cNvPr id="37892" name="Line 4"/>
            <p:cNvSpPr>
              <a:spLocks noChangeShapeType="1"/>
            </p:cNvSpPr>
            <p:nvPr/>
          </p:nvSpPr>
          <p:spPr bwMode="auto">
            <a:xfrm>
              <a:off x="720" y="1200"/>
              <a:ext cx="0" cy="672"/>
            </a:xfrm>
            <a:prstGeom prst="line">
              <a:avLst/>
            </a:prstGeom>
            <a:noFill/>
            <a:ln w="28575">
              <a:solidFill>
                <a:srgbClr val="6325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3" name="Line 5"/>
            <p:cNvSpPr>
              <a:spLocks noChangeShapeType="1"/>
            </p:cNvSpPr>
            <p:nvPr/>
          </p:nvSpPr>
          <p:spPr bwMode="auto">
            <a:xfrm>
              <a:off x="720" y="1200"/>
              <a:ext cx="2736" cy="0"/>
            </a:xfrm>
            <a:prstGeom prst="line">
              <a:avLst/>
            </a:prstGeom>
            <a:noFill/>
            <a:ln w="28575">
              <a:solidFill>
                <a:srgbClr val="6325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4" name="Line 6"/>
            <p:cNvSpPr>
              <a:spLocks noChangeShapeType="1"/>
            </p:cNvSpPr>
            <p:nvPr/>
          </p:nvSpPr>
          <p:spPr bwMode="auto">
            <a:xfrm>
              <a:off x="5040" y="3360"/>
              <a:ext cx="0" cy="432"/>
            </a:xfrm>
            <a:prstGeom prst="line">
              <a:avLst/>
            </a:prstGeom>
            <a:noFill/>
            <a:ln w="28575">
              <a:solidFill>
                <a:srgbClr val="6325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5" name="Line 7"/>
            <p:cNvSpPr>
              <a:spLocks noChangeShapeType="1"/>
            </p:cNvSpPr>
            <p:nvPr/>
          </p:nvSpPr>
          <p:spPr bwMode="auto">
            <a:xfrm>
              <a:off x="3360" y="3792"/>
              <a:ext cx="1680" cy="0"/>
            </a:xfrm>
            <a:prstGeom prst="line">
              <a:avLst/>
            </a:prstGeom>
            <a:noFill/>
            <a:ln w="28575">
              <a:solidFill>
                <a:srgbClr val="6325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30620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</a:pPr>
            <a:r>
              <a:rPr lang="en-US" dirty="0"/>
              <a:t>philosophical stance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?</a:t>
            </a:r>
            <a:r>
              <a:rPr lang="en-US" dirty="0"/>
              <a:t>	what do you know about the world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/>
              <a:t>traditional </a:t>
            </a:r>
            <a:r>
              <a:rPr lang="en-US" dirty="0"/>
              <a:t>statistics</a:t>
            </a:r>
            <a:br>
              <a:rPr lang="en-US" dirty="0"/>
            </a:br>
            <a:r>
              <a:rPr lang="en-US" dirty="0"/>
              <a:t>	</a:t>
            </a:r>
            <a:r>
              <a:rPr lang="en-US" sz="2800" dirty="0"/>
              <a:t>–  assume nothing!</a:t>
            </a:r>
            <a:br>
              <a:rPr lang="en-US" sz="2800" dirty="0"/>
            </a:br>
            <a:r>
              <a:rPr lang="en-US" sz="2800" dirty="0"/>
              <a:t>	–  reason from </a:t>
            </a:r>
            <a:r>
              <a:rPr lang="en-US" sz="2800" dirty="0" err="1"/>
              <a:t>unknowledge</a:t>
            </a:r>
            <a:endParaRPr lang="en-US" sz="2800" dirty="0"/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</a:pPr>
            <a:r>
              <a:rPr lang="en-US" dirty="0"/>
              <a:t>Bayesian statistics</a:t>
            </a:r>
            <a:br>
              <a:rPr lang="en-US" dirty="0"/>
            </a:br>
            <a:r>
              <a:rPr lang="en-US" dirty="0"/>
              <a:t>	</a:t>
            </a:r>
            <a:r>
              <a:rPr lang="en-US" sz="2800" dirty="0"/>
              <a:t>–  'prior' probabilities</a:t>
            </a:r>
            <a:br>
              <a:rPr lang="en-US" sz="2800" dirty="0"/>
            </a:br>
            <a:r>
              <a:rPr lang="en-US" sz="2800" dirty="0"/>
              <a:t>	–  reason from guess-</a:t>
            </a:r>
            <a:r>
              <a:rPr lang="en-US" sz="2800" dirty="0" err="1"/>
              <a:t>timates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623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likelihood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dirty="0" smtClean="0">
                <a:solidFill>
                  <a:srgbClr val="1079F7"/>
                </a:solidFill>
              </a:rPr>
              <a:t>likelihood</a:t>
            </a:r>
            <a:r>
              <a:rPr lang="en-US" dirty="0" smtClean="0"/>
              <a:t> is </a:t>
            </a:r>
            <a:br>
              <a:rPr lang="en-US" dirty="0" smtClean="0"/>
            </a:br>
            <a:r>
              <a:rPr lang="en-US" dirty="0" smtClean="0"/>
              <a:t>	probability of measurement</a:t>
            </a:r>
            <a:br>
              <a:rPr lang="en-US" dirty="0" smtClean="0"/>
            </a:br>
            <a:r>
              <a:rPr lang="en-US" dirty="0" smtClean="0"/>
              <a:t>	given unknown things in the world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(conditional probability)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e</a:t>
            </a:r>
            <a:r>
              <a:rPr lang="en-US" dirty="0" smtClean="0"/>
              <a:t>.g. prob. of six heads </a:t>
            </a:r>
            <a:r>
              <a:rPr lang="en-US" dirty="0" smtClean="0">
                <a:solidFill>
                  <a:srgbClr val="1079F7"/>
                </a:solidFill>
              </a:rPr>
              <a:t>given</a:t>
            </a:r>
            <a:r>
              <a:rPr lang="en-US" dirty="0" smtClean="0"/>
              <a:t> coin is fair = 1/64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… but is it fair?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879" y="1150253"/>
            <a:ext cx="2732121" cy="1727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5528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</a:t>
            </a:r>
            <a:r>
              <a:rPr lang="en-US" dirty="0" smtClean="0"/>
              <a:t>ncertain and unknown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tabLst>
                <a:tab pos="2236788" algn="l"/>
                <a:tab pos="2597150" algn="l"/>
              </a:tabLst>
            </a:pPr>
            <a:r>
              <a:rPr lang="en-US" dirty="0"/>
              <a:t>a</a:t>
            </a:r>
            <a:r>
              <a:rPr lang="en-US" dirty="0" smtClean="0"/>
              <a:t>ssumptions:</a:t>
            </a:r>
          </a:p>
          <a:p>
            <a:pPr marL="457200" lvl="1" indent="0">
              <a:buNone/>
              <a:tabLst>
                <a:tab pos="2236788" algn="l"/>
                <a:tab pos="2597150" algn="l"/>
              </a:tabLst>
            </a:pPr>
            <a:r>
              <a:rPr lang="en-US" dirty="0"/>
              <a:t>t</a:t>
            </a:r>
            <a:r>
              <a:rPr lang="en-US" dirty="0" smtClean="0"/>
              <a:t>raditional	– 	NO knowledge of real value</a:t>
            </a:r>
          </a:p>
          <a:p>
            <a:pPr marL="457200" lvl="1" indent="0">
              <a:buNone/>
              <a:tabLst>
                <a:tab pos="2236788" algn="l"/>
                <a:tab pos="2597150" algn="l"/>
              </a:tabLst>
            </a:pPr>
            <a:r>
              <a:rPr lang="en-US" dirty="0" smtClean="0"/>
              <a:t>Bayesian	– 	precise `probability’ distribution</a:t>
            </a:r>
          </a:p>
          <a:p>
            <a:pPr marL="0" indent="0">
              <a:buNone/>
              <a:tabLst>
                <a:tab pos="2236788" algn="l"/>
                <a:tab pos="2597150" algn="l"/>
              </a:tabLst>
            </a:pPr>
            <a:endParaRPr lang="en-US" sz="1600" dirty="0" smtClean="0"/>
          </a:p>
          <a:p>
            <a:pPr marL="0" indent="0">
              <a:buNone/>
              <a:tabLst>
                <a:tab pos="2236788" algn="l"/>
                <a:tab pos="2597150" algn="l"/>
              </a:tabLst>
            </a:pPr>
            <a:r>
              <a:rPr lang="en-US" dirty="0"/>
              <a:t>i</a:t>
            </a:r>
            <a:r>
              <a:rPr lang="en-US" dirty="0" smtClean="0"/>
              <a:t>n reality … sort of half know</a:t>
            </a:r>
          </a:p>
          <a:p>
            <a:pPr marL="457200" lvl="1" indent="0">
              <a:buNone/>
              <a:tabLst>
                <a:tab pos="2236788" algn="l"/>
                <a:tab pos="2597150" algn="l"/>
              </a:tabLst>
            </a:pPr>
            <a:r>
              <a:rPr lang="en-US" dirty="0"/>
              <a:t>t</a:t>
            </a:r>
            <a:r>
              <a:rPr lang="en-US" dirty="0" smtClean="0"/>
              <a:t>raditional  	– 	choice of acceptable p</a:t>
            </a:r>
            <a:endParaRPr lang="en-US" dirty="0"/>
          </a:p>
          <a:p>
            <a:pPr marL="457200" lvl="1" indent="0">
              <a:buNone/>
              <a:tabLst>
                <a:tab pos="2236788" algn="l"/>
                <a:tab pos="2597150" algn="l"/>
              </a:tabLst>
            </a:pPr>
            <a:r>
              <a:rPr lang="en-US" dirty="0" smtClean="0"/>
              <a:t>Bayesian	– 	‘spread’ distributions 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(uniform, Cauchy)</a:t>
            </a:r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4226679" y="5181668"/>
            <a:ext cx="3458108" cy="1200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marL="82550" lvl="1" algn="ctr"/>
            <a:r>
              <a:rPr lang="en-US" sz="2400" dirty="0"/>
              <a:t>ideally </a:t>
            </a:r>
            <a:r>
              <a:rPr lang="en-US" sz="2400" dirty="0" smtClean="0"/>
              <a:t>should do </a:t>
            </a:r>
            <a:br>
              <a:rPr lang="en-US" sz="2400" dirty="0" smtClean="0"/>
            </a:br>
            <a:r>
              <a:rPr lang="en-US" sz="2400" dirty="0" smtClean="0"/>
              <a:t>sensitivity analysis</a:t>
            </a:r>
            <a:br>
              <a:rPr lang="en-US" sz="2400" dirty="0" smtClean="0"/>
            </a:br>
            <a:r>
              <a:rPr lang="en-US" sz="2400" dirty="0" smtClean="0"/>
              <a:t>… but no one does </a:t>
            </a:r>
            <a:r>
              <a:rPr lang="en-US" sz="2400" dirty="0" smtClean="0">
                <a:sym typeface="Wingdings"/>
              </a:rPr>
              <a:t>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6274973" y="3187484"/>
            <a:ext cx="1993195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marL="82550" lvl="1" algn="ctr"/>
            <a:r>
              <a:rPr lang="en-US" sz="2400" dirty="0" smtClean="0"/>
              <a:t>= measure </a:t>
            </a:r>
            <a:br>
              <a:rPr lang="en-US" sz="2400" dirty="0" smtClean="0"/>
            </a:br>
            <a:r>
              <a:rPr lang="en-US" sz="2400" dirty="0" smtClean="0"/>
              <a:t>of belief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68185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AutoShape 2"/>
          <p:cNvSpPr>
            <a:spLocks noChangeArrowheads="1"/>
          </p:cNvSpPr>
          <p:nvPr/>
        </p:nvSpPr>
        <p:spPr bwMode="auto">
          <a:xfrm>
            <a:off x="4076700" y="2895600"/>
            <a:ext cx="990600" cy="990600"/>
          </a:xfrm>
          <a:prstGeom prst="smileyFace">
            <a:avLst>
              <a:gd name="adj" fmla="val 4653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743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1143000" y="1123480"/>
            <a:ext cx="6858000" cy="4114800"/>
          </a:xfrm>
          <a:prstGeom prst="rect">
            <a:avLst/>
          </a:prstGeom>
          <a:solidFill>
            <a:srgbClr val="F2DCDB"/>
          </a:solidFill>
          <a:ln w="9525">
            <a:solidFill>
              <a:srgbClr val="F1F7F7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04480"/>
            <a:ext cx="7772400" cy="1600200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ome dangers</a:t>
            </a: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82832"/>
            <a:ext cx="6400800" cy="17526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if it can go wrong</a:t>
            </a:r>
            <a:br>
              <a:rPr lang="en-US" dirty="0" smtClean="0"/>
            </a:br>
            <a:r>
              <a:rPr lang="en-US" dirty="0" smtClean="0"/>
              <a:t>then with 95% confidence …</a:t>
            </a:r>
            <a:endParaRPr lang="en-US" dirty="0"/>
          </a:p>
        </p:txBody>
      </p:sp>
      <p:grpSp>
        <p:nvGrpSpPr>
          <p:cNvPr id="37897" name="Group 9"/>
          <p:cNvGrpSpPr>
            <a:grpSpLocks/>
          </p:cNvGrpSpPr>
          <p:nvPr/>
        </p:nvGrpSpPr>
        <p:grpSpPr bwMode="auto">
          <a:xfrm>
            <a:off x="1143000" y="1123480"/>
            <a:ext cx="6858000" cy="4114800"/>
            <a:chOff x="720" y="1200"/>
            <a:chExt cx="4320" cy="2592"/>
          </a:xfrm>
        </p:grpSpPr>
        <p:sp>
          <p:nvSpPr>
            <p:cNvPr id="37892" name="Line 4"/>
            <p:cNvSpPr>
              <a:spLocks noChangeShapeType="1"/>
            </p:cNvSpPr>
            <p:nvPr/>
          </p:nvSpPr>
          <p:spPr bwMode="auto">
            <a:xfrm>
              <a:off x="720" y="1200"/>
              <a:ext cx="0" cy="672"/>
            </a:xfrm>
            <a:prstGeom prst="line">
              <a:avLst/>
            </a:prstGeom>
            <a:noFill/>
            <a:ln w="28575">
              <a:solidFill>
                <a:srgbClr val="6325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3" name="Line 5"/>
            <p:cNvSpPr>
              <a:spLocks noChangeShapeType="1"/>
            </p:cNvSpPr>
            <p:nvPr/>
          </p:nvSpPr>
          <p:spPr bwMode="auto">
            <a:xfrm>
              <a:off x="720" y="1200"/>
              <a:ext cx="2736" cy="0"/>
            </a:xfrm>
            <a:prstGeom prst="line">
              <a:avLst/>
            </a:prstGeom>
            <a:noFill/>
            <a:ln w="28575">
              <a:solidFill>
                <a:srgbClr val="6325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4" name="Line 6"/>
            <p:cNvSpPr>
              <a:spLocks noChangeShapeType="1"/>
            </p:cNvSpPr>
            <p:nvPr/>
          </p:nvSpPr>
          <p:spPr bwMode="auto">
            <a:xfrm>
              <a:off x="5040" y="3360"/>
              <a:ext cx="0" cy="432"/>
            </a:xfrm>
            <a:prstGeom prst="line">
              <a:avLst/>
            </a:prstGeom>
            <a:noFill/>
            <a:ln w="28575">
              <a:solidFill>
                <a:srgbClr val="6325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5" name="Line 7"/>
            <p:cNvSpPr>
              <a:spLocks noChangeShapeType="1"/>
            </p:cNvSpPr>
            <p:nvPr/>
          </p:nvSpPr>
          <p:spPr bwMode="auto">
            <a:xfrm>
              <a:off x="3360" y="3792"/>
              <a:ext cx="1680" cy="0"/>
            </a:xfrm>
            <a:prstGeom prst="line">
              <a:avLst/>
            </a:prstGeom>
            <a:noFill/>
            <a:ln w="28575">
              <a:solidFill>
                <a:srgbClr val="6325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62115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nter-related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3600" dirty="0"/>
          </a:p>
          <a:p>
            <a:pPr marL="0" lvl="0" indent="0">
              <a:buNone/>
            </a:pPr>
            <a:r>
              <a:rPr lang="en-US" sz="3600" dirty="0"/>
              <a:t>non-independent </a:t>
            </a:r>
            <a:r>
              <a:rPr lang="en-US" sz="3600" dirty="0" smtClean="0"/>
              <a:t>factors</a:t>
            </a:r>
          </a:p>
          <a:p>
            <a:pPr marL="457200" lvl="1" indent="0">
              <a:buNone/>
            </a:pPr>
            <a:r>
              <a:rPr lang="en-US" sz="3200" dirty="0" smtClean="0"/>
              <a:t>e.g</a:t>
            </a:r>
            <a:r>
              <a:rPr lang="en-US" sz="3200" dirty="0"/>
              <a:t>. fat and </a:t>
            </a:r>
            <a:r>
              <a:rPr lang="en-US" sz="3200" dirty="0" smtClean="0"/>
              <a:t>sugar</a:t>
            </a:r>
          </a:p>
          <a:p>
            <a:pPr marL="457200" lvl="1" indent="0">
              <a:buNone/>
            </a:pPr>
            <a:endParaRPr lang="en-GB" sz="3200" dirty="0"/>
          </a:p>
          <a:p>
            <a:pPr marL="0" lvl="0" indent="0">
              <a:buNone/>
            </a:pPr>
            <a:r>
              <a:rPr lang="en-US" sz="3600" dirty="0"/>
              <a:t>correlated </a:t>
            </a:r>
            <a:r>
              <a:rPr lang="en-US" sz="3600" dirty="0" smtClean="0"/>
              <a:t>features</a:t>
            </a:r>
          </a:p>
          <a:p>
            <a:pPr marL="457200" lvl="1" indent="0">
              <a:buNone/>
            </a:pPr>
            <a:r>
              <a:rPr lang="en-US" sz="3200" dirty="0" smtClean="0"/>
              <a:t>e.g</a:t>
            </a:r>
            <a:r>
              <a:rPr lang="en-US" sz="3200" dirty="0"/>
              <a:t>. weight, diet and </a:t>
            </a:r>
            <a:r>
              <a:rPr lang="en-US" sz="3200" dirty="0" smtClean="0"/>
              <a:t>exercise</a:t>
            </a:r>
            <a:endParaRPr lang="en-GB" sz="3200" dirty="0"/>
          </a:p>
          <a:p>
            <a:endParaRPr lang="en-US" sz="3600" dirty="0"/>
          </a:p>
        </p:txBody>
      </p:sp>
      <p:grpSp>
        <p:nvGrpSpPr>
          <p:cNvPr id="10" name="Group 9"/>
          <p:cNvGrpSpPr/>
          <p:nvPr/>
        </p:nvGrpSpPr>
        <p:grpSpPr>
          <a:xfrm>
            <a:off x="5323994" y="1600200"/>
            <a:ext cx="3519644" cy="954107"/>
            <a:chOff x="4801960" y="-882783"/>
            <a:chExt cx="3519644" cy="954107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4801960" y="-382848"/>
              <a:ext cx="2532909" cy="454172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684874" y="-882783"/>
              <a:ext cx="2636730" cy="95410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outerShdw blurRad="50800" dist="1270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the same </a:t>
              </a:r>
              <a:r>
                <a:rPr lang="en-US" sz="2800" dirty="0"/>
                <a:t>UI </a:t>
              </a:r>
              <a:r>
                <a:rPr lang="en-US" sz="2800" dirty="0" smtClean="0"/>
                <a:t> but ‘not’ consistent</a:t>
              </a:r>
              <a:endParaRPr lang="en-US" sz="28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640178" y="3725986"/>
            <a:ext cx="4203460" cy="954107"/>
            <a:chOff x="4301678" y="-1087452"/>
            <a:chExt cx="4203460" cy="954107"/>
          </a:xfrm>
        </p:grpSpPr>
        <p:cxnSp>
          <p:nvCxnSpPr>
            <p:cNvPr id="8" name="Straight Arrow Connector 7"/>
            <p:cNvCxnSpPr/>
            <p:nvPr/>
          </p:nvCxnSpPr>
          <p:spPr>
            <a:xfrm flipH="1">
              <a:off x="4301678" y="-580607"/>
              <a:ext cx="2816670" cy="293042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868408" y="-1087452"/>
              <a:ext cx="2636730" cy="95410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outerShdw blurRad="50800" dist="1270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a</a:t>
              </a:r>
              <a:r>
                <a:rPr lang="en-US" sz="2800" dirty="0" smtClean="0"/>
                <a:t>ge and job seniority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56832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 </a:t>
            </a:r>
            <a:r>
              <a:rPr lang="en-US" dirty="0"/>
              <a:t>cherry picking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0">
              <a:buNone/>
            </a:pPr>
            <a:r>
              <a:rPr lang="en-US" dirty="0" smtClean="0"/>
              <a:t>multiple tests</a:t>
            </a:r>
          </a:p>
          <a:p>
            <a:pPr marL="57150" indent="0">
              <a:buNone/>
            </a:pPr>
            <a:endParaRPr lang="en-US" sz="2400" dirty="0" smtClean="0"/>
          </a:p>
          <a:p>
            <a:pPr marL="57150" indent="0">
              <a:buNone/>
            </a:pPr>
            <a:r>
              <a:rPr lang="en-US" dirty="0" smtClean="0"/>
              <a:t>multiple stats</a:t>
            </a:r>
          </a:p>
          <a:p>
            <a:pPr marL="57150" indent="0">
              <a:buNone/>
            </a:pPr>
            <a:endParaRPr lang="en-US" sz="2400" dirty="0"/>
          </a:p>
          <a:p>
            <a:pPr marL="57150" indent="0">
              <a:buNone/>
            </a:pPr>
            <a:r>
              <a:rPr lang="en-US" dirty="0"/>
              <a:t>o</a:t>
            </a:r>
            <a:r>
              <a:rPr lang="en-US" dirty="0" smtClean="0"/>
              <a:t>utliers</a:t>
            </a:r>
          </a:p>
          <a:p>
            <a:pPr marL="57150" indent="0">
              <a:buNone/>
            </a:pPr>
            <a:endParaRPr lang="en-US" sz="2400" dirty="0" smtClean="0"/>
          </a:p>
          <a:p>
            <a:pPr marL="57150" indent="0">
              <a:buNone/>
            </a:pPr>
            <a:r>
              <a:rPr lang="en-US" dirty="0" smtClean="0"/>
              <a:t>post</a:t>
            </a:r>
            <a:r>
              <a:rPr lang="en-US" dirty="0"/>
              <a:t>-hoc </a:t>
            </a:r>
            <a:r>
              <a:rPr lang="en-US" dirty="0" smtClean="0"/>
              <a:t>hypotheses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3305109" y="1600200"/>
            <a:ext cx="4880404" cy="954107"/>
            <a:chOff x="3956362" y="1036472"/>
            <a:chExt cx="4880404" cy="954107"/>
          </a:xfrm>
        </p:grpSpPr>
        <p:cxnSp>
          <p:nvCxnSpPr>
            <p:cNvPr id="6" name="Straight Arrow Connector 5"/>
            <p:cNvCxnSpPr/>
            <p:nvPr/>
          </p:nvCxnSpPr>
          <p:spPr>
            <a:xfrm flipH="1" flipV="1">
              <a:off x="3956362" y="1373606"/>
              <a:ext cx="3386517" cy="47094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6200036" y="1036472"/>
              <a:ext cx="2636730" cy="95410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outerShdw blurRad="50800" dist="1270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s</a:t>
              </a:r>
              <a:r>
                <a:rPr lang="en-US" sz="2800" dirty="0" smtClean="0"/>
                <a:t>urvey with </a:t>
              </a:r>
              <a:br>
                <a:rPr lang="en-US" sz="2800" dirty="0" smtClean="0"/>
              </a:br>
              <a:r>
                <a:rPr lang="en-US" sz="2800" dirty="0" smtClean="0"/>
                <a:t>40 questions</a:t>
              </a:r>
              <a:endParaRPr lang="en-US" sz="28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969070" y="3218996"/>
            <a:ext cx="4326839" cy="1384995"/>
            <a:chOff x="4509927" y="1036472"/>
            <a:chExt cx="4326839" cy="1384995"/>
          </a:xfrm>
        </p:grpSpPr>
        <p:cxnSp>
          <p:nvCxnSpPr>
            <p:cNvPr id="10" name="Straight Arrow Connector 9"/>
            <p:cNvCxnSpPr/>
            <p:nvPr/>
          </p:nvCxnSpPr>
          <p:spPr>
            <a:xfrm flipH="1" flipV="1">
              <a:off x="4509927" y="1036472"/>
              <a:ext cx="2832951" cy="808073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200036" y="1036472"/>
              <a:ext cx="2636730" cy="138499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outerShdw blurRad="50800" dist="1270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i</a:t>
              </a:r>
              <a:r>
                <a:rPr lang="en-US" sz="2800" dirty="0" smtClean="0"/>
                <a:t>ncluding trying both traditional </a:t>
              </a:r>
              <a:r>
                <a:rPr lang="en-US" sz="2800" dirty="0"/>
                <a:t>a</a:t>
              </a:r>
              <a:r>
                <a:rPr lang="en-US" sz="2800" dirty="0" smtClean="0"/>
                <a:t>nd Bayesian!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35183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AutoShape 2"/>
          <p:cNvSpPr>
            <a:spLocks noChangeArrowheads="1"/>
          </p:cNvSpPr>
          <p:nvPr/>
        </p:nvSpPr>
        <p:spPr bwMode="auto">
          <a:xfrm>
            <a:off x="4076700" y="2895600"/>
            <a:ext cx="990600" cy="990600"/>
          </a:xfrm>
          <a:prstGeom prst="smileyFace">
            <a:avLst>
              <a:gd name="adj" fmla="val 4653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7439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1143000" y="1123480"/>
            <a:ext cx="6858000" cy="4114800"/>
          </a:xfrm>
          <a:prstGeom prst="rect">
            <a:avLst/>
          </a:prstGeom>
          <a:solidFill>
            <a:srgbClr val="F2DCDB"/>
          </a:solidFill>
          <a:ln w="9525">
            <a:solidFill>
              <a:srgbClr val="F1F7F7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04480"/>
            <a:ext cx="7772400" cy="1600200"/>
          </a:xfrm>
        </p:spPr>
        <p:txBody>
          <a:bodyPr/>
          <a:lstStyle/>
          <a:p>
            <a:r>
              <a:rPr lang="mr-IN" dirty="0" smtClean="0"/>
              <a:t>…</a:t>
            </a:r>
            <a:r>
              <a:rPr lang="en-GB" dirty="0" smtClean="0"/>
              <a:t>or worse</a:t>
            </a: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82832"/>
            <a:ext cx="6400800" cy="17526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what to test for </a:t>
            </a:r>
            <a:br>
              <a:rPr lang="en-US" dirty="0" smtClean="0"/>
            </a:br>
            <a:r>
              <a:rPr lang="en-US" dirty="0" smtClean="0"/>
              <a:t>and what to watch out for</a:t>
            </a:r>
            <a:endParaRPr lang="en-US" dirty="0"/>
          </a:p>
        </p:txBody>
      </p:sp>
      <p:grpSp>
        <p:nvGrpSpPr>
          <p:cNvPr id="37897" name="Group 9"/>
          <p:cNvGrpSpPr>
            <a:grpSpLocks/>
          </p:cNvGrpSpPr>
          <p:nvPr/>
        </p:nvGrpSpPr>
        <p:grpSpPr bwMode="auto">
          <a:xfrm>
            <a:off x="1143000" y="1123480"/>
            <a:ext cx="6858000" cy="4114800"/>
            <a:chOff x="720" y="1200"/>
            <a:chExt cx="4320" cy="2592"/>
          </a:xfrm>
        </p:grpSpPr>
        <p:sp>
          <p:nvSpPr>
            <p:cNvPr id="37892" name="Line 4"/>
            <p:cNvSpPr>
              <a:spLocks noChangeShapeType="1"/>
            </p:cNvSpPr>
            <p:nvPr/>
          </p:nvSpPr>
          <p:spPr bwMode="auto">
            <a:xfrm>
              <a:off x="720" y="1200"/>
              <a:ext cx="0" cy="672"/>
            </a:xfrm>
            <a:prstGeom prst="line">
              <a:avLst/>
            </a:prstGeom>
            <a:noFill/>
            <a:ln w="28575">
              <a:solidFill>
                <a:srgbClr val="6325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3" name="Line 5"/>
            <p:cNvSpPr>
              <a:spLocks noChangeShapeType="1"/>
            </p:cNvSpPr>
            <p:nvPr/>
          </p:nvSpPr>
          <p:spPr bwMode="auto">
            <a:xfrm>
              <a:off x="720" y="1200"/>
              <a:ext cx="2736" cy="0"/>
            </a:xfrm>
            <a:prstGeom prst="line">
              <a:avLst/>
            </a:prstGeom>
            <a:noFill/>
            <a:ln w="28575">
              <a:solidFill>
                <a:srgbClr val="6325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4" name="Line 6"/>
            <p:cNvSpPr>
              <a:spLocks noChangeShapeType="1"/>
            </p:cNvSpPr>
            <p:nvPr/>
          </p:nvSpPr>
          <p:spPr bwMode="auto">
            <a:xfrm>
              <a:off x="5040" y="3360"/>
              <a:ext cx="0" cy="432"/>
            </a:xfrm>
            <a:prstGeom prst="line">
              <a:avLst/>
            </a:prstGeom>
            <a:noFill/>
            <a:ln w="28575">
              <a:solidFill>
                <a:srgbClr val="6325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5" name="Line 7"/>
            <p:cNvSpPr>
              <a:spLocks noChangeShapeType="1"/>
            </p:cNvSpPr>
            <p:nvPr/>
          </p:nvSpPr>
          <p:spPr bwMode="auto">
            <a:xfrm>
              <a:off x="3360" y="3792"/>
              <a:ext cx="1680" cy="0"/>
            </a:xfrm>
            <a:prstGeom prst="line">
              <a:avLst/>
            </a:prstGeom>
            <a:noFill/>
            <a:ln w="28575">
              <a:solidFill>
                <a:srgbClr val="6325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7413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hat to test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GB" dirty="0"/>
              <a:t>10 coin tosses</a:t>
            </a:r>
            <a:r>
              <a:rPr lang="en-GB" dirty="0" smtClean="0"/>
              <a:t>:</a:t>
            </a:r>
            <a:endParaRPr lang="en-GB" dirty="0"/>
          </a:p>
          <a:p>
            <a:pPr marL="0" lvl="0" indent="0">
              <a:buNone/>
            </a:pPr>
            <a:r>
              <a:rPr lang="en-GB" dirty="0" smtClean="0"/>
              <a:t>is it a fair coin?</a:t>
            </a:r>
            <a:endParaRPr lang="en-GB" dirty="0"/>
          </a:p>
          <a:p>
            <a:pPr marL="0" lvl="0" indent="0">
              <a:buNone/>
            </a:pPr>
            <a:endParaRPr lang="en-GB" dirty="0" smtClean="0"/>
          </a:p>
          <a:p>
            <a:pPr marL="0" lvl="0" indent="0">
              <a:buNone/>
            </a:pPr>
            <a:r>
              <a:rPr lang="en-GB" dirty="0" smtClean="0"/>
              <a:t>what about </a:t>
            </a:r>
            <a:r>
              <a:rPr lang="mr-IN" dirty="0" smtClean="0"/>
              <a:t>…</a:t>
            </a:r>
            <a:r>
              <a:rPr lang="en-GB" dirty="0" smtClean="0"/>
              <a:t> ?</a:t>
            </a:r>
            <a:endParaRPr lang="en-GB" dirty="0"/>
          </a:p>
          <a:p>
            <a:pPr marL="0" lvl="0" indent="0">
              <a:buNone/>
            </a:pPr>
            <a:endParaRPr lang="en-GB" dirty="0" smtClean="0"/>
          </a:p>
          <a:p>
            <a:pPr marL="0" lvl="0" indent="0">
              <a:buNone/>
            </a:pPr>
            <a:r>
              <a:rPr lang="en-GB" dirty="0" err="1" smtClean="0"/>
              <a:t>Prob</a:t>
            </a:r>
            <a:r>
              <a:rPr lang="en-GB" dirty="0" smtClean="0"/>
              <a:t>( THTHHHTTHH )  =  2</a:t>
            </a:r>
            <a:r>
              <a:rPr lang="en-GB" baseline="30000" dirty="0" smtClean="0"/>
              <a:t>-10</a:t>
            </a:r>
            <a:r>
              <a:rPr lang="en-GB" dirty="0" smtClean="0"/>
              <a:t>  ~  0.001</a:t>
            </a:r>
          </a:p>
          <a:p>
            <a:pPr marL="0" lv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/>
              <a:t>Prob</a:t>
            </a:r>
            <a:r>
              <a:rPr lang="en-GB" dirty="0"/>
              <a:t>( </a:t>
            </a:r>
            <a:r>
              <a:rPr lang="en-GB" dirty="0" smtClean="0"/>
              <a:t>HHHHHHHHHH </a:t>
            </a:r>
            <a:r>
              <a:rPr lang="en-GB" dirty="0"/>
              <a:t>)  =  2</a:t>
            </a:r>
            <a:r>
              <a:rPr lang="en-GB" baseline="30000" dirty="0"/>
              <a:t>-10</a:t>
            </a:r>
            <a:r>
              <a:rPr lang="en-GB" dirty="0"/>
              <a:t>  ~  0.001</a:t>
            </a:r>
          </a:p>
          <a:p>
            <a:pPr marL="0" lv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302752" y="1708132"/>
            <a:ext cx="5174242" cy="406400"/>
            <a:chOff x="3271913" y="1773252"/>
            <a:chExt cx="5174242" cy="406400"/>
          </a:xfrm>
        </p:grpSpPr>
        <p:pic>
          <p:nvPicPr>
            <p:cNvPr id="4" name="Picture 3" descr="cointail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1913" y="1773252"/>
              <a:ext cx="406400" cy="406400"/>
            </a:xfrm>
            <a:prstGeom prst="rect">
              <a:avLst/>
            </a:prstGeom>
          </p:spPr>
        </p:pic>
        <p:pic>
          <p:nvPicPr>
            <p:cNvPr id="5" name="Picture 4" descr="coinhead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1673" y="1773252"/>
              <a:ext cx="406400" cy="406400"/>
            </a:xfrm>
            <a:prstGeom prst="rect">
              <a:avLst/>
            </a:prstGeom>
          </p:spPr>
        </p:pic>
        <p:pic>
          <p:nvPicPr>
            <p:cNvPr id="6" name="Picture 5" descr="cointail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1433" y="1773252"/>
              <a:ext cx="406400" cy="406400"/>
            </a:xfrm>
            <a:prstGeom prst="rect">
              <a:avLst/>
            </a:prstGeom>
          </p:spPr>
        </p:pic>
        <p:pic>
          <p:nvPicPr>
            <p:cNvPr id="7" name="Picture 6" descr="coinhead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1193" y="1773252"/>
              <a:ext cx="406400" cy="406400"/>
            </a:xfrm>
            <a:prstGeom prst="rect">
              <a:avLst/>
            </a:prstGeom>
          </p:spPr>
        </p:pic>
        <p:pic>
          <p:nvPicPr>
            <p:cNvPr id="8" name="Picture 7" descr="cointail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0233" y="1773252"/>
              <a:ext cx="406400" cy="406400"/>
            </a:xfrm>
            <a:prstGeom prst="rect">
              <a:avLst/>
            </a:prstGeom>
          </p:spPr>
        </p:pic>
        <p:pic>
          <p:nvPicPr>
            <p:cNvPr id="9" name="Picture 8" descr="coinhead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0713" y="1773252"/>
              <a:ext cx="406400" cy="406400"/>
            </a:xfrm>
            <a:prstGeom prst="rect">
              <a:avLst/>
            </a:prstGeom>
          </p:spPr>
        </p:pic>
        <p:pic>
          <p:nvPicPr>
            <p:cNvPr id="10" name="Picture 9" descr="cointail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0473" y="1773252"/>
              <a:ext cx="406400" cy="406400"/>
            </a:xfrm>
            <a:prstGeom prst="rect">
              <a:avLst/>
            </a:prstGeom>
          </p:spPr>
        </p:pic>
        <p:pic>
          <p:nvPicPr>
            <p:cNvPr id="11" name="Picture 10" descr="coinhead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953" y="1773252"/>
              <a:ext cx="406400" cy="406400"/>
            </a:xfrm>
            <a:prstGeom prst="rect">
              <a:avLst/>
            </a:prstGeom>
          </p:spPr>
        </p:pic>
        <p:pic>
          <p:nvPicPr>
            <p:cNvPr id="12" name="Picture 11" descr="coinhead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9993" y="1773252"/>
              <a:ext cx="406400" cy="406400"/>
            </a:xfrm>
            <a:prstGeom prst="rect">
              <a:avLst/>
            </a:prstGeom>
          </p:spPr>
        </p:pic>
        <p:pic>
          <p:nvPicPr>
            <p:cNvPr id="13" name="Picture 12" descr="coinhead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9755" y="1773252"/>
              <a:ext cx="406400" cy="406400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3302752" y="3285040"/>
            <a:ext cx="5174242" cy="406400"/>
            <a:chOff x="2018251" y="3464124"/>
            <a:chExt cx="5174242" cy="406400"/>
          </a:xfrm>
        </p:grpSpPr>
        <p:pic>
          <p:nvPicPr>
            <p:cNvPr id="16" name="Picture 15" descr="coinhead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8251" y="3464124"/>
              <a:ext cx="406400" cy="406400"/>
            </a:xfrm>
            <a:prstGeom prst="rect">
              <a:avLst/>
            </a:prstGeom>
          </p:spPr>
        </p:pic>
        <p:pic>
          <p:nvPicPr>
            <p:cNvPr id="17" name="Picture 16" descr="coinhead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6093" y="3464124"/>
              <a:ext cx="406400" cy="406400"/>
            </a:xfrm>
            <a:prstGeom prst="rect">
              <a:avLst/>
            </a:prstGeom>
          </p:spPr>
        </p:pic>
        <p:pic>
          <p:nvPicPr>
            <p:cNvPr id="18" name="Picture 17" descr="coinhead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6331" y="3464124"/>
              <a:ext cx="406400" cy="406400"/>
            </a:xfrm>
            <a:prstGeom prst="rect">
              <a:avLst/>
            </a:prstGeom>
          </p:spPr>
        </p:pic>
        <p:pic>
          <p:nvPicPr>
            <p:cNvPr id="19" name="Picture 18" descr="coinhead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6573" y="3464124"/>
              <a:ext cx="406400" cy="406400"/>
            </a:xfrm>
            <a:prstGeom prst="rect">
              <a:avLst/>
            </a:prstGeom>
          </p:spPr>
        </p:pic>
        <p:pic>
          <p:nvPicPr>
            <p:cNvPr id="20" name="Picture 19" descr="coinhead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6811" y="3464124"/>
              <a:ext cx="406400" cy="406400"/>
            </a:xfrm>
            <a:prstGeom prst="rect">
              <a:avLst/>
            </a:prstGeom>
          </p:spPr>
        </p:pic>
        <p:pic>
          <p:nvPicPr>
            <p:cNvPr id="21" name="Picture 20" descr="coinhead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7053" y="3464124"/>
              <a:ext cx="406400" cy="406400"/>
            </a:xfrm>
            <a:prstGeom prst="rect">
              <a:avLst/>
            </a:prstGeom>
          </p:spPr>
        </p:pic>
        <p:pic>
          <p:nvPicPr>
            <p:cNvPr id="22" name="Picture 21" descr="coinhead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7291" y="3464124"/>
              <a:ext cx="406400" cy="406400"/>
            </a:xfrm>
            <a:prstGeom prst="rect">
              <a:avLst/>
            </a:prstGeom>
          </p:spPr>
        </p:pic>
        <p:pic>
          <p:nvPicPr>
            <p:cNvPr id="23" name="Picture 22" descr="coinhead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7533" y="3464124"/>
              <a:ext cx="406400" cy="406400"/>
            </a:xfrm>
            <a:prstGeom prst="rect">
              <a:avLst/>
            </a:prstGeom>
          </p:spPr>
        </p:pic>
        <p:pic>
          <p:nvPicPr>
            <p:cNvPr id="24" name="Picture 23" descr="coinhead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7771" y="3464124"/>
              <a:ext cx="406400" cy="406400"/>
            </a:xfrm>
            <a:prstGeom prst="rect">
              <a:avLst/>
            </a:prstGeom>
          </p:spPr>
        </p:pic>
        <p:pic>
          <p:nvPicPr>
            <p:cNvPr id="25" name="Picture 24" descr="coinhead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8011" y="3464124"/>
              <a:ext cx="406400" cy="406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5656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</a:t>
            </a:r>
            <a:r>
              <a:rPr lang="en-GB" dirty="0" smtClean="0"/>
              <a:t>urely </a:t>
            </a:r>
            <a:r>
              <a:rPr lang="en-US" dirty="0" smtClean="0"/>
              <a:t>all heads is more extreme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dirty="0"/>
              <a:t>t</a:t>
            </a:r>
            <a:r>
              <a:rPr lang="en-GB" dirty="0" smtClean="0"/>
              <a:t>he only thing ‘</a:t>
            </a:r>
            <a:r>
              <a:rPr lang="en-GB" dirty="0"/>
              <a:t>the </a:t>
            </a:r>
            <a:r>
              <a:rPr lang="en-GB" dirty="0" smtClean="0"/>
              <a:t>same or worse’ than all heads is all tails:</a:t>
            </a:r>
            <a:endParaRPr lang="en-GB" dirty="0"/>
          </a:p>
          <a:p>
            <a:pPr marL="0" lvl="0" indent="0">
              <a:buNone/>
            </a:pPr>
            <a:endParaRPr lang="en-GB" dirty="0" smtClean="0"/>
          </a:p>
          <a:p>
            <a:pPr marL="0" lvl="0" indent="0">
              <a:buNone/>
            </a:pPr>
            <a:endParaRPr lang="en-GB" dirty="0" smtClean="0"/>
          </a:p>
          <a:p>
            <a:pPr marL="0" lvl="0" indent="0">
              <a:buNone/>
            </a:pPr>
            <a:r>
              <a:rPr lang="en-GB" dirty="0" smtClean="0"/>
              <a:t>but for</a:t>
            </a:r>
          </a:p>
          <a:p>
            <a:pPr marL="0" lvl="0" indent="0">
              <a:buNone/>
            </a:pPr>
            <a:r>
              <a:rPr lang="en-GB" dirty="0" smtClean="0"/>
              <a:t>6 heads and 4 tails</a:t>
            </a:r>
          </a:p>
          <a:p>
            <a:pPr marL="0" lvl="0" indent="0">
              <a:buNone/>
            </a:pPr>
            <a:r>
              <a:rPr lang="en-GB" dirty="0" smtClean="0"/>
              <a:t>nearly everything ‘the same or worse’ </a:t>
            </a: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1566671" y="2737397"/>
            <a:ext cx="5174242" cy="406400"/>
            <a:chOff x="1956568" y="4853812"/>
            <a:chExt cx="5174242" cy="406400"/>
          </a:xfrm>
        </p:grpSpPr>
        <p:pic>
          <p:nvPicPr>
            <p:cNvPr id="27" name="Picture 26" descr="cointail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6568" y="4853812"/>
              <a:ext cx="406400" cy="406400"/>
            </a:xfrm>
            <a:prstGeom prst="rect">
              <a:avLst/>
            </a:prstGeom>
          </p:spPr>
        </p:pic>
        <p:pic>
          <p:nvPicPr>
            <p:cNvPr id="28" name="Picture 27" descr="cointail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4410" y="4853812"/>
              <a:ext cx="406400" cy="406400"/>
            </a:xfrm>
            <a:prstGeom prst="rect">
              <a:avLst/>
            </a:prstGeom>
          </p:spPr>
        </p:pic>
        <p:pic>
          <p:nvPicPr>
            <p:cNvPr id="29" name="Picture 28" descr="cointail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4890" y="4853812"/>
              <a:ext cx="406400" cy="406400"/>
            </a:xfrm>
            <a:prstGeom prst="rect">
              <a:avLst/>
            </a:prstGeom>
          </p:spPr>
        </p:pic>
        <p:pic>
          <p:nvPicPr>
            <p:cNvPr id="30" name="Picture 29" descr="cointail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4648" y="4853812"/>
              <a:ext cx="406400" cy="406400"/>
            </a:xfrm>
            <a:prstGeom prst="rect">
              <a:avLst/>
            </a:prstGeom>
          </p:spPr>
        </p:pic>
        <p:pic>
          <p:nvPicPr>
            <p:cNvPr id="31" name="Picture 30" descr="cointail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5128" y="4853812"/>
              <a:ext cx="406400" cy="406400"/>
            </a:xfrm>
            <a:prstGeom prst="rect">
              <a:avLst/>
            </a:prstGeom>
          </p:spPr>
        </p:pic>
        <p:pic>
          <p:nvPicPr>
            <p:cNvPr id="32" name="Picture 31" descr="cointail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5368" y="4853812"/>
              <a:ext cx="406400" cy="406400"/>
            </a:xfrm>
            <a:prstGeom prst="rect">
              <a:avLst/>
            </a:prstGeom>
          </p:spPr>
        </p:pic>
        <p:pic>
          <p:nvPicPr>
            <p:cNvPr id="33" name="Picture 32" descr="cointail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5848" y="4853812"/>
              <a:ext cx="406400" cy="406400"/>
            </a:xfrm>
            <a:prstGeom prst="rect">
              <a:avLst/>
            </a:prstGeom>
          </p:spPr>
        </p:pic>
        <p:pic>
          <p:nvPicPr>
            <p:cNvPr id="34" name="Picture 33" descr="cointail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5606" y="4853812"/>
              <a:ext cx="406400" cy="406400"/>
            </a:xfrm>
            <a:prstGeom prst="rect">
              <a:avLst/>
            </a:prstGeom>
          </p:spPr>
        </p:pic>
        <p:pic>
          <p:nvPicPr>
            <p:cNvPr id="35" name="Picture 34" descr="cointail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6086" y="4853812"/>
              <a:ext cx="406400" cy="406400"/>
            </a:xfrm>
            <a:prstGeom prst="rect">
              <a:avLst/>
            </a:prstGeom>
          </p:spPr>
        </p:pic>
        <p:pic>
          <p:nvPicPr>
            <p:cNvPr id="36" name="Picture 35" descr="cointail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6328" y="4853812"/>
              <a:ext cx="406400" cy="406400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973069" y="3971068"/>
            <a:ext cx="5174242" cy="406400"/>
            <a:chOff x="3271913" y="1773252"/>
            <a:chExt cx="5174242" cy="406400"/>
          </a:xfrm>
        </p:grpSpPr>
        <p:pic>
          <p:nvPicPr>
            <p:cNvPr id="38" name="Picture 37" descr="cointail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1913" y="1773252"/>
              <a:ext cx="406400" cy="406400"/>
            </a:xfrm>
            <a:prstGeom prst="rect">
              <a:avLst/>
            </a:prstGeom>
          </p:spPr>
        </p:pic>
        <p:pic>
          <p:nvPicPr>
            <p:cNvPr id="39" name="Picture 38" descr="coinhead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1673" y="1773252"/>
              <a:ext cx="406400" cy="406400"/>
            </a:xfrm>
            <a:prstGeom prst="rect">
              <a:avLst/>
            </a:prstGeom>
          </p:spPr>
        </p:pic>
        <p:pic>
          <p:nvPicPr>
            <p:cNvPr id="40" name="Picture 39" descr="cointail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1433" y="1773252"/>
              <a:ext cx="406400" cy="406400"/>
            </a:xfrm>
            <a:prstGeom prst="rect">
              <a:avLst/>
            </a:prstGeom>
          </p:spPr>
        </p:pic>
        <p:pic>
          <p:nvPicPr>
            <p:cNvPr id="41" name="Picture 40" descr="coinhead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1193" y="1773252"/>
              <a:ext cx="406400" cy="406400"/>
            </a:xfrm>
            <a:prstGeom prst="rect">
              <a:avLst/>
            </a:prstGeom>
          </p:spPr>
        </p:pic>
        <p:pic>
          <p:nvPicPr>
            <p:cNvPr id="42" name="Picture 41" descr="cointail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0233" y="1773252"/>
              <a:ext cx="406400" cy="406400"/>
            </a:xfrm>
            <a:prstGeom prst="rect">
              <a:avLst/>
            </a:prstGeom>
          </p:spPr>
        </p:pic>
        <p:pic>
          <p:nvPicPr>
            <p:cNvPr id="43" name="Picture 42" descr="coinhead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0713" y="1773252"/>
              <a:ext cx="406400" cy="406400"/>
            </a:xfrm>
            <a:prstGeom prst="rect">
              <a:avLst/>
            </a:prstGeom>
          </p:spPr>
        </p:pic>
        <p:pic>
          <p:nvPicPr>
            <p:cNvPr id="44" name="Picture 43" descr="cointail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0473" y="1773252"/>
              <a:ext cx="406400" cy="406400"/>
            </a:xfrm>
            <a:prstGeom prst="rect">
              <a:avLst/>
            </a:prstGeom>
          </p:spPr>
        </p:pic>
        <p:pic>
          <p:nvPicPr>
            <p:cNvPr id="45" name="Picture 44" descr="coinhead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953" y="1773252"/>
              <a:ext cx="406400" cy="406400"/>
            </a:xfrm>
            <a:prstGeom prst="rect">
              <a:avLst/>
            </a:prstGeom>
          </p:spPr>
        </p:pic>
        <p:pic>
          <p:nvPicPr>
            <p:cNvPr id="46" name="Picture 45" descr="coinhead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9993" y="1773252"/>
              <a:ext cx="406400" cy="406400"/>
            </a:xfrm>
            <a:prstGeom prst="rect">
              <a:avLst/>
            </a:prstGeom>
          </p:spPr>
        </p:pic>
        <p:pic>
          <p:nvPicPr>
            <p:cNvPr id="47" name="Picture 46" descr="coinhead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9755" y="1773252"/>
              <a:ext cx="406400" cy="406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0141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</a:t>
            </a:r>
            <a:r>
              <a:rPr lang="en-GB" dirty="0" smtClean="0"/>
              <a:t>asy for numeric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</a:t>
            </a:r>
            <a:r>
              <a:rPr lang="en-US" dirty="0" smtClean="0"/>
              <a:t>e got 6 heads out of 10 tosses: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prob</a:t>
            </a:r>
            <a:r>
              <a:rPr lang="en-US" dirty="0" smtClean="0"/>
              <a:t>( ‘the same or worse’ )  assuming fair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=      </a:t>
            </a:r>
            <a:r>
              <a:rPr lang="en-US" dirty="0" err="1" smtClean="0"/>
              <a:t>prob</a:t>
            </a:r>
            <a:r>
              <a:rPr lang="en-US" dirty="0" smtClean="0"/>
              <a:t>( </a:t>
            </a:r>
            <a:r>
              <a:rPr lang="en-GB" dirty="0" smtClean="0"/>
              <a:t>anything but 5:5</a:t>
            </a:r>
            <a:r>
              <a:rPr lang="en-US" dirty="0" smtClean="0"/>
              <a:t>)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  =      1 </a:t>
            </a:r>
            <a:r>
              <a:rPr lang="mr-IN" dirty="0" smtClean="0"/>
              <a:t>–</a:t>
            </a:r>
            <a:r>
              <a:rPr lang="en-GB" dirty="0" smtClean="0"/>
              <a:t> </a:t>
            </a:r>
            <a:r>
              <a:rPr lang="en-GB" dirty="0" err="1" smtClean="0"/>
              <a:t>prob</a:t>
            </a:r>
            <a:r>
              <a:rPr lang="en-GB" dirty="0" smtClean="0"/>
              <a:t>( 5 heads )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	=      1 </a:t>
            </a:r>
            <a:r>
              <a:rPr lang="mr-IN" dirty="0" smtClean="0"/>
              <a:t>–</a:t>
            </a:r>
            <a:r>
              <a:rPr lang="en-GB" dirty="0" smtClean="0"/>
              <a:t> 252/1024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	~      75%</a:t>
            </a:r>
          </a:p>
        </p:txBody>
      </p:sp>
    </p:spTree>
    <p:extLst>
      <p:ext uri="{BB962C8B-B14F-4D97-AF65-F5344CB8AC3E}">
        <p14:creationId xmlns:p14="http://schemas.microsoft.com/office/powerpoint/2010/main" val="1974577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counterfactual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statistics turns this round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dirty="0"/>
              <a:t>f</a:t>
            </a:r>
            <a:r>
              <a:rPr lang="en-US" dirty="0" smtClean="0"/>
              <a:t>rom </a:t>
            </a:r>
            <a:r>
              <a:rPr lang="en-US" dirty="0" smtClean="0">
                <a:solidFill>
                  <a:srgbClr val="1079F7"/>
                </a:solidFill>
              </a:rPr>
              <a:t>likelihood</a:t>
            </a:r>
            <a:r>
              <a:rPr lang="en-US" dirty="0">
                <a:solidFill>
                  <a:srgbClr val="1079F7"/>
                </a:solidFill>
              </a:rPr>
              <a:t> </a:t>
            </a:r>
            <a:r>
              <a:rPr lang="en-US" dirty="0" smtClean="0"/>
              <a:t>of measurement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2800" dirty="0" smtClean="0">
                <a:solidFill>
                  <a:srgbClr val="7F7F7F"/>
                </a:solidFill>
              </a:rPr>
              <a:t>probabilistic knowledge given the unknown world</a:t>
            </a:r>
            <a:r>
              <a:rPr lang="en-US" dirty="0" smtClean="0"/>
              <a:t>	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 smtClean="0">
                <a:solidFill>
                  <a:srgbClr val="1079F7"/>
                </a:solidFill>
              </a:rPr>
              <a:t>uncertain knowledge </a:t>
            </a:r>
            <a:r>
              <a:rPr lang="en-US" dirty="0" smtClean="0"/>
              <a:t>of the unknown world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2800" dirty="0" smtClean="0">
                <a:solidFill>
                  <a:srgbClr val="7F7F7F"/>
                </a:solidFill>
              </a:rPr>
              <a:t>based on measurement </a:t>
            </a:r>
            <a:endParaRPr lang="en-US" dirty="0" smtClean="0">
              <a:solidFill>
                <a:srgbClr val="7F7F7F"/>
              </a:solidFill>
            </a:endParaRP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dirty="0" smtClean="0"/>
              <a:t>… but in various different ways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088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</a:t>
            </a:r>
            <a:r>
              <a:rPr lang="en-GB" dirty="0" smtClean="0"/>
              <a:t>nother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</a:t>
            </a:r>
            <a:r>
              <a:rPr lang="en-US" dirty="0" smtClean="0"/>
              <a:t>ay 9 heads out of 10 tosses: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prob</a:t>
            </a:r>
            <a:r>
              <a:rPr lang="en-US" dirty="0" smtClean="0"/>
              <a:t>( ‘the same or worse’ )  assuming fair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=      </a:t>
            </a:r>
            <a:r>
              <a:rPr lang="en-US" dirty="0" err="1" smtClean="0"/>
              <a:t>prob</a:t>
            </a:r>
            <a:r>
              <a:rPr lang="en-US" dirty="0" smtClean="0"/>
              <a:t>( 9 heads ) + </a:t>
            </a:r>
            <a:r>
              <a:rPr lang="en-US" dirty="0" err="1"/>
              <a:t>prob</a:t>
            </a:r>
            <a:r>
              <a:rPr lang="en-US" dirty="0"/>
              <a:t>( </a:t>
            </a:r>
            <a:r>
              <a:rPr lang="en-US" dirty="0" smtClean="0"/>
              <a:t>10 </a:t>
            </a:r>
            <a:r>
              <a:rPr lang="en-US" dirty="0"/>
              <a:t>heads ) 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           </a:t>
            </a:r>
            <a:r>
              <a:rPr lang="en-GB" dirty="0" smtClean="0"/>
              <a:t>+ </a:t>
            </a:r>
            <a:r>
              <a:rPr lang="en-US" dirty="0" err="1"/>
              <a:t>prob</a:t>
            </a:r>
            <a:r>
              <a:rPr lang="en-US" dirty="0"/>
              <a:t>( 9 </a:t>
            </a:r>
            <a:r>
              <a:rPr lang="en-US" dirty="0" smtClean="0"/>
              <a:t>tails )    + </a:t>
            </a:r>
            <a:r>
              <a:rPr lang="en-US" dirty="0" err="1"/>
              <a:t>prob</a:t>
            </a:r>
            <a:r>
              <a:rPr lang="en-US" dirty="0"/>
              <a:t>( 10 </a:t>
            </a:r>
            <a:r>
              <a:rPr lang="en-US" dirty="0" smtClean="0"/>
              <a:t>tails )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  =      10/1024 + 1/1024 + </a:t>
            </a:r>
            <a:r>
              <a:rPr lang="en-GB" dirty="0"/>
              <a:t>10/1024 + 1/</a:t>
            </a:r>
            <a:r>
              <a:rPr lang="en-GB" dirty="0" smtClean="0"/>
              <a:t>1024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	=      22/1024   ~   2%</a:t>
            </a:r>
          </a:p>
        </p:txBody>
      </p:sp>
    </p:spTree>
    <p:extLst>
      <p:ext uri="{BB962C8B-B14F-4D97-AF65-F5344CB8AC3E}">
        <p14:creationId xmlns:p14="http://schemas.microsoft.com/office/powerpoint/2010/main" val="3185129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r-IN" dirty="0" smtClean="0"/>
              <a:t>…</a:t>
            </a:r>
            <a:r>
              <a:rPr lang="en-GB" dirty="0" smtClean="0"/>
              <a:t> and </a:t>
            </a:r>
            <a:r>
              <a:rPr lang="en-GB" dirty="0"/>
              <a:t>another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</a:t>
            </a:r>
            <a:r>
              <a:rPr lang="en-US" dirty="0" smtClean="0"/>
              <a:t>ay 90 heads out of 100 tosses: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prob</a:t>
            </a:r>
            <a:r>
              <a:rPr lang="en-US" dirty="0" smtClean="0"/>
              <a:t>( ‘the same or worse’ )  assuming fair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=      </a:t>
            </a:r>
            <a:r>
              <a:rPr lang="en-US" dirty="0" err="1" smtClean="0"/>
              <a:t>prob</a:t>
            </a:r>
            <a:r>
              <a:rPr lang="en-US" dirty="0" smtClean="0"/>
              <a:t>( </a:t>
            </a:r>
            <a:r>
              <a:rPr lang="en-US" dirty="0" err="1" smtClean="0"/>
              <a:t>nos</a:t>
            </a:r>
            <a:r>
              <a:rPr lang="en-US" dirty="0" smtClean="0"/>
              <a:t> heads &gt;= 90 )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         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GB" dirty="0" smtClean="0"/>
              <a:t>+ </a:t>
            </a:r>
            <a:r>
              <a:rPr lang="en-GB" dirty="0" err="1" smtClean="0"/>
              <a:t>prob</a:t>
            </a:r>
            <a:r>
              <a:rPr lang="en-GB" dirty="0" smtClean="0"/>
              <a:t>( </a:t>
            </a:r>
            <a:r>
              <a:rPr lang="en-US" dirty="0" err="1" smtClean="0"/>
              <a:t>nos</a:t>
            </a:r>
            <a:r>
              <a:rPr lang="en-US" dirty="0" smtClean="0"/>
              <a:t> tails </a:t>
            </a:r>
            <a:r>
              <a:rPr lang="en-US" dirty="0"/>
              <a:t>&gt;= 90 </a:t>
            </a:r>
            <a:r>
              <a:rPr lang="en-GB" dirty="0" smtClean="0"/>
              <a:t>)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  </a:t>
            </a:r>
          </a:p>
          <a:p>
            <a:pPr marL="0" indent="0">
              <a:buNone/>
            </a:pPr>
            <a:r>
              <a:rPr lang="en-GB" dirty="0"/>
              <a:t>l</a:t>
            </a:r>
            <a:r>
              <a:rPr lang="en-GB" dirty="0" smtClean="0"/>
              <a:t>ess than  1 in a million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96473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4773"/>
            <a:ext cx="8229600" cy="1143000"/>
          </a:xfrm>
        </p:spPr>
        <p:txBody>
          <a:bodyPr/>
          <a:lstStyle/>
          <a:p>
            <a:pPr algn="ctr"/>
            <a:r>
              <a:rPr lang="en-GB" dirty="0"/>
              <a:t>b</a:t>
            </a:r>
            <a:r>
              <a:rPr lang="en-GB" dirty="0" smtClean="0"/>
              <a:t>ut can be less obvious </a:t>
            </a:r>
            <a:r>
              <a:rPr lang="mr-IN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854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xample: playing cards</a:t>
            </a:r>
            <a:endParaRPr lang="en-US" dirty="0"/>
          </a:p>
        </p:txBody>
      </p:sp>
      <p:pic>
        <p:nvPicPr>
          <p:cNvPr id="4" name="Picture 3" descr="playing-cards-2017-03-21 13.42.42-sm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19" y="1592459"/>
            <a:ext cx="7021920" cy="440126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818076" y="1261121"/>
            <a:ext cx="6671919" cy="2774931"/>
            <a:chOff x="1818076" y="1261121"/>
            <a:chExt cx="6671919" cy="2774931"/>
          </a:xfrm>
        </p:grpSpPr>
        <p:sp>
          <p:nvSpPr>
            <p:cNvPr id="6" name="Oval 5"/>
            <p:cNvSpPr/>
            <p:nvPr/>
          </p:nvSpPr>
          <p:spPr>
            <a:xfrm>
              <a:off x="1818076" y="2898582"/>
              <a:ext cx="3524408" cy="1137470"/>
            </a:xfrm>
            <a:prstGeom prst="ellipse">
              <a:avLst/>
            </a:prstGeom>
            <a:noFill/>
            <a:ln w="571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>
              <a:off x="4610827" y="1753329"/>
              <a:ext cx="2706270" cy="1449602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5853265" y="1261121"/>
              <a:ext cx="2636730" cy="95410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outerShdw blurRad="50800" dist="1270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r</a:t>
              </a:r>
              <a:r>
                <a:rPr lang="en-US" sz="2800" dirty="0" smtClean="0"/>
                <a:t>un of cards </a:t>
              </a:r>
              <a:br>
                <a:rPr lang="en-US" sz="2800" dirty="0" smtClean="0"/>
              </a:br>
              <a:r>
                <a:rPr lang="en-US" sz="2800" dirty="0" smtClean="0"/>
                <a:t>badly shuffled?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51023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2831789" y="4583878"/>
            <a:ext cx="9144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062711" y="4583878"/>
            <a:ext cx="9144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323779" y="4583878"/>
            <a:ext cx="9144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playing </a:t>
            </a:r>
            <a:r>
              <a:rPr lang="en-US" dirty="0" smtClean="0"/>
              <a:t>cards (2)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60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p</a:t>
            </a:r>
            <a:r>
              <a:rPr lang="en-US" sz="2800" dirty="0" smtClean="0"/>
              <a:t>robability three cards make a decreasing run:</a:t>
            </a:r>
          </a:p>
          <a:p>
            <a:pPr lvl="1">
              <a:tabLst>
                <a:tab pos="6638925" algn="r"/>
              </a:tabLst>
            </a:pPr>
            <a:r>
              <a:rPr lang="en-US" sz="2400" dirty="0"/>
              <a:t>f</a:t>
            </a:r>
            <a:r>
              <a:rPr lang="en-US" sz="2400" dirty="0" smtClean="0"/>
              <a:t>irst card needs to be 3 or bigger: 	11/13 </a:t>
            </a:r>
          </a:p>
          <a:p>
            <a:pPr lvl="1">
              <a:tabLst>
                <a:tab pos="6638925" algn="r"/>
              </a:tabLst>
            </a:pPr>
            <a:r>
              <a:rPr lang="en-US" sz="2400" dirty="0"/>
              <a:t>s</a:t>
            </a:r>
            <a:r>
              <a:rPr lang="en-US" sz="2400" dirty="0" smtClean="0"/>
              <a:t>econd card exactly the next one down: 	1/51</a:t>
            </a:r>
          </a:p>
          <a:p>
            <a:pPr lvl="1">
              <a:tabLst>
                <a:tab pos="6638925" algn="r"/>
              </a:tabLst>
            </a:pPr>
            <a:r>
              <a:rPr lang="en-US" sz="2400" dirty="0"/>
              <a:t>t</a:t>
            </a:r>
            <a:r>
              <a:rPr lang="en-US" sz="2400" dirty="0" smtClean="0"/>
              <a:t>hird card exactly one down again: 	1/50</a:t>
            </a:r>
          </a:p>
          <a:p>
            <a:pPr marL="0" indent="0">
              <a:buNone/>
            </a:pPr>
            <a:r>
              <a:rPr lang="en-US" sz="2800" dirty="0" smtClean="0"/>
              <a:t>= 11/33150   </a:t>
            </a:r>
            <a:r>
              <a:rPr lang="en-US" sz="2800" dirty="0" err="1" smtClean="0"/>
              <a:t>approx</a:t>
            </a:r>
            <a:r>
              <a:rPr lang="en-US" sz="2800" dirty="0" smtClean="0"/>
              <a:t> 1 in 3000    –  p &lt;0.001</a:t>
            </a:r>
            <a:endParaRPr lang="en-US" sz="2800" dirty="0"/>
          </a:p>
        </p:txBody>
      </p:sp>
      <p:pic>
        <p:nvPicPr>
          <p:cNvPr id="5" name="Picture 4" descr="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89" y="4583878"/>
            <a:ext cx="914400" cy="1219200"/>
          </a:xfrm>
          <a:prstGeom prst="rect">
            <a:avLst/>
          </a:prstGeom>
        </p:spPr>
      </p:pic>
      <p:pic>
        <p:nvPicPr>
          <p:cNvPr id="6" name="Picture 5" descr="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784" y="4583878"/>
            <a:ext cx="914400" cy="1219200"/>
          </a:xfrm>
          <a:prstGeom prst="rect">
            <a:avLst/>
          </a:prstGeom>
        </p:spPr>
      </p:pic>
      <p:pic>
        <p:nvPicPr>
          <p:cNvPr id="7" name="Picture 6" descr="2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779" y="4583878"/>
            <a:ext cx="914400" cy="121920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806040" y="4412249"/>
            <a:ext cx="2443760" cy="1230078"/>
            <a:chOff x="580962" y="4412249"/>
            <a:chExt cx="2443760" cy="1230078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1625991" y="5079702"/>
              <a:ext cx="1398731" cy="1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80962" y="4412249"/>
              <a:ext cx="1639891" cy="123007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outerShdw blurRad="50800" dist="1270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any card except ace or 2</a:t>
              </a:r>
              <a:endParaRPr lang="en-US" sz="24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503835" y="4104279"/>
            <a:ext cx="3713251" cy="846823"/>
            <a:chOff x="4278757" y="4104279"/>
            <a:chExt cx="3713251" cy="846823"/>
          </a:xfrm>
        </p:grpSpPr>
        <p:cxnSp>
          <p:nvCxnSpPr>
            <p:cNvPr id="13" name="Straight Arrow Connector 12"/>
            <p:cNvCxnSpPr/>
            <p:nvPr/>
          </p:nvCxnSpPr>
          <p:spPr>
            <a:xfrm flipH="1">
              <a:off x="4278757" y="4412249"/>
              <a:ext cx="3004293" cy="538853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352117" y="4104279"/>
              <a:ext cx="1639891" cy="83099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outerShdw blurRad="50800" dist="1270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n</a:t>
              </a:r>
              <a:r>
                <a:rPr lang="en-US" sz="2400" dirty="0" smtClean="0"/>
                <a:t>ext card</a:t>
              </a:r>
              <a:br>
                <a:rPr lang="en-US" sz="2400" dirty="0" smtClean="0"/>
              </a:br>
              <a:r>
                <a:rPr lang="en-US" sz="2400" dirty="0" smtClean="0"/>
                <a:t>down</a:t>
              </a:r>
              <a:endParaRPr lang="en-US" sz="24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27960" y="5189777"/>
            <a:ext cx="2958840" cy="830997"/>
            <a:chOff x="1926003" y="7724354"/>
            <a:chExt cx="2958840" cy="830997"/>
          </a:xfrm>
        </p:grpSpPr>
        <p:cxnSp>
          <p:nvCxnSpPr>
            <p:cNvPr id="26" name="Straight Arrow Connector 25"/>
            <p:cNvCxnSpPr/>
            <p:nvPr/>
          </p:nvCxnSpPr>
          <p:spPr>
            <a:xfrm flipH="1" flipV="1">
              <a:off x="1926003" y="7758954"/>
              <a:ext cx="1899205" cy="415499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3244952" y="7724354"/>
              <a:ext cx="1639891" cy="83099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outerShdw blurRad="50800" dist="1270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n</a:t>
              </a:r>
              <a:r>
                <a:rPr lang="en-US" sz="2400" dirty="0" smtClean="0"/>
                <a:t>ext</a:t>
              </a:r>
              <a:br>
                <a:rPr lang="en-US" sz="2400" dirty="0" smtClean="0"/>
              </a:br>
              <a:r>
                <a:rPr lang="en-US" sz="2400" dirty="0" smtClean="0"/>
                <a:t>again</a:t>
              </a:r>
              <a:endParaRPr lang="en-US" sz="2400" dirty="0"/>
            </a:p>
          </p:txBody>
        </p:sp>
      </p:grpSp>
      <p:sp>
        <p:nvSpPr>
          <p:cNvPr id="34" name="Smiley Face 33"/>
          <p:cNvSpPr/>
          <p:nvPr/>
        </p:nvSpPr>
        <p:spPr>
          <a:xfrm>
            <a:off x="7046909" y="3359677"/>
            <a:ext cx="616002" cy="616002"/>
          </a:xfrm>
          <a:prstGeom prst="smileyFace">
            <a:avLst/>
          </a:prstGeom>
          <a:solidFill>
            <a:srgbClr val="FFFF00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48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playing </a:t>
            </a:r>
            <a:r>
              <a:rPr lang="en-US" dirty="0" smtClean="0"/>
              <a:t>cards (3)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56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but equally surprised if …</a:t>
            </a:r>
          </a:p>
          <a:p>
            <a:pPr lvl="1">
              <a:tabLst>
                <a:tab pos="6638925" algn="r"/>
              </a:tabLst>
            </a:pPr>
            <a:r>
              <a:rPr lang="en-US" dirty="0"/>
              <a:t>e</a:t>
            </a:r>
            <a:r>
              <a:rPr lang="en-US" dirty="0" smtClean="0"/>
              <a:t>ither direction</a:t>
            </a:r>
          </a:p>
          <a:p>
            <a:pPr lvl="1">
              <a:tabLst>
                <a:tab pos="6638925" algn="r"/>
              </a:tabLst>
            </a:pPr>
            <a:r>
              <a:rPr lang="en-US" dirty="0" smtClean="0"/>
              <a:t>15 </a:t>
            </a:r>
            <a:r>
              <a:rPr lang="en-US" dirty="0"/>
              <a:t>positions for the first </a:t>
            </a:r>
            <a:r>
              <a:rPr lang="en-US" dirty="0" smtClean="0"/>
              <a:t>card</a:t>
            </a:r>
          </a:p>
          <a:p>
            <a:pPr marL="0" indent="0">
              <a:buNone/>
            </a:pPr>
            <a:r>
              <a:rPr lang="en-US" dirty="0" smtClean="0"/>
              <a:t>= 15x2x11/33150</a:t>
            </a:r>
          </a:p>
          <a:p>
            <a:pPr marL="0" indent="0">
              <a:buNone/>
            </a:pPr>
            <a:r>
              <a:rPr lang="en-US" dirty="0" err="1" smtClean="0"/>
              <a:t>approx</a:t>
            </a:r>
            <a:r>
              <a:rPr lang="en-US" dirty="0" smtClean="0"/>
              <a:t> 1 in 100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and then …</a:t>
            </a:r>
            <a:br>
              <a:rPr lang="en-US" dirty="0" smtClean="0"/>
            </a:br>
            <a:r>
              <a:rPr lang="en-US" dirty="0" smtClean="0"/>
              <a:t>		how often do I play?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5803928" y="1723639"/>
            <a:ext cx="2625634" cy="1057337"/>
            <a:chOff x="5316735" y="4583878"/>
            <a:chExt cx="3027580" cy="1219200"/>
          </a:xfrm>
        </p:grpSpPr>
        <p:pic>
          <p:nvPicPr>
            <p:cNvPr id="5" name="Picture 4" descr="13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9915" y="4583878"/>
              <a:ext cx="914400" cy="1219200"/>
            </a:xfrm>
            <a:prstGeom prst="rect">
              <a:avLst/>
            </a:prstGeom>
          </p:spPr>
        </p:pic>
        <p:pic>
          <p:nvPicPr>
            <p:cNvPr id="6" name="Picture 5" descr="17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3325" y="4583878"/>
              <a:ext cx="914400" cy="1219200"/>
            </a:xfrm>
            <a:prstGeom prst="rect">
              <a:avLst/>
            </a:prstGeom>
          </p:spPr>
        </p:pic>
        <p:pic>
          <p:nvPicPr>
            <p:cNvPr id="7" name="Picture 6" descr="2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6735" y="4583878"/>
              <a:ext cx="914400" cy="1219200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5289084" y="3485218"/>
            <a:ext cx="3656423" cy="2115149"/>
            <a:chOff x="781777" y="1784575"/>
            <a:chExt cx="7408462" cy="4285610"/>
          </a:xfrm>
        </p:grpSpPr>
        <p:sp>
          <p:nvSpPr>
            <p:cNvPr id="30" name="Rectangle 29"/>
            <p:cNvSpPr/>
            <p:nvPr/>
          </p:nvSpPr>
          <p:spPr>
            <a:xfrm>
              <a:off x="781777" y="1784575"/>
              <a:ext cx="914400" cy="1219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900159" y="1786827"/>
              <a:ext cx="914400" cy="1219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968298" y="1786827"/>
              <a:ext cx="914400" cy="1219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035098" y="1786827"/>
              <a:ext cx="914400" cy="1219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101898" y="1786827"/>
              <a:ext cx="914400" cy="1219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 descr="b1fv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9818" y="1786827"/>
              <a:ext cx="954741" cy="1290918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6168698" y="1784575"/>
              <a:ext cx="914400" cy="1219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235498" y="1784575"/>
              <a:ext cx="914400" cy="1219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37" descr="b1fv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6959" y="1784575"/>
              <a:ext cx="954741" cy="1290918"/>
            </a:xfrm>
            <a:prstGeom prst="rect">
              <a:avLst/>
            </a:prstGeom>
          </p:spPr>
        </p:pic>
        <p:pic>
          <p:nvPicPr>
            <p:cNvPr id="39" name="Picture 38" descr="b1fv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5098" y="1784575"/>
              <a:ext cx="954741" cy="1290918"/>
            </a:xfrm>
            <a:prstGeom prst="rect">
              <a:avLst/>
            </a:prstGeom>
          </p:spPr>
        </p:pic>
        <p:pic>
          <p:nvPicPr>
            <p:cNvPr id="40" name="Picture 39" descr="b1fv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1557" y="1784575"/>
              <a:ext cx="954741" cy="1290918"/>
            </a:xfrm>
            <a:prstGeom prst="rect">
              <a:avLst/>
            </a:prstGeom>
          </p:spPr>
        </p:pic>
        <p:pic>
          <p:nvPicPr>
            <p:cNvPr id="41" name="Picture 40" descr="b1fv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8357" y="1784575"/>
              <a:ext cx="954741" cy="1290918"/>
            </a:xfrm>
            <a:prstGeom prst="rect">
              <a:avLst/>
            </a:prstGeom>
          </p:spPr>
        </p:pic>
        <p:pic>
          <p:nvPicPr>
            <p:cNvPr id="42" name="Picture 41" descr="b1fv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5498" y="1786827"/>
              <a:ext cx="954741" cy="1290918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781777" y="2295268"/>
              <a:ext cx="914400" cy="1219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900159" y="2297520"/>
              <a:ext cx="914400" cy="1219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968298" y="2297520"/>
              <a:ext cx="914400" cy="1219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035098" y="2297520"/>
              <a:ext cx="914400" cy="1219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101898" y="2297520"/>
              <a:ext cx="914400" cy="1219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168698" y="2295268"/>
              <a:ext cx="914400" cy="1219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235498" y="2295268"/>
              <a:ext cx="914400" cy="1219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0" name="Picture 49" descr="b1fv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6959" y="2295268"/>
              <a:ext cx="954741" cy="1290918"/>
            </a:xfrm>
            <a:prstGeom prst="rect">
              <a:avLst/>
            </a:prstGeom>
          </p:spPr>
        </p:pic>
        <p:pic>
          <p:nvPicPr>
            <p:cNvPr id="51" name="Picture 50" descr="b1fv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5098" y="2295268"/>
              <a:ext cx="954741" cy="1290918"/>
            </a:xfrm>
            <a:prstGeom prst="rect">
              <a:avLst/>
            </a:prstGeom>
          </p:spPr>
        </p:pic>
        <p:pic>
          <p:nvPicPr>
            <p:cNvPr id="52" name="Picture 51" descr="b1fv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1557" y="2295268"/>
              <a:ext cx="954741" cy="1290918"/>
            </a:xfrm>
            <a:prstGeom prst="rect">
              <a:avLst/>
            </a:prstGeom>
          </p:spPr>
        </p:pic>
        <p:pic>
          <p:nvPicPr>
            <p:cNvPr id="53" name="Picture 52" descr="b1fv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8357" y="2295268"/>
              <a:ext cx="954741" cy="1290918"/>
            </a:xfrm>
            <a:prstGeom prst="rect">
              <a:avLst/>
            </a:prstGeom>
          </p:spPr>
        </p:pic>
        <p:pic>
          <p:nvPicPr>
            <p:cNvPr id="54" name="Picture 53" descr="b1fv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5498" y="2297520"/>
              <a:ext cx="954741" cy="1290918"/>
            </a:xfrm>
            <a:prstGeom prst="rect">
              <a:avLst/>
            </a:prstGeom>
          </p:spPr>
        </p:pic>
        <p:sp>
          <p:nvSpPr>
            <p:cNvPr id="55" name="Rectangle 54"/>
            <p:cNvSpPr/>
            <p:nvPr/>
          </p:nvSpPr>
          <p:spPr>
            <a:xfrm>
              <a:off x="781777" y="2805961"/>
              <a:ext cx="914400" cy="1219200"/>
            </a:xfrm>
            <a:prstGeom prst="rect">
              <a:avLst/>
            </a:prstGeom>
            <a:solidFill>
              <a:srgbClr val="00FF00"/>
            </a:solidFill>
            <a:ln w="38100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900159" y="2808213"/>
              <a:ext cx="914400" cy="1219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968298" y="2808213"/>
              <a:ext cx="914400" cy="1219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035098" y="2808213"/>
              <a:ext cx="914400" cy="1219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101898" y="2808213"/>
              <a:ext cx="914400" cy="1219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168698" y="2805961"/>
              <a:ext cx="914400" cy="1219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235498" y="2805961"/>
              <a:ext cx="914400" cy="1219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2" name="Picture 61" descr="b1fv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5098" y="2805961"/>
              <a:ext cx="954741" cy="1290918"/>
            </a:xfrm>
            <a:prstGeom prst="rect">
              <a:avLst/>
            </a:prstGeom>
          </p:spPr>
        </p:pic>
        <p:pic>
          <p:nvPicPr>
            <p:cNvPr id="63" name="Picture 62" descr="b1fv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1557" y="2805961"/>
              <a:ext cx="954741" cy="1290918"/>
            </a:xfrm>
            <a:prstGeom prst="rect">
              <a:avLst/>
            </a:prstGeom>
          </p:spPr>
        </p:pic>
        <p:pic>
          <p:nvPicPr>
            <p:cNvPr id="64" name="Picture 63" descr="b1fv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8357" y="2805961"/>
              <a:ext cx="954741" cy="1290918"/>
            </a:xfrm>
            <a:prstGeom prst="rect">
              <a:avLst/>
            </a:prstGeom>
          </p:spPr>
        </p:pic>
        <p:pic>
          <p:nvPicPr>
            <p:cNvPr id="65" name="Picture 64" descr="b1fv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5498" y="2808213"/>
              <a:ext cx="954741" cy="1290918"/>
            </a:xfrm>
            <a:prstGeom prst="rect">
              <a:avLst/>
            </a:prstGeom>
          </p:spPr>
        </p:pic>
        <p:sp>
          <p:nvSpPr>
            <p:cNvPr id="66" name="Rectangle 65"/>
            <p:cNvSpPr/>
            <p:nvPr/>
          </p:nvSpPr>
          <p:spPr>
            <a:xfrm>
              <a:off x="781777" y="3316654"/>
              <a:ext cx="914400" cy="1219200"/>
            </a:xfrm>
            <a:prstGeom prst="rect">
              <a:avLst/>
            </a:prstGeom>
            <a:solidFill>
              <a:srgbClr val="00FF00"/>
            </a:solidFill>
            <a:ln w="38100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900159" y="3318906"/>
              <a:ext cx="914400" cy="1219200"/>
            </a:xfrm>
            <a:prstGeom prst="rect">
              <a:avLst/>
            </a:prstGeom>
            <a:solidFill>
              <a:srgbClr val="00FF00"/>
            </a:solidFill>
            <a:ln w="38100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968298" y="3318906"/>
              <a:ext cx="914400" cy="1219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035098" y="3318906"/>
              <a:ext cx="914400" cy="1219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101898" y="3318906"/>
              <a:ext cx="914400" cy="1219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168698" y="3316654"/>
              <a:ext cx="914400" cy="1219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7235498" y="3316654"/>
              <a:ext cx="914400" cy="1219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3" name="Picture 72" descr="b1fv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1557" y="3316654"/>
              <a:ext cx="954741" cy="1290918"/>
            </a:xfrm>
            <a:prstGeom prst="rect">
              <a:avLst/>
            </a:prstGeom>
          </p:spPr>
        </p:pic>
        <p:pic>
          <p:nvPicPr>
            <p:cNvPr id="74" name="Picture 73" descr="b1fv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8357" y="3316654"/>
              <a:ext cx="954741" cy="1290918"/>
            </a:xfrm>
            <a:prstGeom prst="rect">
              <a:avLst/>
            </a:prstGeom>
          </p:spPr>
        </p:pic>
        <p:pic>
          <p:nvPicPr>
            <p:cNvPr id="75" name="Picture 74" descr="b1fv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5498" y="3318906"/>
              <a:ext cx="954741" cy="1290918"/>
            </a:xfrm>
            <a:prstGeom prst="rect">
              <a:avLst/>
            </a:prstGeom>
          </p:spPr>
        </p:pic>
        <p:sp>
          <p:nvSpPr>
            <p:cNvPr id="76" name="Rectangle 75"/>
            <p:cNvSpPr/>
            <p:nvPr/>
          </p:nvSpPr>
          <p:spPr>
            <a:xfrm>
              <a:off x="781777" y="3827347"/>
              <a:ext cx="914400" cy="1219200"/>
            </a:xfrm>
            <a:prstGeom prst="rect">
              <a:avLst/>
            </a:prstGeom>
            <a:solidFill>
              <a:srgbClr val="00FF00"/>
            </a:solidFill>
            <a:ln w="38100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900159" y="3829599"/>
              <a:ext cx="914400" cy="1219200"/>
            </a:xfrm>
            <a:prstGeom prst="rect">
              <a:avLst/>
            </a:prstGeom>
            <a:solidFill>
              <a:srgbClr val="00FF00"/>
            </a:solidFill>
            <a:ln w="38100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968298" y="3829599"/>
              <a:ext cx="914400" cy="1219200"/>
            </a:xfrm>
            <a:prstGeom prst="rect">
              <a:avLst/>
            </a:prstGeom>
            <a:solidFill>
              <a:srgbClr val="00FF00"/>
            </a:solidFill>
            <a:ln w="38100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035098" y="3829599"/>
              <a:ext cx="914400" cy="1219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101898" y="3829599"/>
              <a:ext cx="914400" cy="1219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168698" y="3827347"/>
              <a:ext cx="914400" cy="1219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7235498" y="3827347"/>
              <a:ext cx="914400" cy="1219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3" name="Picture 82" descr="b1fv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8357" y="3827347"/>
              <a:ext cx="954741" cy="1290918"/>
            </a:xfrm>
            <a:prstGeom prst="rect">
              <a:avLst/>
            </a:prstGeom>
          </p:spPr>
        </p:pic>
        <p:pic>
          <p:nvPicPr>
            <p:cNvPr id="84" name="Picture 83" descr="b1fv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5498" y="3829599"/>
              <a:ext cx="954741" cy="1290918"/>
            </a:xfrm>
            <a:prstGeom prst="rect">
              <a:avLst/>
            </a:prstGeom>
          </p:spPr>
        </p:pic>
        <p:sp>
          <p:nvSpPr>
            <p:cNvPr id="85" name="Rectangle 84"/>
            <p:cNvSpPr/>
            <p:nvPr/>
          </p:nvSpPr>
          <p:spPr>
            <a:xfrm>
              <a:off x="781777" y="4338040"/>
              <a:ext cx="914400" cy="1219200"/>
            </a:xfrm>
            <a:prstGeom prst="rect">
              <a:avLst/>
            </a:prstGeom>
            <a:solidFill>
              <a:srgbClr val="00FF00"/>
            </a:solidFill>
            <a:ln w="38100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900159" y="4340292"/>
              <a:ext cx="914400" cy="1219200"/>
            </a:xfrm>
            <a:prstGeom prst="rect">
              <a:avLst/>
            </a:prstGeom>
            <a:solidFill>
              <a:srgbClr val="00FF00"/>
            </a:solidFill>
            <a:ln w="38100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2968298" y="4340292"/>
              <a:ext cx="914400" cy="1219200"/>
            </a:xfrm>
            <a:prstGeom prst="rect">
              <a:avLst/>
            </a:prstGeom>
            <a:solidFill>
              <a:srgbClr val="00FF00"/>
            </a:solidFill>
            <a:ln w="38100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4035098" y="4340292"/>
              <a:ext cx="914400" cy="1219200"/>
            </a:xfrm>
            <a:prstGeom prst="rect">
              <a:avLst/>
            </a:prstGeom>
            <a:solidFill>
              <a:srgbClr val="00FF00"/>
            </a:solidFill>
            <a:ln w="38100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101898" y="4340292"/>
              <a:ext cx="914400" cy="1219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6168698" y="4338040"/>
              <a:ext cx="914400" cy="1219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7235498" y="4338040"/>
              <a:ext cx="914400" cy="1219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2" name="Picture 91" descr="b1fv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5498" y="4340292"/>
              <a:ext cx="954741" cy="1290918"/>
            </a:xfrm>
            <a:prstGeom prst="rect">
              <a:avLst/>
            </a:prstGeom>
          </p:spPr>
        </p:pic>
        <p:sp>
          <p:nvSpPr>
            <p:cNvPr id="93" name="Rectangle 92"/>
            <p:cNvSpPr/>
            <p:nvPr/>
          </p:nvSpPr>
          <p:spPr>
            <a:xfrm>
              <a:off x="781777" y="4848733"/>
              <a:ext cx="914400" cy="1219200"/>
            </a:xfrm>
            <a:prstGeom prst="rect">
              <a:avLst/>
            </a:prstGeom>
            <a:solidFill>
              <a:srgbClr val="00FF00"/>
            </a:solidFill>
            <a:ln w="38100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1900159" y="4850985"/>
              <a:ext cx="914400" cy="1219200"/>
            </a:xfrm>
            <a:prstGeom prst="rect">
              <a:avLst/>
            </a:prstGeom>
            <a:solidFill>
              <a:srgbClr val="00FF00"/>
            </a:solidFill>
            <a:ln w="38100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968298" y="4850985"/>
              <a:ext cx="914400" cy="1219200"/>
            </a:xfrm>
            <a:prstGeom prst="rect">
              <a:avLst/>
            </a:prstGeom>
            <a:solidFill>
              <a:srgbClr val="00FF00"/>
            </a:solidFill>
            <a:ln w="38100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035098" y="4850985"/>
              <a:ext cx="914400" cy="1219200"/>
            </a:xfrm>
            <a:prstGeom prst="rect">
              <a:avLst/>
            </a:prstGeom>
            <a:solidFill>
              <a:srgbClr val="00FF00"/>
            </a:solidFill>
            <a:ln w="38100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5101898" y="4850985"/>
              <a:ext cx="914400" cy="1219200"/>
            </a:xfrm>
            <a:prstGeom prst="rect">
              <a:avLst/>
            </a:prstGeom>
            <a:solidFill>
              <a:srgbClr val="00FF00"/>
            </a:solidFill>
            <a:ln w="38100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6168698" y="4848733"/>
              <a:ext cx="914400" cy="1219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7235498" y="4848733"/>
              <a:ext cx="914400" cy="1219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35857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hat to watch out for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GB" dirty="0" smtClean="0"/>
              <a:t>I look at the data and notice </a:t>
            </a:r>
          </a:p>
          <a:p>
            <a:pPr marL="0" lvl="0" indent="0">
              <a:buNone/>
            </a:pPr>
            <a:r>
              <a:rPr lang="en-GB" dirty="0"/>
              <a:t>	</a:t>
            </a:r>
            <a:r>
              <a:rPr lang="en-GB" dirty="0" smtClean="0"/>
              <a:t>	expert response time &gt;  novice resp. time</a:t>
            </a:r>
          </a:p>
          <a:p>
            <a:pPr marL="0" lvl="0" indent="0">
              <a:buNone/>
            </a:pPr>
            <a:r>
              <a:rPr lang="en-GB" dirty="0" smtClean="0"/>
              <a:t>		</a:t>
            </a:r>
            <a:r>
              <a:rPr lang="mr-IN" dirty="0" smtClean="0"/>
              <a:t>…</a:t>
            </a:r>
            <a:r>
              <a:rPr lang="en-GB" dirty="0" smtClean="0"/>
              <a:t> hmm that looks interesting</a:t>
            </a:r>
          </a:p>
          <a:p>
            <a:pPr marL="0" lvl="0" indent="0">
              <a:buNone/>
            </a:pPr>
            <a:r>
              <a:rPr lang="en-GB" dirty="0" smtClean="0"/>
              <a:t>I divide the data into experts and novices</a:t>
            </a:r>
          </a:p>
          <a:p>
            <a:pPr marL="0" lvl="0" indent="0">
              <a:buNone/>
            </a:pPr>
            <a:r>
              <a:rPr lang="en-GB" dirty="0"/>
              <a:t>	</a:t>
            </a:r>
            <a:r>
              <a:rPr lang="mr-IN" dirty="0" smtClean="0"/>
              <a:t>…</a:t>
            </a:r>
            <a:r>
              <a:rPr lang="en-GB" dirty="0" smtClean="0"/>
              <a:t> and do a  t-test  –  Yay sig at 1% </a:t>
            </a:r>
            <a:r>
              <a:rPr lang="mr-IN" dirty="0" smtClean="0"/>
              <a:t>…</a:t>
            </a:r>
            <a:r>
              <a:rPr lang="en-GB" dirty="0" smtClean="0"/>
              <a:t> </a:t>
            </a:r>
          </a:p>
          <a:p>
            <a:pPr marL="0" lvl="0" indent="0">
              <a:buNone/>
            </a:pPr>
            <a:endParaRPr lang="en-GB" dirty="0"/>
          </a:p>
          <a:p>
            <a:pPr marL="0" lvl="0" indent="0">
              <a:buNone/>
            </a:pPr>
            <a:r>
              <a:rPr lang="en-GB" dirty="0"/>
              <a:t>w</a:t>
            </a:r>
            <a:r>
              <a:rPr lang="en-GB" dirty="0" smtClean="0"/>
              <a:t>hat else would have been equally interesting?</a:t>
            </a:r>
          </a:p>
          <a:p>
            <a:pPr marL="0" lvl="0" indent="0">
              <a:buNone/>
            </a:pPr>
            <a:r>
              <a:rPr lang="en-GB" dirty="0" smtClean="0"/>
              <a:t>if 100 or even 10 then 1% doesn’t say much!</a:t>
            </a: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343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AutoShape 2"/>
          <p:cNvSpPr>
            <a:spLocks noChangeArrowheads="1"/>
          </p:cNvSpPr>
          <p:nvPr/>
        </p:nvSpPr>
        <p:spPr bwMode="auto">
          <a:xfrm>
            <a:off x="4076700" y="2895600"/>
            <a:ext cx="990600" cy="990600"/>
          </a:xfrm>
          <a:prstGeom prst="smileyFace">
            <a:avLst>
              <a:gd name="adj" fmla="val 4653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7439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1143000" y="1123480"/>
            <a:ext cx="6858000" cy="4114800"/>
          </a:xfrm>
          <a:prstGeom prst="rect">
            <a:avLst/>
          </a:prstGeom>
          <a:solidFill>
            <a:srgbClr val="F2DCDB"/>
          </a:solidFill>
          <a:ln w="9525">
            <a:solidFill>
              <a:srgbClr val="F1F7F7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04480"/>
            <a:ext cx="7772400" cy="1600200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o which is it?</a:t>
            </a: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82832"/>
            <a:ext cx="6400800" cy="17526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p or not to p</a:t>
            </a:r>
            <a:br>
              <a:rPr lang="en-US" dirty="0" smtClean="0"/>
            </a:br>
            <a:r>
              <a:rPr lang="en-US" dirty="0" smtClean="0"/>
              <a:t> Bayes forward?</a:t>
            </a:r>
            <a:endParaRPr lang="en-US" dirty="0"/>
          </a:p>
        </p:txBody>
      </p:sp>
      <p:grpSp>
        <p:nvGrpSpPr>
          <p:cNvPr id="37897" name="Group 9"/>
          <p:cNvGrpSpPr>
            <a:grpSpLocks/>
          </p:cNvGrpSpPr>
          <p:nvPr/>
        </p:nvGrpSpPr>
        <p:grpSpPr bwMode="auto">
          <a:xfrm>
            <a:off x="1143000" y="1123480"/>
            <a:ext cx="6858000" cy="4114800"/>
            <a:chOff x="720" y="1200"/>
            <a:chExt cx="4320" cy="2592"/>
          </a:xfrm>
        </p:grpSpPr>
        <p:sp>
          <p:nvSpPr>
            <p:cNvPr id="37892" name="Line 4"/>
            <p:cNvSpPr>
              <a:spLocks noChangeShapeType="1"/>
            </p:cNvSpPr>
            <p:nvPr/>
          </p:nvSpPr>
          <p:spPr bwMode="auto">
            <a:xfrm>
              <a:off x="720" y="1200"/>
              <a:ext cx="0" cy="672"/>
            </a:xfrm>
            <a:prstGeom prst="line">
              <a:avLst/>
            </a:prstGeom>
            <a:noFill/>
            <a:ln w="28575">
              <a:solidFill>
                <a:srgbClr val="6325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3" name="Line 5"/>
            <p:cNvSpPr>
              <a:spLocks noChangeShapeType="1"/>
            </p:cNvSpPr>
            <p:nvPr/>
          </p:nvSpPr>
          <p:spPr bwMode="auto">
            <a:xfrm>
              <a:off x="720" y="1200"/>
              <a:ext cx="2736" cy="0"/>
            </a:xfrm>
            <a:prstGeom prst="line">
              <a:avLst/>
            </a:prstGeom>
            <a:noFill/>
            <a:ln w="28575">
              <a:solidFill>
                <a:srgbClr val="6325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4" name="Line 6"/>
            <p:cNvSpPr>
              <a:spLocks noChangeShapeType="1"/>
            </p:cNvSpPr>
            <p:nvPr/>
          </p:nvSpPr>
          <p:spPr bwMode="auto">
            <a:xfrm>
              <a:off x="5040" y="3360"/>
              <a:ext cx="0" cy="432"/>
            </a:xfrm>
            <a:prstGeom prst="line">
              <a:avLst/>
            </a:prstGeom>
            <a:noFill/>
            <a:ln w="28575">
              <a:solidFill>
                <a:srgbClr val="6325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5" name="Line 7"/>
            <p:cNvSpPr>
              <a:spLocks noChangeShapeType="1"/>
            </p:cNvSpPr>
            <p:nvPr/>
          </p:nvSpPr>
          <p:spPr bwMode="auto">
            <a:xfrm>
              <a:off x="3360" y="3792"/>
              <a:ext cx="1680" cy="0"/>
            </a:xfrm>
            <a:prstGeom prst="line">
              <a:avLst/>
            </a:prstGeom>
            <a:noFill/>
            <a:ln w="28575">
              <a:solidFill>
                <a:srgbClr val="6325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51784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statistical crisis?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</a:t>
            </a:r>
            <a:r>
              <a:rPr lang="en-US" dirty="0" smtClean="0"/>
              <a:t>ostly are well known problems with known solutions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maybe more people doing stats with less training?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</a:t>
            </a:r>
            <a:r>
              <a:rPr lang="en-US" dirty="0" smtClean="0"/>
              <a:t>ome of the papers about it use flawed stats!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352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tatistical reasoning</a:t>
            </a:r>
            <a:endParaRPr lang="en-US" dirty="0"/>
          </a:p>
        </p:txBody>
      </p:sp>
      <p:pic>
        <p:nvPicPr>
          <p:cNvPr id="129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92568"/>
            <a:ext cx="7575550" cy="471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6732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20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traditional </a:t>
            </a:r>
            <a:r>
              <a:rPr lang="en-GB" dirty="0" smtClean="0"/>
              <a:t>statistics   </a:t>
            </a:r>
            <a:r>
              <a:rPr lang="en-GB" sz="2800" dirty="0" smtClean="0"/>
              <a:t>( p-test or confidence interval )</a:t>
            </a: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		quite conservative </a:t>
            </a:r>
            <a:r>
              <a:rPr lang="mr-IN" sz="2800" dirty="0" smtClean="0"/>
              <a:t>…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		</a:t>
            </a:r>
            <a:r>
              <a:rPr lang="mr-IN" sz="2800" dirty="0" smtClean="0"/>
              <a:t>…</a:t>
            </a:r>
            <a:r>
              <a:rPr lang="en-GB" sz="2800" dirty="0" smtClean="0"/>
              <a:t> but only </a:t>
            </a:r>
            <a:r>
              <a:rPr lang="en-GB" sz="2800" dirty="0"/>
              <a:t>if done properly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Bayes</a:t>
            </a:r>
          </a:p>
          <a:p>
            <a:pPr marL="0" indent="0">
              <a:buNone/>
            </a:pPr>
            <a:r>
              <a:rPr lang="en-GB" sz="2800" dirty="0" smtClean="0"/>
              <a:t>		many </a:t>
            </a:r>
            <a:r>
              <a:rPr lang="en-GB" sz="2800" dirty="0"/>
              <a:t>of the same problems as </a:t>
            </a:r>
            <a:r>
              <a:rPr lang="en-GB" sz="2800" dirty="0" err="1"/>
              <a:t>trad</a:t>
            </a:r>
            <a:r>
              <a:rPr lang="en-GB" sz="2800" dirty="0" smtClean="0"/>
              <a:t>. </a:t>
            </a:r>
            <a:r>
              <a:rPr lang="en-GB" sz="2800" dirty="0"/>
              <a:t>s</a:t>
            </a:r>
            <a:r>
              <a:rPr lang="en-GB" sz="2800" dirty="0" smtClean="0"/>
              <a:t>tats. </a:t>
            </a:r>
            <a:r>
              <a:rPr lang="mr-IN" sz="2800" dirty="0" smtClean="0"/>
              <a:t>…</a:t>
            </a: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		</a:t>
            </a:r>
            <a:r>
              <a:rPr lang="mr-IN" sz="2800" dirty="0" smtClean="0"/>
              <a:t>…</a:t>
            </a:r>
            <a:r>
              <a:rPr lang="en-GB" sz="2800" dirty="0" smtClean="0"/>
              <a:t> plus </a:t>
            </a:r>
            <a:r>
              <a:rPr lang="en-GB" sz="2800" dirty="0"/>
              <a:t>a few </a:t>
            </a:r>
            <a:r>
              <a:rPr lang="en-GB" sz="2800" dirty="0" smtClean="0"/>
              <a:t>more!</a:t>
            </a:r>
          </a:p>
          <a:p>
            <a:pPr marL="0" indent="0">
              <a:buNone/>
            </a:pPr>
            <a:r>
              <a:rPr lang="en-GB" sz="2800" dirty="0" smtClean="0"/>
              <a:t>		needs expertise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697259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n balance (my advice!)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206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dirty="0"/>
              <a:t>f</a:t>
            </a:r>
            <a:r>
              <a:rPr lang="en-GB" dirty="0" smtClean="0"/>
              <a:t>or most things stick with </a:t>
            </a:r>
            <a:r>
              <a:rPr lang="en-GB" dirty="0" err="1" smtClean="0"/>
              <a:t>trad</a:t>
            </a:r>
            <a:r>
              <a:rPr lang="en-GB" dirty="0" smtClean="0"/>
              <a:t>. </a:t>
            </a:r>
            <a:r>
              <a:rPr lang="en-GB" dirty="0"/>
              <a:t>s</a:t>
            </a:r>
            <a:r>
              <a:rPr lang="en-GB" dirty="0" smtClean="0"/>
              <a:t>tats.</a:t>
            </a:r>
            <a:br>
              <a:rPr lang="en-GB" dirty="0" smtClean="0"/>
            </a:br>
            <a:r>
              <a:rPr lang="en-GB" dirty="0" smtClean="0"/>
              <a:t> 	… but always confidence intervals as well as p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for special things go for Bayes</a:t>
            </a:r>
          </a:p>
          <a:p>
            <a:pPr marL="400050" lvl="1" indent="0">
              <a:buNone/>
            </a:pPr>
            <a:r>
              <a:rPr lang="en-GB" sz="3200" dirty="0" smtClean="0"/>
              <a:t>	if you know prior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 smtClean="0"/>
              <a:t>	decision making with costs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 smtClean="0"/>
              <a:t>	internal algorithms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793522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both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do </a:t>
            </a:r>
            <a:r>
              <a:rPr lang="en-US" sz="4000" dirty="0"/>
              <a:t>it properly </a:t>
            </a:r>
            <a:endParaRPr lang="en-US" sz="4000" dirty="0" smtClean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understand what you are </a:t>
            </a:r>
            <a:r>
              <a:rPr lang="en-US" sz="4000" dirty="0" smtClean="0"/>
              <a:t>doing</a:t>
            </a:r>
          </a:p>
          <a:p>
            <a:pPr marL="0" indent="0">
              <a:buNone/>
            </a:pPr>
            <a:r>
              <a:rPr lang="en-GB" sz="4000" dirty="0" smtClean="0"/>
              <a:t>	</a:t>
            </a:r>
            <a:r>
              <a:rPr lang="mr-IN" sz="4000" dirty="0" smtClean="0"/>
              <a:t>…</a:t>
            </a:r>
            <a:r>
              <a:rPr lang="en-GB" sz="4000" dirty="0" smtClean="0"/>
              <a:t> a</a:t>
            </a:r>
            <a:r>
              <a:rPr lang="en-US" sz="4000" dirty="0" err="1" smtClean="0"/>
              <a:t>nd</a:t>
            </a:r>
            <a:r>
              <a:rPr lang="en-US" sz="4000" dirty="0" smtClean="0"/>
              <a:t> know what it means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9034836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23786" y="2895600"/>
            <a:ext cx="2496429" cy="990600"/>
            <a:chOff x="4114800" y="2895600"/>
            <a:chExt cx="2496429" cy="990600"/>
          </a:xfrm>
          <a:solidFill>
            <a:srgbClr val="E6B9B8"/>
          </a:solidFill>
        </p:grpSpPr>
        <p:sp>
          <p:nvSpPr>
            <p:cNvPr id="254978" name="AutoShape 2"/>
            <p:cNvSpPr>
              <a:spLocks noChangeArrowheads="1"/>
            </p:cNvSpPr>
            <p:nvPr/>
          </p:nvSpPr>
          <p:spPr bwMode="auto">
            <a:xfrm>
              <a:off x="4114800" y="2895600"/>
              <a:ext cx="990600" cy="990600"/>
            </a:xfrm>
            <a:prstGeom prst="smileyFace">
              <a:avLst>
                <a:gd name="adj" fmla="val 4653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" name="AutoShape 2"/>
            <p:cNvSpPr>
              <a:spLocks noChangeArrowheads="1"/>
            </p:cNvSpPr>
            <p:nvPr/>
          </p:nvSpPr>
          <p:spPr bwMode="auto">
            <a:xfrm>
              <a:off x="5620629" y="2895600"/>
              <a:ext cx="990600" cy="990600"/>
            </a:xfrm>
            <a:prstGeom prst="smileyFace">
              <a:avLst>
                <a:gd name="adj" fmla="val 4653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78251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s</a:t>
            </a:r>
            <a:r>
              <a:rPr lang="en-US" sz="6000" dirty="0" smtClean="0"/>
              <a:t>tatistics</a:t>
            </a:r>
          </a:p>
          <a:p>
            <a:pPr marL="0" indent="0" algn="ctr">
              <a:buNone/>
            </a:pPr>
            <a:r>
              <a:rPr lang="en-US" sz="6000" dirty="0"/>
              <a:t>i</a:t>
            </a:r>
            <a:r>
              <a:rPr lang="en-US" sz="6000" dirty="0" smtClean="0"/>
              <a:t>s never being able to say</a:t>
            </a:r>
            <a:endParaRPr lang="en-US" sz="2800" dirty="0"/>
          </a:p>
          <a:p>
            <a:pPr marL="0" indent="0" algn="ctr">
              <a:buNone/>
            </a:pPr>
            <a:r>
              <a:rPr lang="en-US" sz="8800" dirty="0" smtClean="0">
                <a:solidFill>
                  <a:srgbClr val="632523"/>
                </a:solidFill>
              </a:rPr>
              <a:t>QED</a:t>
            </a:r>
            <a:endParaRPr lang="en-US" sz="8800" dirty="0">
              <a:solidFill>
                <a:srgbClr val="6325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067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types </a:t>
            </a:r>
            <a:r>
              <a:rPr lang="en-US" dirty="0"/>
              <a:t>of </a:t>
            </a:r>
            <a:r>
              <a:rPr lang="en-US" dirty="0" smtClean="0"/>
              <a:t>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ypothesis </a:t>
            </a:r>
            <a:r>
              <a:rPr lang="en-US" dirty="0"/>
              <a:t>testing (the dreaded p!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robust </a:t>
            </a:r>
            <a:r>
              <a:rPr lang="en-US" dirty="0"/>
              <a:t>but confusing</a:t>
            </a:r>
            <a:endParaRPr lang="en-GB" dirty="0"/>
          </a:p>
          <a:p>
            <a:pPr lvl="0"/>
            <a:r>
              <a:rPr lang="en-US" dirty="0"/>
              <a:t>c</a:t>
            </a:r>
            <a:r>
              <a:rPr lang="en-US" dirty="0" smtClean="0"/>
              <a:t>onfidence intervals</a:t>
            </a:r>
          </a:p>
          <a:p>
            <a:pPr lvl="1"/>
            <a:r>
              <a:rPr lang="en-US" dirty="0" smtClean="0"/>
              <a:t>powerful </a:t>
            </a:r>
            <a:r>
              <a:rPr lang="en-US" dirty="0"/>
              <a:t>but underused</a:t>
            </a:r>
            <a:endParaRPr lang="en-GB" dirty="0"/>
          </a:p>
          <a:p>
            <a:pPr lvl="0"/>
            <a:r>
              <a:rPr lang="en-US" dirty="0"/>
              <a:t>Bayesian </a:t>
            </a:r>
            <a:r>
              <a:rPr lang="en-US" dirty="0" smtClean="0"/>
              <a:t>stats</a:t>
            </a:r>
          </a:p>
          <a:p>
            <a:pPr lvl="1"/>
            <a:r>
              <a:rPr lang="en-US" dirty="0" smtClean="0"/>
              <a:t>mathematically </a:t>
            </a:r>
            <a:r>
              <a:rPr lang="en-US" dirty="0"/>
              <a:t>clean but </a:t>
            </a:r>
            <a:r>
              <a:rPr lang="en-US" dirty="0" smtClean="0"/>
              <a:t>fragile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ssues </a:t>
            </a:r>
            <a:r>
              <a:rPr lang="en-US" dirty="0"/>
              <a:t>of </a:t>
            </a:r>
            <a:r>
              <a:rPr lang="en-US" dirty="0" smtClean="0"/>
              <a:t>independence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6824130" y="1600200"/>
            <a:ext cx="2162815" cy="2277533"/>
            <a:chOff x="6654800" y="1600200"/>
            <a:chExt cx="2162815" cy="2277533"/>
          </a:xfrm>
        </p:grpSpPr>
        <p:sp>
          <p:nvSpPr>
            <p:cNvPr id="4" name="Right Brace 3"/>
            <p:cNvSpPr/>
            <p:nvPr/>
          </p:nvSpPr>
          <p:spPr>
            <a:xfrm>
              <a:off x="6654800" y="1600200"/>
              <a:ext cx="279400" cy="2277533"/>
            </a:xfrm>
            <a:prstGeom prst="rightBrace">
              <a:avLst>
                <a:gd name="adj1" fmla="val 41666"/>
                <a:gd name="adj2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078136" y="2116667"/>
              <a:ext cx="1739479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s</a:t>
              </a:r>
              <a:r>
                <a:rPr lang="en-US" sz="2800" dirty="0" smtClean="0"/>
                <a:t>ame</a:t>
              </a:r>
              <a:br>
                <a:rPr lang="en-US" sz="2800" dirty="0" smtClean="0"/>
              </a:br>
              <a:r>
                <a:rPr lang="en-US" sz="2800" dirty="0" smtClean="0"/>
                <a:t>underlying</a:t>
              </a:r>
              <a:br>
                <a:rPr lang="en-US" sz="2800" dirty="0" smtClean="0"/>
              </a:br>
              <a:r>
                <a:rPr lang="en-US" sz="2800" dirty="0" smtClean="0"/>
                <a:t>methods</a:t>
              </a:r>
              <a:endParaRPr lang="en-US" sz="2800" dirty="0"/>
            </a:p>
          </p:txBody>
        </p:sp>
      </p:grpSp>
      <p:sp>
        <p:nvSpPr>
          <p:cNvPr id="7" name="TextBox 6"/>
          <p:cNvSpPr txBox="1"/>
          <p:nvPr/>
        </p:nvSpPr>
        <p:spPr>
          <a:xfrm rot="20860593">
            <a:off x="6429063" y="4504267"/>
            <a:ext cx="2001019" cy="1446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+</a:t>
            </a:r>
            <a:r>
              <a:rPr lang="en-US" sz="2800" dirty="0" smtClean="0"/>
              <a:t> simulation</a:t>
            </a:r>
            <a:br>
              <a:rPr lang="en-US" sz="2800" dirty="0" smtClean="0"/>
            </a:br>
            <a:r>
              <a:rPr lang="en-US" sz="2800" dirty="0" smtClean="0"/>
              <a:t>    methods </a:t>
            </a:r>
            <a:br>
              <a:rPr lang="en-US" sz="2800" dirty="0" smtClean="0"/>
            </a:br>
            <a:r>
              <a:rPr lang="en-US" sz="2800" dirty="0" smtClean="0"/>
              <a:t>    for either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13789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3185</TotalTime>
  <Words>834</Words>
  <Application>Microsoft Macintosh PowerPoint</Application>
  <PresentationFormat>On-screen Show (4:3)</PresentationFormat>
  <Paragraphs>398</Paragraphs>
  <Slides>73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Office Theme</vt:lpstr>
      <vt:lpstr>Understanding Statistics for  HCI and Related Disciplines   Part 2 – Doing It  if not p then what</vt:lpstr>
      <vt:lpstr>probing the unknown</vt:lpstr>
      <vt:lpstr>recall … the job of statistics</vt:lpstr>
      <vt:lpstr>conditionals and likelihood</vt:lpstr>
      <vt:lpstr>likelihood</vt:lpstr>
      <vt:lpstr>counterfactual</vt:lpstr>
      <vt:lpstr>statistical reasoning</vt:lpstr>
      <vt:lpstr>PowerPoint Presentation</vt:lpstr>
      <vt:lpstr>types of statistics</vt:lpstr>
      <vt:lpstr>PowerPoint Presentation</vt:lpstr>
      <vt:lpstr>hypothesis testing </vt:lpstr>
      <vt:lpstr>significance test</vt:lpstr>
      <vt:lpstr>5% significance level?</vt:lpstr>
      <vt:lpstr>does not say</vt:lpstr>
      <vt:lpstr>all it says</vt:lpstr>
      <vt:lpstr>non-significant result</vt:lpstr>
      <vt:lpstr>PowerPoint Presentation</vt:lpstr>
      <vt:lpstr>a quick experiment</vt:lpstr>
      <vt:lpstr>calculations – six coins</vt:lpstr>
      <vt:lpstr>your experiment</vt:lpstr>
      <vt:lpstr>PowerPoint Presentation</vt:lpstr>
      <vt:lpstr>confidence intervals</vt:lpstr>
      <vt:lpstr>proving equality</vt:lpstr>
      <vt:lpstr>confidence interval</vt:lpstr>
      <vt:lpstr>counterfactuals</vt:lpstr>
      <vt:lpstr>proven … what?</vt:lpstr>
      <vt:lpstr>… and don’t forget …</vt:lpstr>
      <vt:lpstr>PowerPoint Presentation</vt:lpstr>
      <vt:lpstr>what you can say …</vt:lpstr>
      <vt:lpstr>PowerPoint Presentation</vt:lpstr>
      <vt:lpstr>what you can say …</vt:lpstr>
      <vt:lpstr>PowerPoint Presentation</vt:lpstr>
      <vt:lpstr>Bayesian statistics</vt:lpstr>
      <vt:lpstr>traditional statistics</vt:lpstr>
      <vt:lpstr>Bayesian thinking</vt:lpstr>
      <vt:lpstr>Bayesian inference</vt:lpstr>
      <vt:lpstr>for adaptive websites</vt:lpstr>
      <vt:lpstr>for adaptive websites</vt:lpstr>
      <vt:lpstr>Bayes as a statistical method</vt:lpstr>
      <vt:lpstr>a different prior …</vt:lpstr>
      <vt:lpstr>what are the prior and posterior?</vt:lpstr>
      <vt:lpstr>Bayesian issues</vt:lpstr>
      <vt:lpstr>PowerPoint Presentation</vt:lpstr>
      <vt:lpstr>what you can say … redux</vt:lpstr>
      <vt:lpstr>PowerPoint Presentation</vt:lpstr>
      <vt:lpstr>what you can say …</vt:lpstr>
      <vt:lpstr>PowerPoint Presentation</vt:lpstr>
      <vt:lpstr>philosophical differences</vt:lpstr>
      <vt:lpstr>philosophical stance</vt:lpstr>
      <vt:lpstr>uncertain and unknown</vt:lpstr>
      <vt:lpstr>PowerPoint Presentation</vt:lpstr>
      <vt:lpstr>some dangers</vt:lpstr>
      <vt:lpstr>inter-related factors</vt:lpstr>
      <vt:lpstr>avoid cherry picking</vt:lpstr>
      <vt:lpstr>PowerPoint Presentation</vt:lpstr>
      <vt:lpstr>…or worse</vt:lpstr>
      <vt:lpstr>what to test for?</vt:lpstr>
      <vt:lpstr>surely all heads is more extreme</vt:lpstr>
      <vt:lpstr>easy for numeric data</vt:lpstr>
      <vt:lpstr>another example</vt:lpstr>
      <vt:lpstr>… and another </vt:lpstr>
      <vt:lpstr>but can be less obvious …</vt:lpstr>
      <vt:lpstr>example: playing cards</vt:lpstr>
      <vt:lpstr>example: playing cards (2)</vt:lpstr>
      <vt:lpstr>example: playing cards (3)</vt:lpstr>
      <vt:lpstr>what to watch out for</vt:lpstr>
      <vt:lpstr>PowerPoint Presentation</vt:lpstr>
      <vt:lpstr>so which is it?</vt:lpstr>
      <vt:lpstr>the statistical crisis?</vt:lpstr>
      <vt:lpstr>comparing</vt:lpstr>
      <vt:lpstr>on balance (my advice!)</vt:lpstr>
      <vt:lpstr>for both </vt:lpstr>
      <vt:lpstr>PowerPoint Presentation</vt:lpstr>
    </vt:vector>
  </TitlesOfParts>
  <Company>Lancaster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Dix</dc:creator>
  <cp:lastModifiedBy>Alan Dix</cp:lastModifiedBy>
  <cp:revision>88</cp:revision>
  <cp:lastPrinted>2017-08-15T13:10:50Z</cp:lastPrinted>
  <dcterms:created xsi:type="dcterms:W3CDTF">2017-01-30T21:58:10Z</dcterms:created>
  <dcterms:modified xsi:type="dcterms:W3CDTF">2020-02-04T19:07:08Z</dcterms:modified>
</cp:coreProperties>
</file>