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94"/>
    <p:restoredTop sz="94689"/>
  </p:normalViewPr>
  <p:slideViewPr>
    <p:cSldViewPr snapToGrid="0" snapToObjects="1">
      <p:cViewPr varScale="1">
        <p:scale>
          <a:sx n="67" d="100"/>
          <a:sy n="67" d="100"/>
        </p:scale>
        <p:origin x="168" y="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58B2C8-15F6-8340-BE52-183149357CAC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7E7735-A28C-2B46-8C4F-87B695EDE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239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https://</a:t>
            </a:r>
            <a:r>
              <a:rPr lang="en-US" dirty="0" err="1"/>
              <a:t>libreshot.com</a:t>
            </a:r>
            <a:r>
              <a:rPr lang="en-US" dirty="0"/>
              <a:t>/</a:t>
            </a:r>
            <a:r>
              <a:rPr lang="en-US" dirty="0" err="1"/>
              <a:t>sk</a:t>
            </a:r>
            <a:r>
              <a:rPr lang="en-US" dirty="0"/>
              <a:t>/retirees-with-mobile-phone/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E7735-A28C-2B46-8C4F-87B695EDE4B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077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openclipart.org</a:t>
            </a:r>
            <a:r>
              <a:rPr lang="en-US" dirty="0"/>
              <a:t>/detail/299084/generic-android-phone-edge-rounded</a:t>
            </a:r>
          </a:p>
          <a:p>
            <a:r>
              <a:rPr lang="en-US" dirty="0"/>
              <a:t>media controls by </a:t>
            </a:r>
            <a:r>
              <a:rPr lang="en-US" dirty="0" err="1"/>
              <a:t>Magicon</a:t>
            </a:r>
            <a:r>
              <a:rPr lang="en-US" dirty="0"/>
              <a:t> from the Noun Project</a:t>
            </a:r>
          </a:p>
          <a:p>
            <a:r>
              <a:rPr lang="en-US" dirty="0"/>
              <a:t>https://</a:t>
            </a:r>
            <a:r>
              <a:rPr lang="en-US" dirty="0" err="1"/>
              <a:t>thenounproject.com</a:t>
            </a:r>
            <a:r>
              <a:rPr lang="en-US" dirty="0"/>
              <a:t>/term/media-controls/382834/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E7735-A28C-2B46-8C4F-87B695EDE4B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7190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openclipart.org</a:t>
            </a:r>
            <a:r>
              <a:rPr lang="en-US" dirty="0"/>
              <a:t>/detail/299084/generic-android-phone-edge-rounded</a:t>
            </a:r>
          </a:p>
          <a:p>
            <a:r>
              <a:rPr lang="en-US" dirty="0"/>
              <a:t>media controls by </a:t>
            </a:r>
            <a:r>
              <a:rPr lang="en-US" dirty="0" err="1"/>
              <a:t>Magicon</a:t>
            </a:r>
            <a:r>
              <a:rPr lang="en-US" dirty="0"/>
              <a:t> from the Noun Project</a:t>
            </a:r>
          </a:p>
          <a:p>
            <a:r>
              <a:rPr lang="en-US" dirty="0"/>
              <a:t>https://</a:t>
            </a:r>
            <a:r>
              <a:rPr lang="en-US" dirty="0" err="1"/>
              <a:t>thenounproject.com</a:t>
            </a:r>
            <a:r>
              <a:rPr lang="en-US" dirty="0"/>
              <a:t>/term/media-controls/382834/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E7735-A28C-2B46-8C4F-87B695EDE4B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7190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openclipart.org</a:t>
            </a:r>
            <a:r>
              <a:rPr lang="en-US" dirty="0"/>
              <a:t>/detail/299084/generic-android-phone-edge-rounded</a:t>
            </a:r>
          </a:p>
          <a:p>
            <a:r>
              <a:rPr lang="en-US" dirty="0"/>
              <a:t>media controls by </a:t>
            </a:r>
            <a:r>
              <a:rPr lang="en-US" dirty="0" err="1"/>
              <a:t>Magicon</a:t>
            </a:r>
            <a:r>
              <a:rPr lang="en-US" dirty="0"/>
              <a:t> from the Noun Project</a:t>
            </a:r>
          </a:p>
          <a:p>
            <a:r>
              <a:rPr lang="en-US" dirty="0"/>
              <a:t>https://</a:t>
            </a:r>
            <a:r>
              <a:rPr lang="en-US" dirty="0" err="1"/>
              <a:t>thenounproject.com</a:t>
            </a:r>
            <a:r>
              <a:rPr lang="en-US" dirty="0"/>
              <a:t>/term/media-controls/382834/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E7735-A28C-2B46-8C4F-87B695EDE4B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719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80369-B127-0F49-B9EA-483F2F16AE3D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42862-7101-664A-AC12-E4BAF520A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83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80369-B127-0F49-B9EA-483F2F16AE3D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42862-7101-664A-AC12-E4BAF520A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69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80369-B127-0F49-B9EA-483F2F16AE3D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42862-7101-664A-AC12-E4BAF520A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729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80369-B127-0F49-B9EA-483F2F16AE3D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42862-7101-664A-AC12-E4BAF520A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303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80369-B127-0F49-B9EA-483F2F16AE3D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42862-7101-664A-AC12-E4BAF520A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533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80369-B127-0F49-B9EA-483F2F16AE3D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42862-7101-664A-AC12-E4BAF520A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87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80369-B127-0F49-B9EA-483F2F16AE3D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42862-7101-664A-AC12-E4BAF520A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357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80369-B127-0F49-B9EA-483F2F16AE3D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42862-7101-664A-AC12-E4BAF520A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846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80369-B127-0F49-B9EA-483F2F16AE3D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42862-7101-664A-AC12-E4BAF520A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20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80369-B127-0F49-B9EA-483F2F16AE3D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42862-7101-664A-AC12-E4BAF520A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599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80369-B127-0F49-B9EA-483F2F16AE3D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42862-7101-664A-AC12-E4BAF520A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949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80369-B127-0F49-B9EA-483F2F16AE3D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42862-7101-664A-AC12-E4BAF520A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086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84941"/>
            <a:ext cx="7772400" cy="2315509"/>
          </a:xfrm>
        </p:spPr>
        <p:txBody>
          <a:bodyPr/>
          <a:lstStyle/>
          <a:p>
            <a:r>
              <a:rPr lang="en-US" sz="6600" dirty="0"/>
              <a:t>Helping Hand</a:t>
            </a:r>
            <a:br>
              <a:rPr lang="en-US" sz="6600" dirty="0"/>
            </a:br>
            <a:r>
              <a:rPr lang="en-US" sz="3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guiding mobile app use </a:t>
            </a:r>
            <a:br>
              <a:rPr lang="en-US" sz="3600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n-US" sz="3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without getting too close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22588"/>
            <a:ext cx="6400800" cy="1216212"/>
          </a:xfrm>
        </p:spPr>
        <p:txBody>
          <a:bodyPr/>
          <a:lstStyle/>
          <a:p>
            <a:r>
              <a:rPr lang="en-US" dirty="0"/>
              <a:t>Alan Dix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030010" y="161393"/>
            <a:ext cx="1973414" cy="790430"/>
            <a:chOff x="7030010" y="161393"/>
            <a:chExt cx="1973414" cy="790430"/>
          </a:xfrm>
        </p:grpSpPr>
        <p:sp>
          <p:nvSpPr>
            <p:cNvPr id="5" name="Action Button: Forward or Next 4">
              <a:hlinkClick r:id="" action="ppaction://hlinkshowjump?jump=nextslide" highlightClick="1"/>
            </p:cNvPr>
            <p:cNvSpPr/>
            <p:nvPr/>
          </p:nvSpPr>
          <p:spPr>
            <a:xfrm>
              <a:off x="7961008" y="161393"/>
              <a:ext cx="1042416" cy="790430"/>
            </a:xfrm>
            <a:prstGeom prst="actionButtonForwardNext">
              <a:avLst/>
            </a:prstGeom>
            <a:solidFill>
              <a:srgbClr val="CCFFCC"/>
            </a:solidFill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030010" y="161393"/>
              <a:ext cx="85151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rgbClr val="008000"/>
                  </a:solidFill>
                </a:rPr>
                <a:t>NEXT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69426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92606"/>
            <a:ext cx="3217894" cy="4525963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2800" dirty="0"/>
              <a:t>most apps are designed for a single person to use.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800" dirty="0"/>
              <a:t>helping can be intrusive when together </a:t>
            </a:r>
            <a:r>
              <a:rPr lang="mr-IN" sz="2800" dirty="0"/>
              <a:t>…</a:t>
            </a:r>
            <a:endParaRPr lang="en-US" sz="2800" dirty="0"/>
          </a:p>
          <a:p>
            <a:pPr marL="0" indent="0">
              <a:spcAft>
                <a:spcPts val="1200"/>
              </a:spcAft>
              <a:buNone/>
            </a:pPr>
            <a:r>
              <a:rPr lang="mr-IN" sz="2800" dirty="0"/>
              <a:t>…</a:t>
            </a:r>
            <a:r>
              <a:rPr lang="en-GB" sz="2800" dirty="0"/>
              <a:t> and even harder when remote</a:t>
            </a:r>
            <a:endParaRPr lang="en-US" sz="2800" dirty="0"/>
          </a:p>
        </p:txBody>
      </p:sp>
      <p:pic>
        <p:nvPicPr>
          <p:cNvPr id="6" name="Picture 5" descr="Retirees With Mobile Phone (1)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19" t="1471" r="40730" b="33816"/>
          <a:stretch/>
        </p:blipFill>
        <p:spPr>
          <a:xfrm>
            <a:off x="3996561" y="1592606"/>
            <a:ext cx="4706230" cy="4552235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7030010" y="161393"/>
            <a:ext cx="1973414" cy="790430"/>
            <a:chOff x="7030010" y="161393"/>
            <a:chExt cx="1973414" cy="790430"/>
          </a:xfrm>
        </p:grpSpPr>
        <p:sp>
          <p:nvSpPr>
            <p:cNvPr id="2" name="Action Button: Forward or Next 1">
              <a:hlinkClick r:id="" action="ppaction://hlinkshowjump?jump=nextslide" highlightClick="1"/>
            </p:cNvPr>
            <p:cNvSpPr/>
            <p:nvPr/>
          </p:nvSpPr>
          <p:spPr>
            <a:xfrm>
              <a:off x="7961008" y="161393"/>
              <a:ext cx="1042416" cy="790430"/>
            </a:xfrm>
            <a:prstGeom prst="actionButtonForwardNext">
              <a:avLst/>
            </a:prstGeom>
            <a:solidFill>
              <a:srgbClr val="CCFFCC"/>
            </a:solidFill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030010" y="161393"/>
              <a:ext cx="85151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rgbClr val="008000"/>
                  </a:solidFill>
                </a:rPr>
                <a:t>NEXT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15812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733602"/>
            <a:ext cx="2730157" cy="234427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even worse if you want to show someone what to press.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3835639" y="651804"/>
            <a:ext cx="2794406" cy="5040173"/>
            <a:chOff x="3835639" y="1663432"/>
            <a:chExt cx="2794406" cy="5040173"/>
          </a:xfrm>
        </p:grpSpPr>
        <p:pic>
          <p:nvPicPr>
            <p:cNvPr id="10" name="Picture 9" descr="generic_edge_android_phone_device cropped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35639" y="1663432"/>
              <a:ext cx="2794406" cy="5040173"/>
            </a:xfrm>
            <a:prstGeom prst="rect">
              <a:avLst/>
            </a:prstGeom>
          </p:spPr>
        </p:pic>
        <p:pic>
          <p:nvPicPr>
            <p:cNvPr id="5" name="Picture 4" descr="bbc-news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80696" y="2050540"/>
              <a:ext cx="2571133" cy="3805278"/>
            </a:xfrm>
            <a:prstGeom prst="rect">
              <a:avLst/>
            </a:prstGeom>
          </p:spPr>
        </p:pic>
        <p:grpSp>
          <p:nvGrpSpPr>
            <p:cNvPr id="11" name="Group 10"/>
            <p:cNvGrpSpPr/>
            <p:nvPr/>
          </p:nvGrpSpPr>
          <p:grpSpPr>
            <a:xfrm>
              <a:off x="3925279" y="4254948"/>
              <a:ext cx="2626550" cy="1181226"/>
              <a:chOff x="3925279" y="4254948"/>
              <a:chExt cx="2626550" cy="1181226"/>
            </a:xfrm>
          </p:grpSpPr>
          <p:sp>
            <p:nvSpPr>
              <p:cNvPr id="9" name="Rounded Rectangle 8"/>
              <p:cNvSpPr/>
              <p:nvPr/>
            </p:nvSpPr>
            <p:spPr>
              <a:xfrm>
                <a:off x="3952988" y="4336954"/>
                <a:ext cx="2571133" cy="1017215"/>
              </a:xfrm>
              <a:prstGeom prst="roundRect">
                <a:avLst>
                  <a:gd name="adj" fmla="val 31355"/>
                </a:avLst>
              </a:prstGeom>
              <a:solidFill>
                <a:schemeClr val="bg1">
                  <a:alpha val="51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6" name="Picture 5" descr="noun_media controls_382834-cropped.png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25279" y="4254948"/>
                <a:ext cx="2626550" cy="118122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pic>
        <p:nvPicPr>
          <p:cNvPr id="8" name="Picture 7" descr="hand-touching-screen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3025" y="3736930"/>
            <a:ext cx="5007747" cy="4476265"/>
          </a:xfrm>
          <a:prstGeom prst="rect">
            <a:avLst/>
          </a:prstGeom>
        </p:spPr>
      </p:pic>
      <p:sp>
        <p:nvSpPr>
          <p:cNvPr id="13" name="Oval Callout 12"/>
          <p:cNvSpPr/>
          <p:nvPr/>
        </p:nvSpPr>
        <p:spPr>
          <a:xfrm>
            <a:off x="457198" y="3944470"/>
            <a:ext cx="3098801" cy="2226235"/>
          </a:xfrm>
          <a:prstGeom prst="wedgeEllipseCallout">
            <a:avLst>
              <a:gd name="adj1" fmla="val 74819"/>
              <a:gd name="adj2" fmla="val 7795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500"/>
              </a:spcAft>
            </a:pPr>
            <a:r>
              <a:rPr lang="en-US" sz="4000" dirty="0">
                <a:solidFill>
                  <a:schemeClr val="accent2">
                    <a:lumMod val="75000"/>
                  </a:schemeClr>
                </a:solidFill>
              </a:rPr>
              <a:t>get out of my space!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7030010" y="161393"/>
            <a:ext cx="1973414" cy="790430"/>
            <a:chOff x="7030010" y="161393"/>
            <a:chExt cx="1973414" cy="790430"/>
          </a:xfrm>
        </p:grpSpPr>
        <p:sp>
          <p:nvSpPr>
            <p:cNvPr id="16" name="Action Button: Forward or Next 15">
              <a:hlinkClick r:id="" action="ppaction://hlinkshowjump?jump=nextslide" highlightClick="1"/>
            </p:cNvPr>
            <p:cNvSpPr/>
            <p:nvPr/>
          </p:nvSpPr>
          <p:spPr>
            <a:xfrm>
              <a:off x="7961008" y="161393"/>
              <a:ext cx="1042416" cy="790430"/>
            </a:xfrm>
            <a:prstGeom prst="actionButtonForwardNext">
              <a:avLst/>
            </a:prstGeom>
            <a:solidFill>
              <a:srgbClr val="CCFFCC"/>
            </a:solidFill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030010" y="161393"/>
              <a:ext cx="85151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rgbClr val="008000"/>
                  </a:solidFill>
                </a:rPr>
                <a:t>NEXT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74605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730156" cy="1143000"/>
          </a:xfrm>
        </p:spPr>
        <p:txBody>
          <a:bodyPr/>
          <a:lstStyle/>
          <a:p>
            <a:r>
              <a:rPr lang="en-US" dirty="0"/>
              <a:t>imagine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2730157" cy="4525963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dirty="0"/>
              <a:t>user’s screen </a:t>
            </a:r>
            <a:br>
              <a:rPr lang="en-US" dirty="0"/>
            </a:br>
            <a:r>
              <a:rPr lang="en-US" dirty="0"/>
              <a:t>is shared </a:t>
            </a:r>
            <a:br>
              <a:rPr lang="en-US" dirty="0"/>
            </a:br>
            <a:r>
              <a:rPr lang="en-US" dirty="0"/>
              <a:t>with helper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/>
              <a:t>perhaps</a:t>
            </a:r>
            <a:br>
              <a:rPr lang="en-US" dirty="0"/>
            </a:br>
            <a:r>
              <a:rPr lang="en-US" dirty="0"/>
              <a:t>side-by-side, across a table, or in different continents.</a:t>
            </a:r>
          </a:p>
          <a:p>
            <a:pPr marL="0" indent="0">
              <a:buNone/>
            </a:pPr>
            <a:endParaRPr lang="en-US" sz="36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3534247" y="2830317"/>
            <a:ext cx="1718574" cy="3099733"/>
            <a:chOff x="3835639" y="1663432"/>
            <a:chExt cx="2794406" cy="5040173"/>
          </a:xfrm>
        </p:grpSpPr>
        <p:pic>
          <p:nvPicPr>
            <p:cNvPr id="10" name="Picture 9" descr="generic_edge_android_phone_device cropped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35639" y="1663432"/>
              <a:ext cx="2794406" cy="5040173"/>
            </a:xfrm>
            <a:prstGeom prst="rect">
              <a:avLst/>
            </a:prstGeom>
          </p:spPr>
        </p:pic>
        <p:pic>
          <p:nvPicPr>
            <p:cNvPr id="5" name="Picture 4" descr="bbc-news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80696" y="2050540"/>
              <a:ext cx="2571133" cy="3805278"/>
            </a:xfrm>
            <a:prstGeom prst="rect">
              <a:avLst/>
            </a:prstGeom>
          </p:spPr>
        </p:pic>
        <p:grpSp>
          <p:nvGrpSpPr>
            <p:cNvPr id="11" name="Group 10"/>
            <p:cNvGrpSpPr/>
            <p:nvPr/>
          </p:nvGrpSpPr>
          <p:grpSpPr>
            <a:xfrm>
              <a:off x="3925279" y="4254948"/>
              <a:ext cx="2626550" cy="1181226"/>
              <a:chOff x="3925279" y="4254948"/>
              <a:chExt cx="2626550" cy="1181226"/>
            </a:xfrm>
          </p:grpSpPr>
          <p:sp>
            <p:nvSpPr>
              <p:cNvPr id="9" name="Rounded Rectangle 8"/>
              <p:cNvSpPr/>
              <p:nvPr/>
            </p:nvSpPr>
            <p:spPr>
              <a:xfrm>
                <a:off x="3952988" y="4336954"/>
                <a:ext cx="2571133" cy="1017215"/>
              </a:xfrm>
              <a:prstGeom prst="roundRect">
                <a:avLst>
                  <a:gd name="adj" fmla="val 31355"/>
                </a:avLst>
              </a:prstGeom>
              <a:solidFill>
                <a:schemeClr val="bg1">
                  <a:alpha val="51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6" name="Picture 5" descr="noun_media controls_382834-cropped.png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25279" y="4254948"/>
                <a:ext cx="2626550" cy="118122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grpSp>
        <p:nvGrpSpPr>
          <p:cNvPr id="13" name="Group 12"/>
          <p:cNvGrpSpPr/>
          <p:nvPr/>
        </p:nvGrpSpPr>
        <p:grpSpPr>
          <a:xfrm>
            <a:off x="6557763" y="1892268"/>
            <a:ext cx="1718574" cy="3099733"/>
            <a:chOff x="3835639" y="1663432"/>
            <a:chExt cx="2794406" cy="5040173"/>
          </a:xfrm>
        </p:grpSpPr>
        <p:pic>
          <p:nvPicPr>
            <p:cNvPr id="14" name="Picture 13" descr="generic_edge_android_phone_device cropped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35639" y="1663432"/>
              <a:ext cx="2794406" cy="5040173"/>
            </a:xfrm>
            <a:prstGeom prst="rect">
              <a:avLst/>
            </a:prstGeom>
          </p:spPr>
        </p:pic>
        <p:pic>
          <p:nvPicPr>
            <p:cNvPr id="15" name="Picture 14" descr="bbc-news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80696" y="2050540"/>
              <a:ext cx="2571133" cy="3805278"/>
            </a:xfrm>
            <a:prstGeom prst="rect">
              <a:avLst/>
            </a:prstGeom>
          </p:spPr>
        </p:pic>
        <p:grpSp>
          <p:nvGrpSpPr>
            <p:cNvPr id="16" name="Group 15"/>
            <p:cNvGrpSpPr/>
            <p:nvPr/>
          </p:nvGrpSpPr>
          <p:grpSpPr>
            <a:xfrm>
              <a:off x="3925279" y="4254948"/>
              <a:ext cx="2626550" cy="1181226"/>
              <a:chOff x="3925279" y="4254948"/>
              <a:chExt cx="2626550" cy="1181226"/>
            </a:xfrm>
          </p:grpSpPr>
          <p:sp>
            <p:nvSpPr>
              <p:cNvPr id="17" name="Rounded Rectangle 16"/>
              <p:cNvSpPr/>
              <p:nvPr/>
            </p:nvSpPr>
            <p:spPr>
              <a:xfrm>
                <a:off x="3952988" y="4336954"/>
                <a:ext cx="2571133" cy="1017215"/>
              </a:xfrm>
              <a:prstGeom prst="roundRect">
                <a:avLst>
                  <a:gd name="adj" fmla="val 31355"/>
                </a:avLst>
              </a:prstGeom>
              <a:solidFill>
                <a:schemeClr val="bg1">
                  <a:alpha val="51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8" name="Picture 17" descr="noun_media controls_382834-cropped.png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25279" y="4254948"/>
                <a:ext cx="2626550" cy="118122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sp>
        <p:nvSpPr>
          <p:cNvPr id="4" name="Freeform 3"/>
          <p:cNvSpPr/>
          <p:nvPr/>
        </p:nvSpPr>
        <p:spPr>
          <a:xfrm>
            <a:off x="4503483" y="1011616"/>
            <a:ext cx="2734051" cy="5660742"/>
          </a:xfrm>
          <a:custGeom>
            <a:avLst/>
            <a:gdLst>
              <a:gd name="connsiteX0" fmla="*/ 0 w 2734051"/>
              <a:gd name="connsiteY0" fmla="*/ 0 h 5660742"/>
              <a:gd name="connsiteX1" fmla="*/ 861118 w 2734051"/>
              <a:gd name="connsiteY1" fmla="*/ 731807 h 5660742"/>
              <a:gd name="connsiteX2" fmla="*/ 861118 w 2734051"/>
              <a:gd name="connsiteY2" fmla="*/ 1743422 h 5660742"/>
              <a:gd name="connsiteX3" fmla="*/ 1506957 w 2734051"/>
              <a:gd name="connsiteY3" fmla="*/ 2432182 h 5660742"/>
              <a:gd name="connsiteX4" fmla="*/ 1140982 w 2734051"/>
              <a:gd name="connsiteY4" fmla="*/ 3443797 h 5660742"/>
              <a:gd name="connsiteX5" fmla="*/ 2281964 w 2734051"/>
              <a:gd name="connsiteY5" fmla="*/ 4326270 h 5660742"/>
              <a:gd name="connsiteX6" fmla="*/ 1851404 w 2734051"/>
              <a:gd name="connsiteY6" fmla="*/ 5273315 h 5660742"/>
              <a:gd name="connsiteX7" fmla="*/ 2734051 w 2734051"/>
              <a:gd name="connsiteY7" fmla="*/ 5660742 h 5660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34051" h="5660742">
                <a:moveTo>
                  <a:pt x="0" y="0"/>
                </a:moveTo>
                <a:cubicBezTo>
                  <a:pt x="358799" y="220618"/>
                  <a:pt x="717598" y="441237"/>
                  <a:pt x="861118" y="731807"/>
                </a:cubicBezTo>
                <a:cubicBezTo>
                  <a:pt x="1004638" y="1022377"/>
                  <a:pt x="753478" y="1460026"/>
                  <a:pt x="861118" y="1743422"/>
                </a:cubicBezTo>
                <a:cubicBezTo>
                  <a:pt x="968758" y="2026818"/>
                  <a:pt x="1460313" y="2148786"/>
                  <a:pt x="1506957" y="2432182"/>
                </a:cubicBezTo>
                <a:cubicBezTo>
                  <a:pt x="1553601" y="2715578"/>
                  <a:pt x="1011814" y="3128116"/>
                  <a:pt x="1140982" y="3443797"/>
                </a:cubicBezTo>
                <a:cubicBezTo>
                  <a:pt x="1270150" y="3759478"/>
                  <a:pt x="2163560" y="4021350"/>
                  <a:pt x="2281964" y="4326270"/>
                </a:cubicBezTo>
                <a:cubicBezTo>
                  <a:pt x="2400368" y="4631190"/>
                  <a:pt x="1776056" y="5050903"/>
                  <a:pt x="1851404" y="5273315"/>
                </a:cubicBezTo>
                <a:cubicBezTo>
                  <a:pt x="1926752" y="5495727"/>
                  <a:pt x="2734051" y="5660742"/>
                  <a:pt x="2734051" y="5660742"/>
                </a:cubicBezTo>
              </a:path>
            </a:pathLst>
          </a:custGeom>
          <a:ln w="57150" cmpd="sng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49104" y="1929032"/>
            <a:ext cx="1088860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chemeClr val="accent2">
                    <a:lumMod val="75000"/>
                  </a:schemeClr>
                </a:solidFill>
              </a:rPr>
              <a:t>user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651707" y="973750"/>
            <a:ext cx="1530687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chemeClr val="accent2">
                    <a:lumMod val="75000"/>
                  </a:schemeClr>
                </a:solidFill>
              </a:rPr>
              <a:t>helper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7030010" y="161393"/>
            <a:ext cx="1973414" cy="790430"/>
            <a:chOff x="7030010" y="161393"/>
            <a:chExt cx="1973414" cy="790430"/>
          </a:xfrm>
        </p:grpSpPr>
        <p:sp>
          <p:nvSpPr>
            <p:cNvPr id="21" name="Action Button: Forward or Next 20">
              <a:hlinkClick r:id="" action="ppaction://hlinkshowjump?jump=nextslide" highlightClick="1"/>
            </p:cNvPr>
            <p:cNvSpPr/>
            <p:nvPr/>
          </p:nvSpPr>
          <p:spPr>
            <a:xfrm>
              <a:off x="7961008" y="161393"/>
              <a:ext cx="1042416" cy="790430"/>
            </a:xfrm>
            <a:prstGeom prst="actionButtonForwardNext">
              <a:avLst/>
            </a:prstGeom>
            <a:solidFill>
              <a:srgbClr val="CCFFCC"/>
            </a:solidFill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030010" y="161393"/>
              <a:ext cx="85151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rgbClr val="008000"/>
                  </a:solidFill>
                </a:rPr>
                <a:t>NEXT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89063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730156" cy="1143000"/>
          </a:xfrm>
        </p:spPr>
        <p:txBody>
          <a:bodyPr/>
          <a:lstStyle/>
          <a:p>
            <a:r>
              <a:rPr lang="en-US" dirty="0"/>
              <a:t>show me!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2730157" cy="4813873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dirty="0"/>
              <a:t>helper points at what to do on their screen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/>
              <a:t>the same point highlights on user’s screen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/>
              <a:t>for them to press</a:t>
            </a:r>
          </a:p>
          <a:p>
            <a:pPr marL="0" indent="0">
              <a:buNone/>
            </a:pPr>
            <a:endParaRPr lang="en-US" sz="36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3534247" y="2830317"/>
            <a:ext cx="1718574" cy="3099733"/>
            <a:chOff x="3835639" y="1663432"/>
            <a:chExt cx="2794406" cy="5040173"/>
          </a:xfrm>
        </p:grpSpPr>
        <p:pic>
          <p:nvPicPr>
            <p:cNvPr id="10" name="Picture 9" descr="generic_edge_android_phone_device cropped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35639" y="1663432"/>
              <a:ext cx="2794406" cy="5040173"/>
            </a:xfrm>
            <a:prstGeom prst="rect">
              <a:avLst/>
            </a:prstGeom>
          </p:spPr>
        </p:pic>
        <p:pic>
          <p:nvPicPr>
            <p:cNvPr id="5" name="Picture 4" descr="bbc-news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80696" y="2050540"/>
              <a:ext cx="2571133" cy="3805278"/>
            </a:xfrm>
            <a:prstGeom prst="rect">
              <a:avLst/>
            </a:prstGeom>
          </p:spPr>
        </p:pic>
        <p:grpSp>
          <p:nvGrpSpPr>
            <p:cNvPr id="11" name="Group 10"/>
            <p:cNvGrpSpPr/>
            <p:nvPr/>
          </p:nvGrpSpPr>
          <p:grpSpPr>
            <a:xfrm>
              <a:off x="3925279" y="4254948"/>
              <a:ext cx="2626550" cy="1181226"/>
              <a:chOff x="3925279" y="4254948"/>
              <a:chExt cx="2626550" cy="1181226"/>
            </a:xfrm>
          </p:grpSpPr>
          <p:sp>
            <p:nvSpPr>
              <p:cNvPr id="9" name="Rounded Rectangle 8"/>
              <p:cNvSpPr/>
              <p:nvPr/>
            </p:nvSpPr>
            <p:spPr>
              <a:xfrm>
                <a:off x="3952988" y="4336954"/>
                <a:ext cx="2571133" cy="1017215"/>
              </a:xfrm>
              <a:prstGeom prst="roundRect">
                <a:avLst>
                  <a:gd name="adj" fmla="val 31355"/>
                </a:avLst>
              </a:prstGeom>
              <a:solidFill>
                <a:schemeClr val="bg1">
                  <a:alpha val="51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6" name="Picture 5" descr="noun_media controls_382834-cropped.png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25279" y="4254948"/>
                <a:ext cx="2626550" cy="118122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sp>
        <p:nvSpPr>
          <p:cNvPr id="7" name="TextBox 6"/>
          <p:cNvSpPr txBox="1"/>
          <p:nvPr/>
        </p:nvSpPr>
        <p:spPr>
          <a:xfrm>
            <a:off x="3849104" y="1929032"/>
            <a:ext cx="1088860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chemeClr val="accent2">
                    <a:lumMod val="75000"/>
                  </a:schemeClr>
                </a:solidFill>
              </a:rPr>
              <a:t>user 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3776490" y="4608772"/>
            <a:ext cx="343359" cy="365735"/>
            <a:chOff x="5601301" y="5038784"/>
            <a:chExt cx="343359" cy="365735"/>
          </a:xfrm>
        </p:grpSpPr>
        <p:sp>
          <p:nvSpPr>
            <p:cNvPr id="22" name="Oval 21"/>
            <p:cNvSpPr/>
            <p:nvPr/>
          </p:nvSpPr>
          <p:spPr>
            <a:xfrm>
              <a:off x="5608249" y="5051195"/>
              <a:ext cx="324000" cy="324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381000">
                <a:srgbClr val="FF0000">
                  <a:alpha val="85000"/>
                </a:srgb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1" name="Picture 20" descr="noun_media controls_382834-cropped.png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421" t="25572" r="66865" b="22999"/>
            <a:stretch/>
          </p:blipFill>
          <p:spPr>
            <a:xfrm>
              <a:off x="5601301" y="5038784"/>
              <a:ext cx="343359" cy="365735"/>
            </a:xfrm>
            <a:prstGeom prst="rect">
              <a:avLst/>
            </a:prstGeom>
          </p:spPr>
        </p:pic>
      </p:grpSp>
      <p:pic>
        <p:nvPicPr>
          <p:cNvPr id="25" name="Picture 24" descr="hand-touching-screen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22107">
            <a:off x="3082826" y="5260064"/>
            <a:ext cx="3026240" cy="2705059"/>
          </a:xfrm>
          <a:prstGeom prst="rect">
            <a:avLst/>
          </a:prstGeom>
        </p:spPr>
      </p:pic>
      <p:grpSp>
        <p:nvGrpSpPr>
          <p:cNvPr id="26" name="Group 25"/>
          <p:cNvGrpSpPr/>
          <p:nvPr/>
        </p:nvGrpSpPr>
        <p:grpSpPr>
          <a:xfrm>
            <a:off x="6557763" y="1892268"/>
            <a:ext cx="1718574" cy="3099733"/>
            <a:chOff x="3835639" y="1663432"/>
            <a:chExt cx="2794406" cy="5040173"/>
          </a:xfrm>
        </p:grpSpPr>
        <p:pic>
          <p:nvPicPr>
            <p:cNvPr id="27" name="Picture 26" descr="generic_edge_android_phone_device cropped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35639" y="1663432"/>
              <a:ext cx="2794406" cy="5040173"/>
            </a:xfrm>
            <a:prstGeom prst="rect">
              <a:avLst/>
            </a:prstGeom>
          </p:spPr>
        </p:pic>
        <p:pic>
          <p:nvPicPr>
            <p:cNvPr id="28" name="Picture 27" descr="bbc-news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80696" y="2050540"/>
              <a:ext cx="2571133" cy="3805278"/>
            </a:xfrm>
            <a:prstGeom prst="rect">
              <a:avLst/>
            </a:prstGeom>
          </p:spPr>
        </p:pic>
        <p:grpSp>
          <p:nvGrpSpPr>
            <p:cNvPr id="29" name="Group 28"/>
            <p:cNvGrpSpPr/>
            <p:nvPr/>
          </p:nvGrpSpPr>
          <p:grpSpPr>
            <a:xfrm>
              <a:off x="3925279" y="4254948"/>
              <a:ext cx="2626550" cy="1181226"/>
              <a:chOff x="3925279" y="4254948"/>
              <a:chExt cx="2626550" cy="1181226"/>
            </a:xfrm>
          </p:grpSpPr>
          <p:sp>
            <p:nvSpPr>
              <p:cNvPr id="30" name="Rounded Rectangle 29"/>
              <p:cNvSpPr/>
              <p:nvPr/>
            </p:nvSpPr>
            <p:spPr>
              <a:xfrm>
                <a:off x="3952988" y="4336954"/>
                <a:ext cx="2571133" cy="1017215"/>
              </a:xfrm>
              <a:prstGeom prst="roundRect">
                <a:avLst>
                  <a:gd name="adj" fmla="val 31355"/>
                </a:avLst>
              </a:prstGeom>
              <a:solidFill>
                <a:schemeClr val="bg1">
                  <a:alpha val="51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1" name="Picture 30" descr="noun_media controls_382834-cropped.png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25279" y="4254948"/>
                <a:ext cx="2626550" cy="118122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sp>
        <p:nvSpPr>
          <p:cNvPr id="32" name="Freeform 31"/>
          <p:cNvSpPr/>
          <p:nvPr/>
        </p:nvSpPr>
        <p:spPr>
          <a:xfrm>
            <a:off x="4503483" y="1011616"/>
            <a:ext cx="2734051" cy="5660742"/>
          </a:xfrm>
          <a:custGeom>
            <a:avLst/>
            <a:gdLst>
              <a:gd name="connsiteX0" fmla="*/ 0 w 2734051"/>
              <a:gd name="connsiteY0" fmla="*/ 0 h 5660742"/>
              <a:gd name="connsiteX1" fmla="*/ 861118 w 2734051"/>
              <a:gd name="connsiteY1" fmla="*/ 731807 h 5660742"/>
              <a:gd name="connsiteX2" fmla="*/ 861118 w 2734051"/>
              <a:gd name="connsiteY2" fmla="*/ 1743422 h 5660742"/>
              <a:gd name="connsiteX3" fmla="*/ 1506957 w 2734051"/>
              <a:gd name="connsiteY3" fmla="*/ 2432182 h 5660742"/>
              <a:gd name="connsiteX4" fmla="*/ 1140982 w 2734051"/>
              <a:gd name="connsiteY4" fmla="*/ 3443797 h 5660742"/>
              <a:gd name="connsiteX5" fmla="*/ 2281964 w 2734051"/>
              <a:gd name="connsiteY5" fmla="*/ 4326270 h 5660742"/>
              <a:gd name="connsiteX6" fmla="*/ 1851404 w 2734051"/>
              <a:gd name="connsiteY6" fmla="*/ 5273315 h 5660742"/>
              <a:gd name="connsiteX7" fmla="*/ 2734051 w 2734051"/>
              <a:gd name="connsiteY7" fmla="*/ 5660742 h 5660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34051" h="5660742">
                <a:moveTo>
                  <a:pt x="0" y="0"/>
                </a:moveTo>
                <a:cubicBezTo>
                  <a:pt x="358799" y="220618"/>
                  <a:pt x="717598" y="441237"/>
                  <a:pt x="861118" y="731807"/>
                </a:cubicBezTo>
                <a:cubicBezTo>
                  <a:pt x="1004638" y="1022377"/>
                  <a:pt x="753478" y="1460026"/>
                  <a:pt x="861118" y="1743422"/>
                </a:cubicBezTo>
                <a:cubicBezTo>
                  <a:pt x="968758" y="2026818"/>
                  <a:pt x="1460313" y="2148786"/>
                  <a:pt x="1506957" y="2432182"/>
                </a:cubicBezTo>
                <a:cubicBezTo>
                  <a:pt x="1553601" y="2715578"/>
                  <a:pt x="1011814" y="3128116"/>
                  <a:pt x="1140982" y="3443797"/>
                </a:cubicBezTo>
                <a:cubicBezTo>
                  <a:pt x="1270150" y="3759478"/>
                  <a:pt x="2163560" y="4021350"/>
                  <a:pt x="2281964" y="4326270"/>
                </a:cubicBezTo>
                <a:cubicBezTo>
                  <a:pt x="2400368" y="4631190"/>
                  <a:pt x="1776056" y="5050903"/>
                  <a:pt x="1851404" y="5273315"/>
                </a:cubicBezTo>
                <a:cubicBezTo>
                  <a:pt x="1926752" y="5495727"/>
                  <a:pt x="2734051" y="5660742"/>
                  <a:pt x="2734051" y="5660742"/>
                </a:cubicBezTo>
              </a:path>
            </a:pathLst>
          </a:custGeom>
          <a:ln w="57150" cmpd="sng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6651707" y="973750"/>
            <a:ext cx="1530687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chemeClr val="accent2">
                    <a:lumMod val="75000"/>
                  </a:schemeClr>
                </a:solidFill>
              </a:rPr>
              <a:t>helper</a:t>
            </a:r>
          </a:p>
        </p:txBody>
      </p:sp>
      <p:pic>
        <p:nvPicPr>
          <p:cNvPr id="20" name="Picture 19" descr="hand-touching-screen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0857" y="3776883"/>
            <a:ext cx="3026240" cy="2705059"/>
          </a:xfrm>
          <a:prstGeom prst="rect">
            <a:avLst/>
          </a:prstGeom>
        </p:spPr>
      </p:pic>
      <p:grpSp>
        <p:nvGrpSpPr>
          <p:cNvPr id="35" name="Group 34"/>
          <p:cNvGrpSpPr/>
          <p:nvPr/>
        </p:nvGrpSpPr>
        <p:grpSpPr>
          <a:xfrm>
            <a:off x="7030010" y="161393"/>
            <a:ext cx="1973414" cy="790430"/>
            <a:chOff x="7030010" y="161393"/>
            <a:chExt cx="1973414" cy="790430"/>
          </a:xfrm>
        </p:grpSpPr>
        <p:sp>
          <p:nvSpPr>
            <p:cNvPr id="36" name="Action Button: Forward or Next 35">
              <a:hlinkClick r:id="" action="ppaction://hlinkshowjump?jump=nextslide" highlightClick="1"/>
            </p:cNvPr>
            <p:cNvSpPr/>
            <p:nvPr/>
          </p:nvSpPr>
          <p:spPr>
            <a:xfrm>
              <a:off x="7961008" y="161393"/>
              <a:ext cx="1042416" cy="790430"/>
            </a:xfrm>
            <a:prstGeom prst="actionButtonForwardNext">
              <a:avLst/>
            </a:prstGeom>
            <a:solidFill>
              <a:srgbClr val="CCFFCC"/>
            </a:solidFill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030010" y="161393"/>
              <a:ext cx="85151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rgbClr val="008000"/>
                  </a:solidFill>
                </a:rPr>
                <a:t>NEXT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40779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6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user stays in control</a:t>
            </a:r>
          </a:p>
          <a:p>
            <a:endParaRPr lang="en-US" dirty="0"/>
          </a:p>
          <a:p>
            <a:r>
              <a:rPr lang="en-US" dirty="0"/>
              <a:t>enables implicit learning</a:t>
            </a:r>
          </a:p>
          <a:p>
            <a:endParaRPr lang="en-US" dirty="0"/>
          </a:p>
          <a:p>
            <a:r>
              <a:rPr lang="en-US" dirty="0"/>
              <a:t>no invasion of personal space</a:t>
            </a:r>
          </a:p>
          <a:p>
            <a:endParaRPr lang="en-US" dirty="0"/>
          </a:p>
          <a:p>
            <a:r>
              <a:rPr lang="en-US" dirty="0"/>
              <a:t>helping at a distance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030010" y="68023"/>
            <a:ext cx="20398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008000"/>
                </a:solidFill>
              </a:rPr>
              <a:t>THE END</a:t>
            </a:r>
          </a:p>
        </p:txBody>
      </p:sp>
    </p:spTree>
    <p:extLst>
      <p:ext uri="{BB962C8B-B14F-4D97-AF65-F5344CB8AC3E}">
        <p14:creationId xmlns:p14="http://schemas.microsoft.com/office/powerpoint/2010/main" val="2110231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236</Words>
  <Application>Microsoft Macintosh PowerPoint</Application>
  <PresentationFormat>On-screen Show (4:3)</PresentationFormat>
  <Paragraphs>47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Helping Hand guiding mobile app use  without getting too close</vt:lpstr>
      <vt:lpstr>PowerPoint Presentation</vt:lpstr>
      <vt:lpstr>PowerPoint Presentation</vt:lpstr>
      <vt:lpstr>imagine</vt:lpstr>
      <vt:lpstr>show me!</vt:lpstr>
      <vt:lpstr>advantages</vt:lpstr>
    </vt:vector>
  </TitlesOfParts>
  <Company>Lancaster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Velindre projects thoughts</dc:title>
  <dc:creator>Alan Dix</dc:creator>
  <cp:lastModifiedBy>Dix A.J.</cp:lastModifiedBy>
  <cp:revision>12</cp:revision>
  <dcterms:created xsi:type="dcterms:W3CDTF">2020-11-27T11:04:16Z</dcterms:created>
  <dcterms:modified xsi:type="dcterms:W3CDTF">2020-12-17T14:12:13Z</dcterms:modified>
</cp:coreProperties>
</file>