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85" r:id="rId4"/>
    <p:sldId id="278" r:id="rId5"/>
    <p:sldId id="257" r:id="rId6"/>
    <p:sldId id="281" r:id="rId7"/>
    <p:sldId id="258" r:id="rId8"/>
    <p:sldId id="259" r:id="rId9"/>
    <p:sldId id="260" r:id="rId10"/>
    <p:sldId id="261" r:id="rId11"/>
    <p:sldId id="282" r:id="rId12"/>
    <p:sldId id="262" r:id="rId13"/>
    <p:sldId id="263" r:id="rId14"/>
    <p:sldId id="264" r:id="rId15"/>
    <p:sldId id="265" r:id="rId16"/>
    <p:sldId id="283" r:id="rId17"/>
    <p:sldId id="266" r:id="rId18"/>
    <p:sldId id="267" r:id="rId19"/>
    <p:sldId id="269" r:id="rId20"/>
    <p:sldId id="270" r:id="rId21"/>
    <p:sldId id="271" r:id="rId22"/>
    <p:sldId id="272" r:id="rId23"/>
    <p:sldId id="279" r:id="rId24"/>
    <p:sldId id="284" r:id="rId25"/>
    <p:sldId id="274" r:id="rId26"/>
    <p:sldId id="276" r:id="rId27"/>
    <p:sldId id="277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8"/>
    <p:restoredTop sz="94658"/>
  </p:normalViewPr>
  <p:slideViewPr>
    <p:cSldViewPr snapToGrid="0">
      <p:cViewPr varScale="1">
        <p:scale>
          <a:sx n="116" d="100"/>
          <a:sy n="116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7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5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9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0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5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68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7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2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8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6DCBB-9C24-E84A-9ADE-A53663C54242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5443-CDA8-9B4B-BC91-099030200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C529-D507-7C67-C5DE-D4FA62865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7069"/>
            <a:ext cx="7772400" cy="215638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7030A0"/>
                </a:solidFill>
              </a:rPr>
              <a:t>Network-Based Interaction 3</a:t>
            </a:r>
            <a:r>
              <a:rPr lang="en-GB" sz="4800" baseline="30000" dirty="0">
                <a:solidFill>
                  <a:srgbClr val="7030A0"/>
                </a:solidFill>
              </a:rPr>
              <a:t>rd</a:t>
            </a:r>
            <a:r>
              <a:rPr lang="en-GB" sz="4800" dirty="0">
                <a:solidFill>
                  <a:srgbClr val="7030A0"/>
                </a:solidFill>
              </a:rPr>
              <a:t> ed </a:t>
            </a:r>
            <a:br>
              <a:rPr lang="en-GB" sz="4800" dirty="0">
                <a:solidFill>
                  <a:srgbClr val="7030A0"/>
                </a:solidFill>
              </a:rPr>
            </a:br>
            <a:r>
              <a:rPr lang="en-GB" sz="4800" dirty="0">
                <a:solidFill>
                  <a:srgbClr val="7030A0"/>
                </a:solidFill>
              </a:rPr>
              <a:t>Overview and </a:t>
            </a:r>
            <a:r>
              <a:rPr lang="en-GB" sz="4400" dirty="0">
                <a:solidFill>
                  <a:srgbClr val="7030A0"/>
                </a:solidFill>
              </a:rPr>
              <a:t>Figures</a:t>
            </a:r>
            <a:br>
              <a:rPr lang="en-GB" sz="4800" dirty="0"/>
            </a:br>
            <a:r>
              <a:rPr lang="en-GB" sz="4000" dirty="0"/>
              <a:t>Alan Dix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23701-3394-A3DF-C1E3-131A7C337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6062" y="3429000"/>
            <a:ext cx="5002488" cy="2387599"/>
          </a:xfrm>
        </p:spPr>
        <p:txBody>
          <a:bodyPr>
            <a:normAutofit lnSpcReduction="10000"/>
          </a:bodyPr>
          <a:lstStyle/>
          <a:p>
            <a:pPr marL="360363" indent="-350838" algn="l"/>
            <a:r>
              <a:rPr lang="en-GB" sz="2000" dirty="0"/>
              <a:t>Full reference:</a:t>
            </a:r>
            <a:br>
              <a:rPr lang="en-GB" sz="2000" dirty="0"/>
            </a:br>
            <a:r>
              <a:rPr lang="en-GB" sz="2000" dirty="0"/>
              <a:t>Dix (2012). Network-Based Interaction. Chapter 11 in J. Jacko (Ed.), The Human-Computer Interaction Handbook (3rd Edition). CRC Press. pp.237-272</a:t>
            </a:r>
          </a:p>
          <a:p>
            <a:pPr marL="360363" indent="-350838" algn="l"/>
            <a:endParaRPr lang="en-GB" sz="2000" dirty="0"/>
          </a:p>
          <a:p>
            <a:pPr marL="360363" indent="-350838" algn="l"/>
            <a:r>
              <a:rPr lang="en-GB" sz="2000" dirty="0"/>
              <a:t>https://</a:t>
            </a:r>
            <a:r>
              <a:rPr lang="en-GB" sz="2000" dirty="0" err="1"/>
              <a:t>alandix.com</a:t>
            </a:r>
            <a:r>
              <a:rPr lang="en-GB" sz="2000" dirty="0"/>
              <a:t>/academic/papers/</a:t>
            </a:r>
            <a:br>
              <a:rPr lang="en-GB" sz="2000" dirty="0"/>
            </a:br>
            <a:r>
              <a:rPr lang="en-GB" sz="2000" dirty="0"/>
              <a:t>network2012/</a:t>
            </a:r>
          </a:p>
        </p:txBody>
      </p:sp>
      <p:pic>
        <p:nvPicPr>
          <p:cNvPr id="5" name="Picture 4" descr="A book cover of a human computer interaction handbook&#10;&#10;Description automatically generated">
            <a:extLst>
              <a:ext uri="{FF2B5EF4-FFF2-40B4-BE49-F238E27FC236}">
                <a16:creationId xmlns:a16="http://schemas.microsoft.com/office/drawing/2014/main" id="{54B67216-49CE-068C-2BF4-8D027823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41599"/>
            <a:ext cx="2751667" cy="39422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09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Figure 11.5. Linked data as of July 2009 </a:t>
            </a:r>
            <a:r>
              <a:rPr lang="en-GB" sz="2400" dirty="0"/>
              <a:t>(http://</a:t>
            </a:r>
            <a:r>
              <a:rPr lang="en-GB" sz="2400" dirty="0" err="1"/>
              <a:t>richard.cyganiak.de</a:t>
            </a:r>
            <a:r>
              <a:rPr lang="en-GB" sz="2400" dirty="0"/>
              <a:t>/2007/10/</a:t>
            </a:r>
            <a:r>
              <a:rPr lang="en-GB" sz="2400" dirty="0" err="1"/>
              <a:t>lod</a:t>
            </a:r>
            <a:r>
              <a:rPr lang="en-GB" sz="2400" dirty="0"/>
              <a:t>/)</a:t>
            </a:r>
            <a:endParaRPr lang="en-GB" dirty="0"/>
          </a:p>
        </p:txBody>
      </p: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9F2EB7CD-2BE9-61D8-4050-984134A0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447800"/>
            <a:ext cx="530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64B2E-3BD9-09C9-631B-647AC0E6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199"/>
            <a:ext cx="7772400" cy="16557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11.4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Networks as Mediators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36A8D-7F5A-F52E-1A01-5EE649555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issues and problems because of networks</a:t>
            </a:r>
          </a:p>
        </p:txBody>
      </p:sp>
    </p:spTree>
    <p:extLst>
      <p:ext uri="{BB962C8B-B14F-4D97-AF65-F5344CB8AC3E}">
        <p14:creationId xmlns:p14="http://schemas.microsoft.com/office/powerpoint/2010/main" val="30655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11.6. </a:t>
            </a:r>
            <a:r>
              <a:rPr lang="en-GB" i="1" dirty="0">
                <a:effectLst/>
                <a:latin typeface="Times"/>
              </a:rPr>
              <a:t>Bandwidth, latency, and jitter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A3182-EE41-B8CE-6B8A-EA95AE74D7F5}"/>
              </a:ext>
            </a:extLst>
          </p:cNvPr>
          <p:cNvGrpSpPr/>
          <p:nvPr/>
        </p:nvGrpSpPr>
        <p:grpSpPr>
          <a:xfrm>
            <a:off x="987425" y="1807645"/>
            <a:ext cx="7169150" cy="3242711"/>
            <a:chOff x="1136650" y="298176"/>
            <a:chExt cx="7169150" cy="3242711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C09B706B-DD82-95B3-6C7B-A41FAD0FD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975" y="1193800"/>
              <a:ext cx="7489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 dirty="0">
                  <a:latin typeface="Palatino" pitchFamily="2" charset="77"/>
                  <a:ea typeface="Palatino" pitchFamily="2" charset="77"/>
                </a:rPr>
                <a:t>Send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3A89D76-9DF2-7B0E-710D-FD552C89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650" y="2224088"/>
              <a:ext cx="1059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 dirty="0">
                  <a:latin typeface="Palatino" pitchFamily="2" charset="77"/>
                  <a:ea typeface="Palatino" pitchFamily="2" charset="77"/>
                </a:rPr>
                <a:t>Receive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4CB24992-7180-6022-E0C8-CA43FB4F0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2819400"/>
              <a:ext cx="7525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 dirty="0">
                  <a:latin typeface="Palatino" pitchFamily="2" charset="77"/>
                  <a:ea typeface="Palatino" pitchFamily="2" charset="77"/>
                </a:rPr>
                <a:t>Time</a:t>
              </a: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F6E03B91-6EA9-9E86-201C-F08C629D7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1295400"/>
              <a:ext cx="55626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572D601A-C4AE-44EC-2686-E8CB81E71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2514600"/>
              <a:ext cx="55626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BFA89DD8-B469-104F-9F17-B99970A908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68953">
              <a:off x="2209800" y="1828800"/>
              <a:ext cx="1676400" cy="228600"/>
            </a:xfrm>
            <a:prstGeom prst="rightArrow">
              <a:avLst>
                <a:gd name="adj1" fmla="val 50000"/>
                <a:gd name="adj2" fmla="val 183333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28854DD6-F456-6756-7900-68FF4C7109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5583">
              <a:off x="3124200" y="1676400"/>
              <a:ext cx="1676400" cy="609600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420EF06D-2EA8-7EE0-F98F-60A0B6649A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68953">
              <a:off x="4343400" y="1828800"/>
              <a:ext cx="1676400" cy="228600"/>
            </a:xfrm>
            <a:prstGeom prst="rightArrow">
              <a:avLst>
                <a:gd name="adj1" fmla="val 50000"/>
                <a:gd name="adj2" fmla="val 183333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C21AF792-E8B2-8EF6-EDB1-DA9BB7B4AA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74">
              <a:off x="5565775" y="1851025"/>
              <a:ext cx="1447800" cy="222250"/>
            </a:xfrm>
            <a:prstGeom prst="rightArrow">
              <a:avLst>
                <a:gd name="adj1" fmla="val 50000"/>
                <a:gd name="adj2" fmla="val 16285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72640D26-94D6-CD8D-0C25-87121C6BB8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11954">
              <a:off x="6629400" y="1828800"/>
              <a:ext cx="1676400" cy="228600"/>
            </a:xfrm>
            <a:prstGeom prst="rightArrow">
              <a:avLst>
                <a:gd name="adj1" fmla="val 50000"/>
                <a:gd name="adj2" fmla="val 183333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87A6E84-B31E-E174-4FEB-25A6175B1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750" y="3200400"/>
              <a:ext cx="9144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028D6C83-F29C-4A9A-349B-100E59D23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3200" y="914400"/>
              <a:ext cx="45720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47BD84A7-0183-BC2E-25C0-40F43D370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914400"/>
              <a:ext cx="3810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97EBD2D4-B530-2CDD-060E-5690C513A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147" y="298176"/>
              <a:ext cx="132760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dirty="0">
                  <a:latin typeface="Palatino" pitchFamily="2" charset="77"/>
                  <a:ea typeface="Palatino" pitchFamily="2" charset="77"/>
                </a:rPr>
                <a:t>Bandwidth</a:t>
              </a:r>
              <a:br>
                <a:rPr lang="en-GB" altLang="en-GB" dirty="0">
                  <a:latin typeface="Palatino" pitchFamily="2" charset="77"/>
                  <a:ea typeface="Palatino" pitchFamily="2" charset="77"/>
                </a:rPr>
              </a:br>
              <a:r>
                <a:rPr lang="en-GB" altLang="en-GB" dirty="0">
                  <a:latin typeface="Palatino" pitchFamily="2" charset="77"/>
                  <a:ea typeface="Palatino" pitchFamily="2" charset="77"/>
                </a:rPr>
                <a:t>how much</a:t>
              </a: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296665A3-FD39-B605-0315-83EE482DF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990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494A3416-B528-2EDD-911F-9E88DB301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990600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5AA843D9-1877-B193-7EAA-468FF8089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200" y="990600"/>
              <a:ext cx="10668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91602D76-7F07-6F21-5079-7CFF33D09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874" y="298176"/>
              <a:ext cx="11528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dirty="0">
                  <a:latin typeface="Palatino" pitchFamily="2" charset="77"/>
                  <a:ea typeface="Palatino" pitchFamily="2" charset="77"/>
                </a:rPr>
                <a:t>Latency</a:t>
              </a:r>
              <a:br>
                <a:rPr lang="en-GB" altLang="en-GB" dirty="0">
                  <a:latin typeface="Palatino" pitchFamily="2" charset="77"/>
                  <a:ea typeface="Palatino" pitchFamily="2" charset="77"/>
                </a:rPr>
              </a:br>
              <a:r>
                <a:rPr lang="en-GB" altLang="en-GB" dirty="0">
                  <a:latin typeface="Palatino" pitchFamily="2" charset="77"/>
                  <a:ea typeface="Palatino" pitchFamily="2" charset="77"/>
                </a:rPr>
                <a:t>how long</a:t>
              </a: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73333B57-31EC-9AD9-208A-B7C766F8C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590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CDC76E4D-9DC0-C9B5-0ED4-8C096DF1C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5000" y="2590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C19D14DB-4DA3-46D4-B85F-A4D7AE985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2590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6620E574-0FF8-6CE9-3885-E9604D21F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1000" y="2590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888D18A2-B154-C482-E43E-B018BBD31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9400" y="2667000"/>
              <a:ext cx="4572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7C8270EF-2977-129B-3EFC-06ADD42C2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266" y="2894556"/>
              <a:ext cx="15215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dirty="0">
                  <a:latin typeface="Palatino" pitchFamily="2" charset="77"/>
                  <a:ea typeface="Palatino" pitchFamily="2" charset="77"/>
                </a:rPr>
                <a:t>Jitter</a:t>
              </a:r>
              <a:br>
                <a:rPr lang="en-GB" altLang="en-GB" dirty="0">
                  <a:latin typeface="Palatino" pitchFamily="2" charset="77"/>
                  <a:ea typeface="Palatino" pitchFamily="2" charset="77"/>
                </a:rPr>
              </a:br>
              <a:r>
                <a:rPr lang="en-GB" altLang="en-GB" dirty="0">
                  <a:latin typeface="Palatino" pitchFamily="2" charset="77"/>
                  <a:ea typeface="Palatino" pitchFamily="2" charset="77"/>
                </a:rPr>
                <a:t>how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73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11.7. (a) No jitter—no problem. (b) Jitter causes irregular reception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FB8B02-0A72-0CFC-0E11-A64B10936314}"/>
              </a:ext>
            </a:extLst>
          </p:cNvPr>
          <p:cNvGrpSpPr/>
          <p:nvPr/>
        </p:nvGrpSpPr>
        <p:grpSpPr>
          <a:xfrm>
            <a:off x="419100" y="692588"/>
            <a:ext cx="8305800" cy="2667000"/>
            <a:chOff x="304800" y="304800"/>
            <a:chExt cx="8305800" cy="2667000"/>
          </a:xfrm>
        </p:grpSpPr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560BA084-0491-4CCB-6819-FA3584389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25" y="965200"/>
              <a:ext cx="7409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send</a:t>
              </a:r>
            </a:p>
          </p:txBody>
        </p:sp>
        <p:sp>
          <p:nvSpPr>
            <p:cNvPr id="6" name="Text Box 26">
              <a:extLst>
                <a:ext uri="{FF2B5EF4-FFF2-40B4-BE49-F238E27FC236}">
                  <a16:creationId xmlns:a16="http://schemas.microsoft.com/office/drawing/2014/main" id="{A686BDF5-CB38-8697-379C-5BAC697A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995488"/>
              <a:ext cx="10118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receive</a:t>
              </a: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08DE92A6-400C-4099-8FA2-2EC7881C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510" y="2546638"/>
              <a:ext cx="6687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 dirty="0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8" name="Line 28">
              <a:extLst>
                <a:ext uri="{FF2B5EF4-FFF2-40B4-BE49-F238E27FC236}">
                  <a16:creationId xmlns:a16="http://schemas.microsoft.com/office/drawing/2014/main" id="{14D7D6E0-69AF-857C-EBD3-76E8E076D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10668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C7272407-C0DA-C919-EA72-F5A1CE38D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22860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CDE15063-7F67-84A5-2731-2B0A625EB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2971800"/>
              <a:ext cx="9144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10A87B24-5925-7193-5668-2D7545CA8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914400"/>
              <a:ext cx="6477000" cy="381000"/>
              <a:chOff x="624" y="576"/>
              <a:chExt cx="4080" cy="240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CD29982-EF72-5A62-33AE-6604631D1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dirty="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49D84D22-19E1-7B60-F767-B3C882E93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CA41D45A-7DC0-44E6-D55D-8416D06F7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2270AF82-5B97-6083-E73E-70F2782CC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105CB592-483D-35BA-94AC-5BAF32482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D202F27C-1F28-0BF0-3CCA-095B3634F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2A2CC3DF-9772-84B4-77F1-56726C343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EA90CEB4-6BCF-AEF4-AE3C-7DEA109F9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B43A00-B0DB-8DF7-2FFB-794E87C3F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53CDB23C-C60E-A899-AB87-CC0C5D2A5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2057400"/>
              <a:ext cx="6477000" cy="381000"/>
              <a:chOff x="624" y="576"/>
              <a:chExt cx="4080" cy="24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B150FC63-0D65-A009-13E9-D9029FA52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B952D151-1E6F-2069-BE4F-083A01147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81CA3167-4796-EF87-0DA4-D7440249A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Rectangle 19">
                <a:extLst>
                  <a:ext uri="{FF2B5EF4-FFF2-40B4-BE49-F238E27FC236}">
                    <a16:creationId xmlns:a16="http://schemas.microsoft.com/office/drawing/2014/main" id="{ADD7AD69-38F6-5A5D-D266-784D94BA6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6" name="Rectangle 20">
                <a:extLst>
                  <a:ext uri="{FF2B5EF4-FFF2-40B4-BE49-F238E27FC236}">
                    <a16:creationId xmlns:a16="http://schemas.microsoft.com/office/drawing/2014/main" id="{CF34037A-41AD-087A-0546-D45484E04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5731E2BB-4263-4834-BD5C-660B8CE80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78454AB7-B62A-F57E-98B7-5A000E17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8B66DF27-2BB3-2552-E81A-52C124C1B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07442C18-53E1-AEAC-3101-C55D89177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>
                    <a:latin typeface="Arial" panose="020B0604020202020204" pitchFamily="34" charset="0"/>
                  </a:rPr>
                  <a:t>9</a:t>
                </a:r>
              </a:p>
            </p:txBody>
          </p:sp>
        </p:grpSp>
        <p:cxnSp>
          <p:nvCxnSpPr>
            <p:cNvPr id="31" name="AutoShape 31">
              <a:extLst>
                <a:ext uri="{FF2B5EF4-FFF2-40B4-BE49-F238E27FC236}">
                  <a16:creationId xmlns:a16="http://schemas.microsoft.com/office/drawing/2014/main" id="{DA642EE3-E2F2-1B00-62F5-DB13881748DC}"/>
                </a:ext>
              </a:extLst>
            </p:cNvPr>
            <p:cNvCxnSpPr>
              <a:cxnSpLocks noChangeShapeType="1"/>
              <a:stCxn id="12" idx="2"/>
              <a:endCxn id="22" idx="0"/>
            </p:cNvCxnSpPr>
            <p:nvPr/>
          </p:nvCxnSpPr>
          <p:spPr bwMode="auto">
            <a:xfrm>
              <a:off x="1638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2">
              <a:extLst>
                <a:ext uri="{FF2B5EF4-FFF2-40B4-BE49-F238E27FC236}">
                  <a16:creationId xmlns:a16="http://schemas.microsoft.com/office/drawing/2014/main" id="{C14B5A0B-A99C-A549-56EE-1A2949768E1B}"/>
                </a:ext>
              </a:extLst>
            </p:cNvPr>
            <p:cNvCxnSpPr>
              <a:cxnSpLocks noChangeShapeType="1"/>
              <a:stCxn id="13" idx="2"/>
              <a:endCxn id="23" idx="0"/>
            </p:cNvCxnSpPr>
            <p:nvPr/>
          </p:nvCxnSpPr>
          <p:spPr bwMode="auto">
            <a:xfrm>
              <a:off x="2400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33">
              <a:extLst>
                <a:ext uri="{FF2B5EF4-FFF2-40B4-BE49-F238E27FC236}">
                  <a16:creationId xmlns:a16="http://schemas.microsoft.com/office/drawing/2014/main" id="{BFCE9455-A2A4-CBD4-A75B-7458B3B32A2E}"/>
                </a:ext>
              </a:extLst>
            </p:cNvPr>
            <p:cNvCxnSpPr>
              <a:cxnSpLocks noChangeShapeType="1"/>
              <a:stCxn id="14" idx="2"/>
              <a:endCxn id="24" idx="0"/>
            </p:cNvCxnSpPr>
            <p:nvPr/>
          </p:nvCxnSpPr>
          <p:spPr bwMode="auto">
            <a:xfrm>
              <a:off x="3162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4">
              <a:extLst>
                <a:ext uri="{FF2B5EF4-FFF2-40B4-BE49-F238E27FC236}">
                  <a16:creationId xmlns:a16="http://schemas.microsoft.com/office/drawing/2014/main" id="{412AFA36-17E9-F0EE-DA64-DCB02A367281}"/>
                </a:ext>
              </a:extLst>
            </p:cNvPr>
            <p:cNvCxnSpPr>
              <a:cxnSpLocks noChangeShapeType="1"/>
              <a:stCxn id="15" idx="2"/>
              <a:endCxn id="25" idx="0"/>
            </p:cNvCxnSpPr>
            <p:nvPr/>
          </p:nvCxnSpPr>
          <p:spPr bwMode="auto">
            <a:xfrm>
              <a:off x="3924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5">
              <a:extLst>
                <a:ext uri="{FF2B5EF4-FFF2-40B4-BE49-F238E27FC236}">
                  <a16:creationId xmlns:a16="http://schemas.microsoft.com/office/drawing/2014/main" id="{DF592282-4DCB-BEA1-8DEA-3E79A476D49E}"/>
                </a:ext>
              </a:extLst>
            </p:cNvPr>
            <p:cNvCxnSpPr>
              <a:cxnSpLocks noChangeShapeType="1"/>
              <a:stCxn id="16" idx="2"/>
              <a:endCxn id="26" idx="0"/>
            </p:cNvCxnSpPr>
            <p:nvPr/>
          </p:nvCxnSpPr>
          <p:spPr bwMode="auto">
            <a:xfrm>
              <a:off x="4686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6">
              <a:extLst>
                <a:ext uri="{FF2B5EF4-FFF2-40B4-BE49-F238E27FC236}">
                  <a16:creationId xmlns:a16="http://schemas.microsoft.com/office/drawing/2014/main" id="{7B56327A-9698-00F9-22C6-C928B37D0ECB}"/>
                </a:ext>
              </a:extLst>
            </p:cNvPr>
            <p:cNvCxnSpPr>
              <a:cxnSpLocks noChangeShapeType="1"/>
              <a:stCxn id="17" idx="2"/>
              <a:endCxn id="27" idx="0"/>
            </p:cNvCxnSpPr>
            <p:nvPr/>
          </p:nvCxnSpPr>
          <p:spPr bwMode="auto">
            <a:xfrm>
              <a:off x="5448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7">
              <a:extLst>
                <a:ext uri="{FF2B5EF4-FFF2-40B4-BE49-F238E27FC236}">
                  <a16:creationId xmlns:a16="http://schemas.microsoft.com/office/drawing/2014/main" id="{41435F76-3875-A446-7366-46F00065C943}"/>
                </a:ext>
              </a:extLst>
            </p:cNvPr>
            <p:cNvCxnSpPr>
              <a:cxnSpLocks noChangeShapeType="1"/>
              <a:stCxn id="18" idx="2"/>
              <a:endCxn id="28" idx="0"/>
            </p:cNvCxnSpPr>
            <p:nvPr/>
          </p:nvCxnSpPr>
          <p:spPr bwMode="auto">
            <a:xfrm>
              <a:off x="6210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8">
              <a:extLst>
                <a:ext uri="{FF2B5EF4-FFF2-40B4-BE49-F238E27FC236}">
                  <a16:creationId xmlns:a16="http://schemas.microsoft.com/office/drawing/2014/main" id="{A1B0FC51-6C36-9233-C28F-1CD51E0EBFFE}"/>
                </a:ext>
              </a:extLst>
            </p:cNvPr>
            <p:cNvCxnSpPr>
              <a:cxnSpLocks noChangeShapeType="1"/>
              <a:stCxn id="19" idx="2"/>
              <a:endCxn id="29" idx="0"/>
            </p:cNvCxnSpPr>
            <p:nvPr/>
          </p:nvCxnSpPr>
          <p:spPr bwMode="auto">
            <a:xfrm>
              <a:off x="6972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9">
              <a:extLst>
                <a:ext uri="{FF2B5EF4-FFF2-40B4-BE49-F238E27FC236}">
                  <a16:creationId xmlns:a16="http://schemas.microsoft.com/office/drawing/2014/main" id="{DC858C1C-D34D-E835-5E18-03AC133F4358}"/>
                </a:ext>
              </a:extLst>
            </p:cNvPr>
            <p:cNvCxnSpPr>
              <a:cxnSpLocks noChangeShapeType="1"/>
              <a:stCxn id="20" idx="2"/>
              <a:endCxn id="30" idx="0"/>
            </p:cNvCxnSpPr>
            <p:nvPr/>
          </p:nvCxnSpPr>
          <p:spPr bwMode="auto">
            <a:xfrm>
              <a:off x="7734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 Box 40">
              <a:extLst>
                <a:ext uri="{FF2B5EF4-FFF2-40B4-BE49-F238E27FC236}">
                  <a16:creationId xmlns:a16="http://schemas.microsoft.com/office/drawing/2014/main" id="{95499D74-1D67-8563-E392-78FE15FC7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745" y="487363"/>
              <a:ext cx="256993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 dirty="0">
                  <a:latin typeface="Arial" panose="020B0604020202020204" pitchFamily="34" charset="0"/>
                </a:rPr>
                <a:t>frames generated at fixed rate</a:t>
              </a: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E2494EE9-8A67-2E57-5AE2-0D4A5D1ED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609600"/>
              <a:ext cx="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8CBC732A-C537-4E59-190E-A5E9BFCA8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609600"/>
              <a:ext cx="0" cy="1371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C9322A80-A61B-2E3E-F2E8-4DD1136FB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685800"/>
              <a:ext cx="609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B756FD6A-4998-705F-1107-C8E210757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655" y="304800"/>
              <a:ext cx="14782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constant latency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EE671565-263A-F4DB-C1C9-AA28D62E7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431" y="2590800"/>
              <a:ext cx="227177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frames arrive at same rate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2F9E77-55BB-0268-F4B2-B3CB8D6A83E1}"/>
              </a:ext>
            </a:extLst>
          </p:cNvPr>
          <p:cNvGrpSpPr/>
          <p:nvPr/>
        </p:nvGrpSpPr>
        <p:grpSpPr>
          <a:xfrm>
            <a:off x="419100" y="3816787"/>
            <a:ext cx="8305800" cy="2514600"/>
            <a:chOff x="304800" y="457200"/>
            <a:chExt cx="8305800" cy="2514600"/>
          </a:xfrm>
        </p:grpSpPr>
        <p:sp>
          <p:nvSpPr>
            <p:cNvPr id="48" name="Text Box 2">
              <a:extLst>
                <a:ext uri="{FF2B5EF4-FFF2-40B4-BE49-F238E27FC236}">
                  <a16:creationId xmlns:a16="http://schemas.microsoft.com/office/drawing/2014/main" id="{C87FE06A-A0FF-0F63-A0E8-FD7AC9180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25" y="965200"/>
              <a:ext cx="7409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send</a:t>
              </a:r>
            </a:p>
          </p:txBody>
        </p:sp>
        <p:sp>
          <p:nvSpPr>
            <p:cNvPr id="49" name="Text Box 3">
              <a:extLst>
                <a:ext uri="{FF2B5EF4-FFF2-40B4-BE49-F238E27FC236}">
                  <a16:creationId xmlns:a16="http://schemas.microsoft.com/office/drawing/2014/main" id="{7A304A89-2F78-1601-7960-55F32A301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995488"/>
              <a:ext cx="10118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receive</a:t>
              </a:r>
            </a:p>
          </p:txBody>
        </p: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E45DE1FE-F9CE-0E1F-F261-44D768DB1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585" y="2565748"/>
              <a:ext cx="6687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 dirty="0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355B807B-F608-6C0D-28F8-1B289260C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10668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52" name="Line 6">
              <a:extLst>
                <a:ext uri="{FF2B5EF4-FFF2-40B4-BE49-F238E27FC236}">
                  <a16:creationId xmlns:a16="http://schemas.microsoft.com/office/drawing/2014/main" id="{ACF99E96-3C63-7C23-50EF-0218DBB87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22860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53" name="Line 7">
              <a:extLst>
                <a:ext uri="{FF2B5EF4-FFF2-40B4-BE49-F238E27FC236}">
                  <a16:creationId xmlns:a16="http://schemas.microsoft.com/office/drawing/2014/main" id="{4230C675-CEF1-11F1-D141-5804DCC6E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875" y="2971800"/>
              <a:ext cx="9144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grpSp>
          <p:nvGrpSpPr>
            <p:cNvPr id="54" name="Group 8">
              <a:extLst>
                <a:ext uri="{FF2B5EF4-FFF2-40B4-BE49-F238E27FC236}">
                  <a16:creationId xmlns:a16="http://schemas.microsoft.com/office/drawing/2014/main" id="{41CE633B-E35E-FFE2-4443-DD8C8A218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914400"/>
              <a:ext cx="6477000" cy="381000"/>
              <a:chOff x="624" y="576"/>
              <a:chExt cx="4080" cy="240"/>
            </a:xfrm>
          </p:grpSpPr>
          <p:sp>
            <p:nvSpPr>
              <p:cNvPr id="78" name="Rectangle 9">
                <a:extLst>
                  <a:ext uri="{FF2B5EF4-FFF2-40B4-BE49-F238E27FC236}">
                    <a16:creationId xmlns:a16="http://schemas.microsoft.com/office/drawing/2014/main" id="{649E1CE6-8D96-C58C-D0BB-BAFDF68D4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9" name="Rectangle 10">
                <a:extLst>
                  <a:ext uri="{FF2B5EF4-FFF2-40B4-BE49-F238E27FC236}">
                    <a16:creationId xmlns:a16="http://schemas.microsoft.com/office/drawing/2014/main" id="{DE8ABB70-3885-387F-4473-515E43E5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0" name="Rectangle 11">
                <a:extLst>
                  <a:ext uri="{FF2B5EF4-FFF2-40B4-BE49-F238E27FC236}">
                    <a16:creationId xmlns:a16="http://schemas.microsoft.com/office/drawing/2014/main" id="{EA8434C8-D95A-821B-5CBC-E3167FA8A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1" name="Rectangle 12">
                <a:extLst>
                  <a:ext uri="{FF2B5EF4-FFF2-40B4-BE49-F238E27FC236}">
                    <a16:creationId xmlns:a16="http://schemas.microsoft.com/office/drawing/2014/main" id="{C6F25312-EF4B-44B1-B05A-690C815A5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2" name="Rectangle 13">
                <a:extLst>
                  <a:ext uri="{FF2B5EF4-FFF2-40B4-BE49-F238E27FC236}">
                    <a16:creationId xmlns:a16="http://schemas.microsoft.com/office/drawing/2014/main" id="{213D774A-AE15-1010-B7D9-05116D049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3" name="Rectangle 14">
                <a:extLst>
                  <a:ext uri="{FF2B5EF4-FFF2-40B4-BE49-F238E27FC236}">
                    <a16:creationId xmlns:a16="http://schemas.microsoft.com/office/drawing/2014/main" id="{51D6617E-C707-5037-3DC0-6145C7ED0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4" name="Rectangle 15">
                <a:extLst>
                  <a:ext uri="{FF2B5EF4-FFF2-40B4-BE49-F238E27FC236}">
                    <a16:creationId xmlns:a16="http://schemas.microsoft.com/office/drawing/2014/main" id="{E69A2CE8-4796-6B9F-1D3A-2DF3129E5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5" name="Rectangle 16">
                <a:extLst>
                  <a:ext uri="{FF2B5EF4-FFF2-40B4-BE49-F238E27FC236}">
                    <a16:creationId xmlns:a16="http://schemas.microsoft.com/office/drawing/2014/main" id="{AD8602D0-6E04-941C-FDAF-E1BAE834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6" name="Rectangle 17">
                <a:extLst>
                  <a:ext uri="{FF2B5EF4-FFF2-40B4-BE49-F238E27FC236}">
                    <a16:creationId xmlns:a16="http://schemas.microsoft.com/office/drawing/2014/main" id="{262DE055-0C2C-D3F0-3B1B-EC673044D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id="{FA3B11AA-D893-592E-C00C-D715AE92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582BAB24-19E1-15D2-20BA-9CDAFC75D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F2D81E94-5762-DB90-2E7A-01FAA252D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CBF0BFDE-D8EF-315F-E56A-FC7B8D703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1DB7D4D6-2D51-3559-F42E-6F48988F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0" name="Rectangle 24">
              <a:extLst>
                <a:ext uri="{FF2B5EF4-FFF2-40B4-BE49-F238E27FC236}">
                  <a16:creationId xmlns:a16="http://schemas.microsoft.com/office/drawing/2014/main" id="{AD5751CC-3630-AF3E-F6A3-FC0D2BA0B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612DC0D2-38B4-9E86-0C52-59289EB4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069FF62C-812C-1634-AF4A-09381AEE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1B2CD0AE-6C84-0879-92E7-FA4AC300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2057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9</a:t>
              </a:r>
            </a:p>
          </p:txBody>
        </p:sp>
        <p:cxnSp>
          <p:nvCxnSpPr>
            <p:cNvPr id="64" name="AutoShape 28">
              <a:extLst>
                <a:ext uri="{FF2B5EF4-FFF2-40B4-BE49-F238E27FC236}">
                  <a16:creationId xmlns:a16="http://schemas.microsoft.com/office/drawing/2014/main" id="{7AC72406-F02F-8D2A-D218-A2798BE26021}"/>
                </a:ext>
              </a:extLst>
            </p:cNvPr>
            <p:cNvCxnSpPr>
              <a:cxnSpLocks noChangeShapeType="1"/>
              <a:stCxn id="78" idx="2"/>
              <a:endCxn id="55" idx="0"/>
            </p:cNvCxnSpPr>
            <p:nvPr/>
          </p:nvCxnSpPr>
          <p:spPr bwMode="auto">
            <a:xfrm>
              <a:off x="1638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9">
              <a:extLst>
                <a:ext uri="{FF2B5EF4-FFF2-40B4-BE49-F238E27FC236}">
                  <a16:creationId xmlns:a16="http://schemas.microsoft.com/office/drawing/2014/main" id="{36065AB6-4EB4-5D16-6D49-BD4A2B95459F}"/>
                </a:ext>
              </a:extLst>
            </p:cNvPr>
            <p:cNvCxnSpPr>
              <a:cxnSpLocks noChangeShapeType="1"/>
              <a:stCxn id="79" idx="2"/>
              <a:endCxn id="56" idx="0"/>
            </p:cNvCxnSpPr>
            <p:nvPr/>
          </p:nvCxnSpPr>
          <p:spPr bwMode="auto">
            <a:xfrm>
              <a:off x="2400300" y="1295400"/>
              <a:ext cx="7620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0">
              <a:extLst>
                <a:ext uri="{FF2B5EF4-FFF2-40B4-BE49-F238E27FC236}">
                  <a16:creationId xmlns:a16="http://schemas.microsoft.com/office/drawing/2014/main" id="{97723A5F-15B6-5157-214E-99A8066F30CF}"/>
                </a:ext>
              </a:extLst>
            </p:cNvPr>
            <p:cNvCxnSpPr>
              <a:cxnSpLocks noChangeShapeType="1"/>
              <a:stCxn id="80" idx="2"/>
              <a:endCxn id="57" idx="0"/>
            </p:cNvCxnSpPr>
            <p:nvPr/>
          </p:nvCxnSpPr>
          <p:spPr bwMode="auto">
            <a:xfrm>
              <a:off x="3162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1">
              <a:extLst>
                <a:ext uri="{FF2B5EF4-FFF2-40B4-BE49-F238E27FC236}">
                  <a16:creationId xmlns:a16="http://schemas.microsoft.com/office/drawing/2014/main" id="{BCA6C15D-F73A-CB43-EC64-5021DF483A74}"/>
                </a:ext>
              </a:extLst>
            </p:cNvPr>
            <p:cNvCxnSpPr>
              <a:cxnSpLocks noChangeShapeType="1"/>
              <a:stCxn id="81" idx="2"/>
              <a:endCxn id="58" idx="0"/>
            </p:cNvCxnSpPr>
            <p:nvPr/>
          </p:nvCxnSpPr>
          <p:spPr bwMode="auto">
            <a:xfrm>
              <a:off x="3924300" y="1295400"/>
              <a:ext cx="5334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32">
              <a:extLst>
                <a:ext uri="{FF2B5EF4-FFF2-40B4-BE49-F238E27FC236}">
                  <a16:creationId xmlns:a16="http://schemas.microsoft.com/office/drawing/2014/main" id="{AC9145B8-9778-D96B-8DE0-832C9A257EBF}"/>
                </a:ext>
              </a:extLst>
            </p:cNvPr>
            <p:cNvCxnSpPr>
              <a:cxnSpLocks noChangeShapeType="1"/>
              <a:stCxn id="82" idx="2"/>
              <a:endCxn id="59" idx="0"/>
            </p:cNvCxnSpPr>
            <p:nvPr/>
          </p:nvCxnSpPr>
          <p:spPr bwMode="auto">
            <a:xfrm>
              <a:off x="4686300" y="1295400"/>
              <a:ext cx="990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33">
              <a:extLst>
                <a:ext uri="{FF2B5EF4-FFF2-40B4-BE49-F238E27FC236}">
                  <a16:creationId xmlns:a16="http://schemas.microsoft.com/office/drawing/2014/main" id="{8FB36209-6A93-FD5F-E247-1642CDD44005}"/>
                </a:ext>
              </a:extLst>
            </p:cNvPr>
            <p:cNvCxnSpPr>
              <a:cxnSpLocks noChangeShapeType="1"/>
              <a:stCxn id="83" idx="2"/>
              <a:endCxn id="60" idx="0"/>
            </p:cNvCxnSpPr>
            <p:nvPr/>
          </p:nvCxnSpPr>
          <p:spPr bwMode="auto">
            <a:xfrm>
              <a:off x="5448300" y="1295400"/>
              <a:ext cx="6858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34">
              <a:extLst>
                <a:ext uri="{FF2B5EF4-FFF2-40B4-BE49-F238E27FC236}">
                  <a16:creationId xmlns:a16="http://schemas.microsoft.com/office/drawing/2014/main" id="{071C987B-86FD-0720-F965-1727B16B80B7}"/>
                </a:ext>
              </a:extLst>
            </p:cNvPr>
            <p:cNvCxnSpPr>
              <a:cxnSpLocks noChangeShapeType="1"/>
              <a:stCxn id="84" idx="2"/>
              <a:endCxn id="61" idx="0"/>
            </p:cNvCxnSpPr>
            <p:nvPr/>
          </p:nvCxnSpPr>
          <p:spPr bwMode="auto">
            <a:xfrm>
              <a:off x="6210300" y="1295400"/>
              <a:ext cx="11430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35">
              <a:extLst>
                <a:ext uri="{FF2B5EF4-FFF2-40B4-BE49-F238E27FC236}">
                  <a16:creationId xmlns:a16="http://schemas.microsoft.com/office/drawing/2014/main" id="{8E5AA7E3-323A-35DB-4883-EFE466199B92}"/>
                </a:ext>
              </a:extLst>
            </p:cNvPr>
            <p:cNvCxnSpPr>
              <a:cxnSpLocks noChangeShapeType="1"/>
              <a:stCxn id="85" idx="2"/>
              <a:endCxn id="62" idx="0"/>
            </p:cNvCxnSpPr>
            <p:nvPr/>
          </p:nvCxnSpPr>
          <p:spPr bwMode="auto">
            <a:xfrm>
              <a:off x="6972300" y="1295400"/>
              <a:ext cx="990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36">
              <a:extLst>
                <a:ext uri="{FF2B5EF4-FFF2-40B4-BE49-F238E27FC236}">
                  <a16:creationId xmlns:a16="http://schemas.microsoft.com/office/drawing/2014/main" id="{45518BFA-0432-1AEC-AB0C-F43FD2966717}"/>
                </a:ext>
              </a:extLst>
            </p:cNvPr>
            <p:cNvCxnSpPr>
              <a:cxnSpLocks noChangeShapeType="1"/>
              <a:stCxn id="86" idx="2"/>
              <a:endCxn id="63" idx="0"/>
            </p:cNvCxnSpPr>
            <p:nvPr/>
          </p:nvCxnSpPr>
          <p:spPr bwMode="auto">
            <a:xfrm>
              <a:off x="7734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Text Box 37">
              <a:extLst>
                <a:ext uri="{FF2B5EF4-FFF2-40B4-BE49-F238E27FC236}">
                  <a16:creationId xmlns:a16="http://schemas.microsoft.com/office/drawing/2014/main" id="{966B4830-AAC0-A3D8-751B-B9E68E1F1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920" y="487363"/>
              <a:ext cx="256993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frames generated at fixed rate</a:t>
              </a:r>
            </a:p>
          </p:txBody>
        </p:sp>
        <p:sp>
          <p:nvSpPr>
            <p:cNvPr id="74" name="Text Box 41">
              <a:extLst>
                <a:ext uri="{FF2B5EF4-FFF2-40B4-BE49-F238E27FC236}">
                  <a16:creationId xmlns:a16="http://schemas.microsoft.com/office/drawing/2014/main" id="{5BEFF531-6B78-9ECF-3CEC-17AB35F0C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326" y="457200"/>
              <a:ext cx="17764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latency varies - jitter</a:t>
              </a:r>
            </a:p>
          </p:txBody>
        </p:sp>
        <p:sp>
          <p:nvSpPr>
            <p:cNvPr id="75" name="Text Box 42">
              <a:extLst>
                <a:ext uri="{FF2B5EF4-FFF2-40B4-BE49-F238E27FC236}">
                  <a16:creationId xmlns:a16="http://schemas.microsoft.com/office/drawing/2014/main" id="{475B8558-D03B-F4F3-3A46-ED1A5909A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602" y="2590800"/>
              <a:ext cx="248978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frames arrive at irregular rate</a:t>
              </a:r>
            </a:p>
          </p:txBody>
        </p:sp>
        <p:sp>
          <p:nvSpPr>
            <p:cNvPr id="76" name="Line 43">
              <a:extLst>
                <a:ext uri="{FF2B5EF4-FFF2-40B4-BE49-F238E27FC236}">
                  <a16:creationId xmlns:a16="http://schemas.microsoft.com/office/drawing/2014/main" id="{0964D100-E220-BE7F-EAD8-F7C7F99AB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5000" y="762000"/>
              <a:ext cx="304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77" name="Line 44">
              <a:extLst>
                <a:ext uri="{FF2B5EF4-FFF2-40B4-BE49-F238E27FC236}">
                  <a16:creationId xmlns:a16="http://schemas.microsoft.com/office/drawing/2014/main" id="{659D2FF4-E3CC-1E48-B4AC-C1CE02D32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762000"/>
              <a:ext cx="381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</p:grpSp>
    </p:spTree>
    <p:extLst>
      <p:ext uri="{BB962C8B-B14F-4D97-AF65-F5344CB8AC3E}">
        <p14:creationId xmlns:p14="http://schemas.microsoft.com/office/powerpoint/2010/main" val="54456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11.8. Buffering will smooth the jitter, but adds delay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C6CEE-6085-7FCF-E645-EEF0FF989915}"/>
              </a:ext>
            </a:extLst>
          </p:cNvPr>
          <p:cNvGrpSpPr/>
          <p:nvPr/>
        </p:nvGrpSpPr>
        <p:grpSpPr>
          <a:xfrm>
            <a:off x="179145" y="1146131"/>
            <a:ext cx="8381351" cy="4972110"/>
            <a:chOff x="229249" y="457200"/>
            <a:chExt cx="8381351" cy="4972110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0A618805-635F-E3BA-1881-16C461646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25" y="965200"/>
              <a:ext cx="7409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send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0479E83B-30F9-062F-58A2-B2AAC42BF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995488"/>
              <a:ext cx="10118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receive</a:t>
              </a: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08D91DCD-8C4E-E667-8DD2-C093E4180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10668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A361F50-6D58-9F2E-31EE-5D00271EF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22860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BBAE0FD7-27E4-883C-CA0D-FD53863E3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914400"/>
              <a:ext cx="6477000" cy="381000"/>
              <a:chOff x="624" y="576"/>
              <a:chExt cx="4080" cy="240"/>
            </a:xfrm>
          </p:grpSpPr>
          <p:sp>
            <p:nvSpPr>
              <p:cNvPr id="94" name="Rectangle 9">
                <a:extLst>
                  <a:ext uri="{FF2B5EF4-FFF2-40B4-BE49-F238E27FC236}">
                    <a16:creationId xmlns:a16="http://schemas.microsoft.com/office/drawing/2014/main" id="{19F646E5-84B8-E74F-309D-F149A5370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 dirty="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5" name="Rectangle 10">
                <a:extLst>
                  <a:ext uri="{FF2B5EF4-FFF2-40B4-BE49-F238E27FC236}">
                    <a16:creationId xmlns:a16="http://schemas.microsoft.com/office/drawing/2014/main" id="{9BF6874A-5E0F-86ED-964D-3ADF8375A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6" name="Rectangle 11">
                <a:extLst>
                  <a:ext uri="{FF2B5EF4-FFF2-40B4-BE49-F238E27FC236}">
                    <a16:creationId xmlns:a16="http://schemas.microsoft.com/office/drawing/2014/main" id="{BCA7CA59-D4D0-CA69-1749-DF7D220E7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7" name="Rectangle 12">
                <a:extLst>
                  <a:ext uri="{FF2B5EF4-FFF2-40B4-BE49-F238E27FC236}">
                    <a16:creationId xmlns:a16="http://schemas.microsoft.com/office/drawing/2014/main" id="{C88E3401-5D2C-B49C-568B-EBD1D275E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8" name="Rectangle 13">
                <a:extLst>
                  <a:ext uri="{FF2B5EF4-FFF2-40B4-BE49-F238E27FC236}">
                    <a16:creationId xmlns:a16="http://schemas.microsoft.com/office/drawing/2014/main" id="{5A5E6453-C942-5C6E-37AE-4AE74BA79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99" name="Rectangle 14">
                <a:extLst>
                  <a:ext uri="{FF2B5EF4-FFF2-40B4-BE49-F238E27FC236}">
                    <a16:creationId xmlns:a16="http://schemas.microsoft.com/office/drawing/2014/main" id="{216C4881-C15E-0215-BE07-3C3D3A008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00" name="Rectangle 15">
                <a:extLst>
                  <a:ext uri="{FF2B5EF4-FFF2-40B4-BE49-F238E27FC236}">
                    <a16:creationId xmlns:a16="http://schemas.microsoft.com/office/drawing/2014/main" id="{314C2FBB-1ADF-FBD8-A8A3-038FB602B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01" name="Rectangle 16">
                <a:extLst>
                  <a:ext uri="{FF2B5EF4-FFF2-40B4-BE49-F238E27FC236}">
                    <a16:creationId xmlns:a16="http://schemas.microsoft.com/office/drawing/2014/main" id="{02B484A6-3765-FF72-D33D-447225F6F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02" name="Rectangle 17">
                <a:extLst>
                  <a:ext uri="{FF2B5EF4-FFF2-40B4-BE49-F238E27FC236}">
                    <a16:creationId xmlns:a16="http://schemas.microsoft.com/office/drawing/2014/main" id="{340760F1-E52B-2A0D-0652-71B1DAD9C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576"/>
                <a:ext cx="240" cy="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GB" sz="2000">
                    <a:latin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8B5219A6-5709-2DEE-3FC8-B8137A142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2A51B10D-12DA-6BF5-5AE3-8A241C36B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51ED2631-58D5-D641-597F-5D5F7030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A92F935D-DB2F-AEE4-7CFB-3D9E28DCE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80DF48F7-9AE8-1218-486D-8F09B443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D28618A-4B20-7458-07E6-35FDF2B6A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F9060F49-5453-F365-6980-E01A94C13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A9CAD2C-31AE-6566-4318-C4541F74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70080CF8-5702-7813-DE47-E7D2BAB14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20574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9</a:t>
              </a:r>
            </a:p>
          </p:txBody>
        </p:sp>
        <p:cxnSp>
          <p:nvCxnSpPr>
            <p:cNvPr id="20" name="AutoShape 27">
              <a:extLst>
                <a:ext uri="{FF2B5EF4-FFF2-40B4-BE49-F238E27FC236}">
                  <a16:creationId xmlns:a16="http://schemas.microsoft.com/office/drawing/2014/main" id="{507B51D1-EB0C-C0E3-7171-F1FFFBBAE0AC}"/>
                </a:ext>
              </a:extLst>
            </p:cNvPr>
            <p:cNvCxnSpPr>
              <a:cxnSpLocks noChangeShapeType="1"/>
              <a:stCxn id="94" idx="2"/>
              <a:endCxn id="11" idx="0"/>
            </p:cNvCxnSpPr>
            <p:nvPr/>
          </p:nvCxnSpPr>
          <p:spPr bwMode="auto">
            <a:xfrm>
              <a:off x="1638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8">
              <a:extLst>
                <a:ext uri="{FF2B5EF4-FFF2-40B4-BE49-F238E27FC236}">
                  <a16:creationId xmlns:a16="http://schemas.microsoft.com/office/drawing/2014/main" id="{EF5C14C8-A5AD-5E01-DA51-304E1F2DDAE1}"/>
                </a:ext>
              </a:extLst>
            </p:cNvPr>
            <p:cNvCxnSpPr>
              <a:cxnSpLocks noChangeShapeType="1"/>
              <a:stCxn id="95" idx="2"/>
              <a:endCxn id="12" idx="0"/>
            </p:cNvCxnSpPr>
            <p:nvPr/>
          </p:nvCxnSpPr>
          <p:spPr bwMode="auto">
            <a:xfrm>
              <a:off x="2400300" y="1295400"/>
              <a:ext cx="7620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9">
              <a:extLst>
                <a:ext uri="{FF2B5EF4-FFF2-40B4-BE49-F238E27FC236}">
                  <a16:creationId xmlns:a16="http://schemas.microsoft.com/office/drawing/2014/main" id="{1A366C16-C09D-ABED-BEE2-B0382BD8CD79}"/>
                </a:ext>
              </a:extLst>
            </p:cNvPr>
            <p:cNvCxnSpPr>
              <a:cxnSpLocks noChangeShapeType="1"/>
              <a:stCxn id="96" idx="2"/>
              <a:endCxn id="13" idx="0"/>
            </p:cNvCxnSpPr>
            <p:nvPr/>
          </p:nvCxnSpPr>
          <p:spPr bwMode="auto">
            <a:xfrm>
              <a:off x="3162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0">
              <a:extLst>
                <a:ext uri="{FF2B5EF4-FFF2-40B4-BE49-F238E27FC236}">
                  <a16:creationId xmlns:a16="http://schemas.microsoft.com/office/drawing/2014/main" id="{E157439D-8731-7A95-14C7-79BE6E3B14F5}"/>
                </a:ext>
              </a:extLst>
            </p:cNvPr>
            <p:cNvCxnSpPr>
              <a:cxnSpLocks noChangeShapeType="1"/>
              <a:stCxn id="97" idx="2"/>
              <a:endCxn id="14" idx="0"/>
            </p:cNvCxnSpPr>
            <p:nvPr/>
          </p:nvCxnSpPr>
          <p:spPr bwMode="auto">
            <a:xfrm>
              <a:off x="3924300" y="1295400"/>
              <a:ext cx="5334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31">
              <a:extLst>
                <a:ext uri="{FF2B5EF4-FFF2-40B4-BE49-F238E27FC236}">
                  <a16:creationId xmlns:a16="http://schemas.microsoft.com/office/drawing/2014/main" id="{02759E6F-91C5-AA56-5FED-20D631DA8A5E}"/>
                </a:ext>
              </a:extLst>
            </p:cNvPr>
            <p:cNvCxnSpPr>
              <a:cxnSpLocks noChangeShapeType="1"/>
              <a:stCxn id="98" idx="2"/>
              <a:endCxn id="15" idx="0"/>
            </p:cNvCxnSpPr>
            <p:nvPr/>
          </p:nvCxnSpPr>
          <p:spPr bwMode="auto">
            <a:xfrm>
              <a:off x="4686300" y="1295400"/>
              <a:ext cx="990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2">
              <a:extLst>
                <a:ext uri="{FF2B5EF4-FFF2-40B4-BE49-F238E27FC236}">
                  <a16:creationId xmlns:a16="http://schemas.microsoft.com/office/drawing/2014/main" id="{C876EDB7-7B92-B53E-39D3-4A2518E982D5}"/>
                </a:ext>
              </a:extLst>
            </p:cNvPr>
            <p:cNvCxnSpPr>
              <a:cxnSpLocks noChangeShapeType="1"/>
              <a:stCxn id="99" idx="2"/>
              <a:endCxn id="16" idx="0"/>
            </p:cNvCxnSpPr>
            <p:nvPr/>
          </p:nvCxnSpPr>
          <p:spPr bwMode="auto">
            <a:xfrm>
              <a:off x="5448300" y="1295400"/>
              <a:ext cx="6858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3">
              <a:extLst>
                <a:ext uri="{FF2B5EF4-FFF2-40B4-BE49-F238E27FC236}">
                  <a16:creationId xmlns:a16="http://schemas.microsoft.com/office/drawing/2014/main" id="{6B6B0B74-DFE6-B909-BFD8-EE2B1475CC8C}"/>
                </a:ext>
              </a:extLst>
            </p:cNvPr>
            <p:cNvCxnSpPr>
              <a:cxnSpLocks noChangeShapeType="1"/>
              <a:stCxn id="100" idx="2"/>
              <a:endCxn id="17" idx="0"/>
            </p:cNvCxnSpPr>
            <p:nvPr/>
          </p:nvCxnSpPr>
          <p:spPr bwMode="auto">
            <a:xfrm>
              <a:off x="6210300" y="1295400"/>
              <a:ext cx="12192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4">
              <a:extLst>
                <a:ext uri="{FF2B5EF4-FFF2-40B4-BE49-F238E27FC236}">
                  <a16:creationId xmlns:a16="http://schemas.microsoft.com/office/drawing/2014/main" id="{B7AFBDCC-9C21-DE07-1C16-2884C8C93A59}"/>
                </a:ext>
              </a:extLst>
            </p:cNvPr>
            <p:cNvCxnSpPr>
              <a:cxnSpLocks noChangeShapeType="1"/>
              <a:stCxn id="101" idx="2"/>
              <a:endCxn id="18" idx="0"/>
            </p:cNvCxnSpPr>
            <p:nvPr/>
          </p:nvCxnSpPr>
          <p:spPr bwMode="auto">
            <a:xfrm>
              <a:off x="6972300" y="1295400"/>
              <a:ext cx="990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5">
              <a:extLst>
                <a:ext uri="{FF2B5EF4-FFF2-40B4-BE49-F238E27FC236}">
                  <a16:creationId xmlns:a16="http://schemas.microsoft.com/office/drawing/2014/main" id="{F3F59FD7-C0DF-1529-3033-74A0C9215434}"/>
                </a:ext>
              </a:extLst>
            </p:cNvPr>
            <p:cNvCxnSpPr>
              <a:cxnSpLocks noChangeShapeType="1"/>
              <a:stCxn id="102" idx="2"/>
              <a:endCxn id="19" idx="0"/>
            </p:cNvCxnSpPr>
            <p:nvPr/>
          </p:nvCxnSpPr>
          <p:spPr bwMode="auto">
            <a:xfrm>
              <a:off x="7734300" y="1295400"/>
              <a:ext cx="6096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 Box 36">
              <a:extLst>
                <a:ext uri="{FF2B5EF4-FFF2-40B4-BE49-F238E27FC236}">
                  <a16:creationId xmlns:a16="http://schemas.microsoft.com/office/drawing/2014/main" id="{794FA970-B86E-736C-0F93-E3B3A7EAF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920" y="487363"/>
              <a:ext cx="256993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frames generated at fixed rate</a:t>
              </a:r>
            </a:p>
          </p:txBody>
        </p:sp>
        <p:sp>
          <p:nvSpPr>
            <p:cNvPr id="30" name="Text Box 37">
              <a:extLst>
                <a:ext uri="{FF2B5EF4-FFF2-40B4-BE49-F238E27FC236}">
                  <a16:creationId xmlns:a16="http://schemas.microsoft.com/office/drawing/2014/main" id="{74839799-76B4-6920-1619-36BE1C61B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326" y="457200"/>
              <a:ext cx="17764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latency varies - jitter</a:t>
              </a:r>
            </a:p>
          </p:txBody>
        </p:sp>
        <p:sp>
          <p:nvSpPr>
            <p:cNvPr id="31" name="Text Box 38">
              <a:extLst>
                <a:ext uri="{FF2B5EF4-FFF2-40B4-BE49-F238E27FC236}">
                  <a16:creationId xmlns:a16="http://schemas.microsoft.com/office/drawing/2014/main" id="{107BF1CC-7646-6290-60FD-A6B0A40D7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49" y="2460430"/>
              <a:ext cx="119776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 dirty="0">
                  <a:latin typeface="Arial" panose="020B0604020202020204" pitchFamily="34" charset="0"/>
                </a:rPr>
                <a:t>frames enter</a:t>
              </a:r>
              <a:br>
                <a:rPr lang="en-GB" altLang="en-GB" sz="1400" dirty="0">
                  <a:latin typeface="Arial" panose="020B0604020202020204" pitchFamily="34" charset="0"/>
                </a:rPr>
              </a:br>
              <a:r>
                <a:rPr lang="en-GB" altLang="en-GB" sz="1400" dirty="0">
                  <a:latin typeface="Arial" panose="020B0604020202020204" pitchFamily="34" charset="0"/>
                </a:rPr>
                <a:t>buffer at</a:t>
              </a:r>
              <a:br>
                <a:rPr lang="en-GB" altLang="en-GB" sz="1400" dirty="0">
                  <a:latin typeface="Arial" panose="020B0604020202020204" pitchFamily="34" charset="0"/>
                </a:rPr>
              </a:br>
              <a:r>
                <a:rPr lang="en-GB" altLang="en-GB" sz="1400" dirty="0">
                  <a:latin typeface="Arial" panose="020B0604020202020204" pitchFamily="34" charset="0"/>
                </a:rPr>
                <a:t>irregular rate</a:t>
              </a: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AAE00785-952E-EC05-E22C-85D0F8688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5000" y="762000"/>
              <a:ext cx="304800" cy="6858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4D79BB1D-D741-9273-4A73-482C8E53F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762000"/>
              <a:ext cx="304800" cy="7620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4CBDB2FF-6A7B-9649-630B-6D270817E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433888"/>
              <a:ext cx="8835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replay</a:t>
              </a:r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725183F9-6257-7411-29A7-8910B5893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950" y="5029200"/>
              <a:ext cx="6687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36" name="Line 43">
              <a:extLst>
                <a:ext uri="{FF2B5EF4-FFF2-40B4-BE49-F238E27FC236}">
                  <a16:creationId xmlns:a16="http://schemas.microsoft.com/office/drawing/2014/main" id="{4517932F-DBDC-CD32-7B90-2FB05D3C9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47244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03D9BC32-883D-85B3-7933-C55844862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5410200"/>
              <a:ext cx="91440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38" name="Rectangle 46">
              <a:extLst>
                <a:ext uri="{FF2B5EF4-FFF2-40B4-BE49-F238E27FC236}">
                  <a16:creationId xmlns:a16="http://schemas.microsoft.com/office/drawing/2014/main" id="{FD336BF7-3706-24BB-3169-403118B2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44958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Rectangle 47">
              <a:extLst>
                <a:ext uri="{FF2B5EF4-FFF2-40B4-BE49-F238E27FC236}">
                  <a16:creationId xmlns:a16="http://schemas.microsoft.com/office/drawing/2014/main" id="{19FFE0D2-98EF-81F6-B1F3-B0779402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4958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Rectangle 48">
              <a:extLst>
                <a:ext uri="{FF2B5EF4-FFF2-40B4-BE49-F238E27FC236}">
                  <a16:creationId xmlns:a16="http://schemas.microsoft.com/office/drawing/2014/main" id="{AB6DA1F2-9AE3-E404-F288-AD6C363AE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0629B2AF-2CEF-970A-7002-AACF16DF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4958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5EDAF255-3A49-1241-F455-A14CC644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4958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3" name="Rectangle 51">
              <a:extLst>
                <a:ext uri="{FF2B5EF4-FFF2-40B4-BE49-F238E27FC236}">
                  <a16:creationId xmlns:a16="http://schemas.microsoft.com/office/drawing/2014/main" id="{A3E9F77F-21D0-1A5F-F624-C19DA3459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495800"/>
              <a:ext cx="3810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2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4" name="Text Box 64">
              <a:extLst>
                <a:ext uri="{FF2B5EF4-FFF2-40B4-BE49-F238E27FC236}">
                  <a16:creationId xmlns:a16="http://schemas.microsoft.com/office/drawing/2014/main" id="{9BE28361-DC86-C56B-F0C0-E0709867C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9120" y="5029200"/>
              <a:ext cx="34114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frames taken from buffer at constant rate</a:t>
              </a:r>
            </a:p>
          </p:txBody>
        </p:sp>
        <p:sp>
          <p:nvSpPr>
            <p:cNvPr id="45" name="Text Box 65">
              <a:extLst>
                <a:ext uri="{FF2B5EF4-FFF2-40B4-BE49-F238E27FC236}">
                  <a16:creationId xmlns:a16="http://schemas.microsoft.com/office/drawing/2014/main" id="{C0A36C9A-5457-431E-D2B2-6AA5BEEFC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214688"/>
              <a:ext cx="8340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000">
                  <a:latin typeface="Arial" panose="020B0604020202020204" pitchFamily="34" charset="0"/>
                </a:rPr>
                <a:t>buffer</a:t>
              </a:r>
            </a:p>
          </p:txBody>
        </p:sp>
        <p:sp>
          <p:nvSpPr>
            <p:cNvPr id="46" name="Line 66">
              <a:extLst>
                <a:ext uri="{FF2B5EF4-FFF2-40B4-BE49-F238E27FC236}">
                  <a16:creationId xmlns:a16="http://schemas.microsoft.com/office/drawing/2014/main" id="{FC97A45C-4E98-F2C7-8844-79126C9BA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0" y="3505200"/>
              <a:ext cx="71564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47" name="Rectangle 67">
              <a:extLst>
                <a:ext uri="{FF2B5EF4-FFF2-40B4-BE49-F238E27FC236}">
                  <a16:creationId xmlns:a16="http://schemas.microsoft.com/office/drawing/2014/main" id="{2E51EFE9-F229-53E5-1CAD-7C185068C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Rectangle 71">
              <a:extLst>
                <a:ext uri="{FF2B5EF4-FFF2-40B4-BE49-F238E27FC236}">
                  <a16:creationId xmlns:a16="http://schemas.microsoft.com/office/drawing/2014/main" id="{4F8604ED-888A-B0CE-C391-7C9691D19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9" name="Rectangle 72">
              <a:extLst>
                <a:ext uri="{FF2B5EF4-FFF2-40B4-BE49-F238E27FC236}">
                  <a16:creationId xmlns:a16="http://schemas.microsoft.com/office/drawing/2014/main" id="{DD75C8E7-28CE-E8E5-48F8-0F5682F5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0" name="Rectangle 73">
              <a:extLst>
                <a:ext uri="{FF2B5EF4-FFF2-40B4-BE49-F238E27FC236}">
                  <a16:creationId xmlns:a16="http://schemas.microsoft.com/office/drawing/2014/main" id="{05F9336E-9447-D8A2-B648-A471F565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" name="Rectangle 74">
              <a:extLst>
                <a:ext uri="{FF2B5EF4-FFF2-40B4-BE49-F238E27FC236}">
                  <a16:creationId xmlns:a16="http://schemas.microsoft.com/office/drawing/2014/main" id="{7A2BCB19-A1E9-1ACC-14DD-03308D76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52" name="AutoShape 77">
              <a:extLst>
                <a:ext uri="{FF2B5EF4-FFF2-40B4-BE49-F238E27FC236}">
                  <a16:creationId xmlns:a16="http://schemas.microsoft.com/office/drawing/2014/main" id="{6051A796-D65D-2F95-DA63-ADE285A2ACAF}"/>
                </a:ext>
              </a:extLst>
            </p:cNvPr>
            <p:cNvCxnSpPr>
              <a:cxnSpLocks noChangeShapeType="1"/>
              <a:stCxn id="48" idx="2"/>
              <a:endCxn id="38" idx="0"/>
            </p:cNvCxnSpPr>
            <p:nvPr/>
          </p:nvCxnSpPr>
          <p:spPr bwMode="auto">
            <a:xfrm>
              <a:off x="4152900" y="35052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Rectangle 78">
              <a:extLst>
                <a:ext uri="{FF2B5EF4-FFF2-40B4-BE49-F238E27FC236}">
                  <a16:creationId xmlns:a16="http://schemas.microsoft.com/office/drawing/2014/main" id="{398DD90B-605C-C030-4379-FCB3CDF06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Rectangle 79">
              <a:extLst>
                <a:ext uri="{FF2B5EF4-FFF2-40B4-BE49-F238E27FC236}">
                  <a16:creationId xmlns:a16="http://schemas.microsoft.com/office/drawing/2014/main" id="{A819592B-11AA-9676-2CFA-A8864FEC6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Rectangle 80">
              <a:extLst>
                <a:ext uri="{FF2B5EF4-FFF2-40B4-BE49-F238E27FC236}">
                  <a16:creationId xmlns:a16="http://schemas.microsoft.com/office/drawing/2014/main" id="{FC463AEE-CF1D-B23B-E4B1-A9FD38BAB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8194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Rectangle 81">
              <a:extLst>
                <a:ext uri="{FF2B5EF4-FFF2-40B4-BE49-F238E27FC236}">
                  <a16:creationId xmlns:a16="http://schemas.microsoft.com/office/drawing/2014/main" id="{8C631955-9E24-29DE-76F5-8376A1028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" name="Rectangle 82">
              <a:extLst>
                <a:ext uri="{FF2B5EF4-FFF2-40B4-BE49-F238E27FC236}">
                  <a16:creationId xmlns:a16="http://schemas.microsoft.com/office/drawing/2014/main" id="{CE1AAE09-02A3-3C4E-B49E-74160EEF2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3</a:t>
              </a:r>
            </a:p>
          </p:txBody>
        </p:sp>
        <p:cxnSp>
          <p:nvCxnSpPr>
            <p:cNvPr id="58" name="AutoShape 83">
              <a:extLst>
                <a:ext uri="{FF2B5EF4-FFF2-40B4-BE49-F238E27FC236}">
                  <a16:creationId xmlns:a16="http://schemas.microsoft.com/office/drawing/2014/main" id="{E53D932B-B5EF-9D02-1B9F-EA64D63070EE}"/>
                </a:ext>
              </a:extLst>
            </p:cNvPr>
            <p:cNvCxnSpPr>
              <a:cxnSpLocks noChangeShapeType="1"/>
              <a:stCxn id="11" idx="2"/>
              <a:endCxn id="47" idx="0"/>
            </p:cNvCxnSpPr>
            <p:nvPr/>
          </p:nvCxnSpPr>
          <p:spPr bwMode="auto">
            <a:xfrm>
              <a:off x="2247900" y="2438400"/>
              <a:ext cx="0" cy="838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84">
              <a:extLst>
                <a:ext uri="{FF2B5EF4-FFF2-40B4-BE49-F238E27FC236}">
                  <a16:creationId xmlns:a16="http://schemas.microsoft.com/office/drawing/2014/main" id="{21B8C72F-FE2C-D136-F720-D6680A682F75}"/>
                </a:ext>
              </a:extLst>
            </p:cNvPr>
            <p:cNvCxnSpPr>
              <a:cxnSpLocks noChangeShapeType="1"/>
              <a:stCxn id="12" idx="2"/>
              <a:endCxn id="51" idx="0"/>
            </p:cNvCxnSpPr>
            <p:nvPr/>
          </p:nvCxnSpPr>
          <p:spPr bwMode="auto">
            <a:xfrm>
              <a:off x="3162300" y="24384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85">
              <a:extLst>
                <a:ext uri="{FF2B5EF4-FFF2-40B4-BE49-F238E27FC236}">
                  <a16:creationId xmlns:a16="http://schemas.microsoft.com/office/drawing/2014/main" id="{0F701898-C202-A68C-43AB-008962D59A0D}"/>
                </a:ext>
              </a:extLst>
            </p:cNvPr>
            <p:cNvCxnSpPr>
              <a:cxnSpLocks noChangeShapeType="1"/>
              <a:stCxn id="13" idx="2"/>
              <a:endCxn id="55" idx="0"/>
            </p:cNvCxnSpPr>
            <p:nvPr/>
          </p:nvCxnSpPr>
          <p:spPr bwMode="auto">
            <a:xfrm>
              <a:off x="3771900" y="2438400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Rectangle 87">
              <a:extLst>
                <a:ext uri="{FF2B5EF4-FFF2-40B4-BE49-F238E27FC236}">
                  <a16:creationId xmlns:a16="http://schemas.microsoft.com/office/drawing/2014/main" id="{DEC2FCE0-A111-DBD9-2B1A-06951BE2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8194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4</a:t>
              </a:r>
            </a:p>
          </p:txBody>
        </p:sp>
        <p:cxnSp>
          <p:nvCxnSpPr>
            <p:cNvPr id="62" name="AutoShape 88">
              <a:extLst>
                <a:ext uri="{FF2B5EF4-FFF2-40B4-BE49-F238E27FC236}">
                  <a16:creationId xmlns:a16="http://schemas.microsoft.com/office/drawing/2014/main" id="{3515CF5B-2723-567A-6DCE-5DA70746360E}"/>
                </a:ext>
              </a:extLst>
            </p:cNvPr>
            <p:cNvCxnSpPr>
              <a:cxnSpLocks noChangeShapeType="1"/>
              <a:stCxn id="14" idx="2"/>
              <a:endCxn id="61" idx="0"/>
            </p:cNvCxnSpPr>
            <p:nvPr/>
          </p:nvCxnSpPr>
          <p:spPr bwMode="auto">
            <a:xfrm>
              <a:off x="4457700" y="2438400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Rectangle 89">
              <a:extLst>
                <a:ext uri="{FF2B5EF4-FFF2-40B4-BE49-F238E27FC236}">
                  <a16:creationId xmlns:a16="http://schemas.microsoft.com/office/drawing/2014/main" id="{897C5BB3-B8E2-3C8B-C97A-145D907A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4" name="Rectangle 90">
              <a:extLst>
                <a:ext uri="{FF2B5EF4-FFF2-40B4-BE49-F238E27FC236}">
                  <a16:creationId xmlns:a16="http://schemas.microsoft.com/office/drawing/2014/main" id="{61E6B015-2BD9-432F-F5D8-59B67250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4</a:t>
              </a:r>
            </a:p>
          </p:txBody>
        </p:sp>
        <p:cxnSp>
          <p:nvCxnSpPr>
            <p:cNvPr id="65" name="AutoShape 91">
              <a:extLst>
                <a:ext uri="{FF2B5EF4-FFF2-40B4-BE49-F238E27FC236}">
                  <a16:creationId xmlns:a16="http://schemas.microsoft.com/office/drawing/2014/main" id="{0D342EE4-A1BA-43CA-C950-2AA2696F1200}"/>
                </a:ext>
              </a:extLst>
            </p:cNvPr>
            <p:cNvCxnSpPr>
              <a:cxnSpLocks noChangeShapeType="1"/>
              <a:stCxn id="63" idx="2"/>
              <a:endCxn id="39" idx="0"/>
            </p:cNvCxnSpPr>
            <p:nvPr/>
          </p:nvCxnSpPr>
          <p:spPr bwMode="auto">
            <a:xfrm>
              <a:off x="4914900" y="35052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92">
              <a:extLst>
                <a:ext uri="{FF2B5EF4-FFF2-40B4-BE49-F238E27FC236}">
                  <a16:creationId xmlns:a16="http://schemas.microsoft.com/office/drawing/2014/main" id="{42F69CA7-E37E-67A8-924A-84FE77BD3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7" name="Rectangle 93">
              <a:extLst>
                <a:ext uri="{FF2B5EF4-FFF2-40B4-BE49-F238E27FC236}">
                  <a16:creationId xmlns:a16="http://schemas.microsoft.com/office/drawing/2014/main" id="{2D1686CC-D598-8A36-7A75-C14627417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94">
              <a:extLst>
                <a:ext uri="{FF2B5EF4-FFF2-40B4-BE49-F238E27FC236}">
                  <a16:creationId xmlns:a16="http://schemas.microsoft.com/office/drawing/2014/main" id="{8A0EA117-9E10-88C7-3049-BB1EBFBF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Rectangle 95">
              <a:extLst>
                <a:ext uri="{FF2B5EF4-FFF2-40B4-BE49-F238E27FC236}">
                  <a16:creationId xmlns:a16="http://schemas.microsoft.com/office/drawing/2014/main" id="{3FFF52AA-30C5-54D7-C86A-58035160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8194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70" name="Rectangle 96">
              <a:extLst>
                <a:ext uri="{FF2B5EF4-FFF2-40B4-BE49-F238E27FC236}">
                  <a16:creationId xmlns:a16="http://schemas.microsoft.com/office/drawing/2014/main" id="{D9B182DF-13F2-37E2-BB8F-1202A100F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6</a:t>
              </a:r>
            </a:p>
          </p:txBody>
        </p:sp>
        <p:cxnSp>
          <p:nvCxnSpPr>
            <p:cNvPr id="71" name="AutoShape 98">
              <a:extLst>
                <a:ext uri="{FF2B5EF4-FFF2-40B4-BE49-F238E27FC236}">
                  <a16:creationId xmlns:a16="http://schemas.microsoft.com/office/drawing/2014/main" id="{9830FE09-E119-8AD3-9226-6D9CF1480077}"/>
                </a:ext>
              </a:extLst>
            </p:cNvPr>
            <p:cNvCxnSpPr>
              <a:cxnSpLocks noChangeShapeType="1"/>
              <a:stCxn id="66" idx="2"/>
              <a:endCxn id="40" idx="0"/>
            </p:cNvCxnSpPr>
            <p:nvPr/>
          </p:nvCxnSpPr>
          <p:spPr bwMode="auto">
            <a:xfrm>
              <a:off x="5676900" y="35052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99">
              <a:extLst>
                <a:ext uri="{FF2B5EF4-FFF2-40B4-BE49-F238E27FC236}">
                  <a16:creationId xmlns:a16="http://schemas.microsoft.com/office/drawing/2014/main" id="{8C5F7A39-2148-9770-646A-A7AB6BF95DD4}"/>
                </a:ext>
              </a:extLst>
            </p:cNvPr>
            <p:cNvCxnSpPr>
              <a:cxnSpLocks noChangeShapeType="1"/>
              <a:stCxn id="15" idx="2"/>
              <a:endCxn id="67" idx="0"/>
            </p:cNvCxnSpPr>
            <p:nvPr/>
          </p:nvCxnSpPr>
          <p:spPr bwMode="auto">
            <a:xfrm>
              <a:off x="5676900" y="24384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100">
              <a:extLst>
                <a:ext uri="{FF2B5EF4-FFF2-40B4-BE49-F238E27FC236}">
                  <a16:creationId xmlns:a16="http://schemas.microsoft.com/office/drawing/2014/main" id="{93E4D398-220A-D9F5-48B2-8C1898E7620F}"/>
                </a:ext>
              </a:extLst>
            </p:cNvPr>
            <p:cNvCxnSpPr>
              <a:cxnSpLocks noChangeShapeType="1"/>
              <a:stCxn id="16" idx="2"/>
              <a:endCxn id="69" idx="0"/>
            </p:cNvCxnSpPr>
            <p:nvPr/>
          </p:nvCxnSpPr>
          <p:spPr bwMode="auto">
            <a:xfrm>
              <a:off x="6134100" y="2438400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Rectangle 101">
              <a:extLst>
                <a:ext uri="{FF2B5EF4-FFF2-40B4-BE49-F238E27FC236}">
                  <a16:creationId xmlns:a16="http://schemas.microsoft.com/office/drawing/2014/main" id="{42182646-DE03-14FD-E4AD-4C34F242B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75" name="Rectangle 102">
              <a:extLst>
                <a:ext uri="{FF2B5EF4-FFF2-40B4-BE49-F238E27FC236}">
                  <a16:creationId xmlns:a16="http://schemas.microsoft.com/office/drawing/2014/main" id="{52DD7290-951C-4F7A-B6B0-2C33324B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76" name="AutoShape 103">
              <a:extLst>
                <a:ext uri="{FF2B5EF4-FFF2-40B4-BE49-F238E27FC236}">
                  <a16:creationId xmlns:a16="http://schemas.microsoft.com/office/drawing/2014/main" id="{2F428531-586E-DF61-D071-6132CDFA822D}"/>
                </a:ext>
              </a:extLst>
            </p:cNvPr>
            <p:cNvCxnSpPr>
              <a:cxnSpLocks noChangeShapeType="1"/>
              <a:stCxn id="75" idx="2"/>
              <a:endCxn id="41" idx="0"/>
            </p:cNvCxnSpPr>
            <p:nvPr/>
          </p:nvCxnSpPr>
          <p:spPr bwMode="auto">
            <a:xfrm>
              <a:off x="6438900" y="35052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F67121FD-FB27-E299-7249-6100EB6F7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78" name="Rectangle 105">
              <a:extLst>
                <a:ext uri="{FF2B5EF4-FFF2-40B4-BE49-F238E27FC236}">
                  <a16:creationId xmlns:a16="http://schemas.microsoft.com/office/drawing/2014/main" id="{9C606A40-BF7B-78B0-B191-170C3660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76303330-3F14-1AE1-6C1C-778F121A6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7</a:t>
              </a:r>
            </a:p>
          </p:txBody>
        </p:sp>
        <p:cxnSp>
          <p:nvCxnSpPr>
            <p:cNvPr id="80" name="AutoShape 107">
              <a:extLst>
                <a:ext uri="{FF2B5EF4-FFF2-40B4-BE49-F238E27FC236}">
                  <a16:creationId xmlns:a16="http://schemas.microsoft.com/office/drawing/2014/main" id="{56ADE3D4-7736-6131-1BDB-2318D9E9F6CA}"/>
                </a:ext>
              </a:extLst>
            </p:cNvPr>
            <p:cNvCxnSpPr>
              <a:cxnSpLocks noChangeShapeType="1"/>
              <a:stCxn id="77" idx="2"/>
              <a:endCxn id="42" idx="0"/>
            </p:cNvCxnSpPr>
            <p:nvPr/>
          </p:nvCxnSpPr>
          <p:spPr bwMode="auto">
            <a:xfrm>
              <a:off x="7200900" y="35052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08">
              <a:extLst>
                <a:ext uri="{FF2B5EF4-FFF2-40B4-BE49-F238E27FC236}">
                  <a16:creationId xmlns:a16="http://schemas.microsoft.com/office/drawing/2014/main" id="{0E620341-1CA1-F4D0-626E-F5485141084A}"/>
                </a:ext>
              </a:extLst>
            </p:cNvPr>
            <p:cNvCxnSpPr>
              <a:cxnSpLocks noChangeShapeType="1"/>
              <a:stCxn id="17" idx="2"/>
              <a:endCxn id="79" idx="0"/>
            </p:cNvCxnSpPr>
            <p:nvPr/>
          </p:nvCxnSpPr>
          <p:spPr bwMode="auto">
            <a:xfrm>
              <a:off x="7429500" y="24384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Rectangle 109">
              <a:extLst>
                <a:ext uri="{FF2B5EF4-FFF2-40B4-BE49-F238E27FC236}">
                  <a16:creationId xmlns:a16="http://schemas.microsoft.com/office/drawing/2014/main" id="{98A9758F-5BF6-A228-425A-44966564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83" name="Rectangle 110">
              <a:extLst>
                <a:ext uri="{FF2B5EF4-FFF2-40B4-BE49-F238E27FC236}">
                  <a16:creationId xmlns:a16="http://schemas.microsoft.com/office/drawing/2014/main" id="{8B10B890-9924-438B-455B-51F7EB07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84" name="Rectangle 111">
              <a:extLst>
                <a:ext uri="{FF2B5EF4-FFF2-40B4-BE49-F238E27FC236}">
                  <a16:creationId xmlns:a16="http://schemas.microsoft.com/office/drawing/2014/main" id="{A3A8DB07-72C1-A7C6-554F-25D396D29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32766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85" name="Rectangle 112">
              <a:extLst>
                <a:ext uri="{FF2B5EF4-FFF2-40B4-BE49-F238E27FC236}">
                  <a16:creationId xmlns:a16="http://schemas.microsoft.com/office/drawing/2014/main" id="{FCF74CCE-4968-881F-0B87-8CBFC23EE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30480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86" name="Rectangle 113">
              <a:extLst>
                <a:ext uri="{FF2B5EF4-FFF2-40B4-BE49-F238E27FC236}">
                  <a16:creationId xmlns:a16="http://schemas.microsoft.com/office/drawing/2014/main" id="{7D3F0651-EF08-90EA-6BB2-2E5765834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2819400"/>
              <a:ext cx="228600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GB" sz="1600">
                  <a:latin typeface="Arial" panose="020B0604020202020204" pitchFamily="34" charset="0"/>
                </a:rPr>
                <a:t>9</a:t>
              </a:r>
            </a:p>
          </p:txBody>
        </p:sp>
        <p:cxnSp>
          <p:nvCxnSpPr>
            <p:cNvPr id="87" name="AutoShape 114">
              <a:extLst>
                <a:ext uri="{FF2B5EF4-FFF2-40B4-BE49-F238E27FC236}">
                  <a16:creationId xmlns:a16="http://schemas.microsoft.com/office/drawing/2014/main" id="{7B785AB6-BD64-20C3-F9E8-4A1B126F39F8}"/>
                </a:ext>
              </a:extLst>
            </p:cNvPr>
            <p:cNvCxnSpPr>
              <a:cxnSpLocks noChangeShapeType="1"/>
              <a:stCxn id="18" idx="2"/>
              <a:endCxn id="83" idx="0"/>
            </p:cNvCxnSpPr>
            <p:nvPr/>
          </p:nvCxnSpPr>
          <p:spPr bwMode="auto">
            <a:xfrm>
              <a:off x="7962900" y="24384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115">
              <a:extLst>
                <a:ext uri="{FF2B5EF4-FFF2-40B4-BE49-F238E27FC236}">
                  <a16:creationId xmlns:a16="http://schemas.microsoft.com/office/drawing/2014/main" id="{A4B99212-CBDA-26D0-D8AA-C9D844501177}"/>
                </a:ext>
              </a:extLst>
            </p:cNvPr>
            <p:cNvCxnSpPr>
              <a:cxnSpLocks noChangeShapeType="1"/>
              <a:stCxn id="19" idx="2"/>
              <a:endCxn id="86" idx="0"/>
            </p:cNvCxnSpPr>
            <p:nvPr/>
          </p:nvCxnSpPr>
          <p:spPr bwMode="auto">
            <a:xfrm>
              <a:off x="8343900" y="2438400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116">
              <a:extLst>
                <a:ext uri="{FF2B5EF4-FFF2-40B4-BE49-F238E27FC236}">
                  <a16:creationId xmlns:a16="http://schemas.microsoft.com/office/drawing/2014/main" id="{5A69F888-5B51-FACD-B5BD-124522C25DC5}"/>
                </a:ext>
              </a:extLst>
            </p:cNvPr>
            <p:cNvCxnSpPr>
              <a:cxnSpLocks noChangeShapeType="1"/>
              <a:stCxn id="82" idx="2"/>
              <a:endCxn id="43" idx="0"/>
            </p:cNvCxnSpPr>
            <p:nvPr/>
          </p:nvCxnSpPr>
          <p:spPr bwMode="auto">
            <a:xfrm>
              <a:off x="7962900" y="35052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Line 117">
              <a:extLst>
                <a:ext uri="{FF2B5EF4-FFF2-40B4-BE49-F238E27FC236}">
                  <a16:creationId xmlns:a16="http://schemas.microsoft.com/office/drawing/2014/main" id="{17DF2CEA-D6A4-393B-D36E-71652588B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1447800"/>
              <a:ext cx="0" cy="3048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91" name="Line 119">
              <a:extLst>
                <a:ext uri="{FF2B5EF4-FFF2-40B4-BE49-F238E27FC236}">
                  <a16:creationId xmlns:a16="http://schemas.microsoft.com/office/drawing/2014/main" id="{42FD9C19-A886-8784-9971-123C0B439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14800"/>
              <a:ext cx="0" cy="304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92" name="Line 120">
              <a:extLst>
                <a:ext uri="{FF2B5EF4-FFF2-40B4-BE49-F238E27FC236}">
                  <a16:creationId xmlns:a16="http://schemas.microsoft.com/office/drawing/2014/main" id="{28EFF71D-2EB4-EE0E-1D1D-252013CF0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267200"/>
              <a:ext cx="23622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93" name="Text Box 121">
              <a:extLst>
                <a:ext uri="{FF2B5EF4-FFF2-40B4-BE49-F238E27FC236}">
                  <a16:creationId xmlns:a16="http://schemas.microsoft.com/office/drawing/2014/main" id="{E81CE014-F086-83D9-46F3-45D498014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387" y="3733800"/>
              <a:ext cx="16177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GB" sz="1400">
                  <a:latin typeface="Arial" panose="020B0604020202020204" pitchFamily="34" charset="0"/>
                </a:rPr>
                <a:t>longer initial delay</a:t>
              </a:r>
              <a:br>
                <a:rPr lang="en-GB" altLang="en-GB" sz="1400">
                  <a:latin typeface="Arial" panose="020B0604020202020204" pitchFamily="34" charset="0"/>
                </a:rPr>
              </a:br>
              <a:r>
                <a:rPr lang="en-GB" altLang="en-GB" sz="1400">
                  <a:latin typeface="Arial" panose="020B0604020202020204" pitchFamily="34" charset="0"/>
                </a:rPr>
                <a:t>while buffer fills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82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11.9. Consistency breakdown. (a) Alison’s chat window.</a:t>
            </a:r>
            <a:br>
              <a:rPr lang="en-GB" dirty="0"/>
            </a:br>
            <a:r>
              <a:rPr lang="en-GB" dirty="0"/>
              <a:t>(b) Brian’s chat window</a:t>
            </a:r>
          </a:p>
        </p:txBody>
      </p:sp>
      <p:pic>
        <p:nvPicPr>
          <p:cNvPr id="3" name="Picture 2" descr="A close-up of a couple of cards&#10;&#10;Description automatically generated">
            <a:extLst>
              <a:ext uri="{FF2B5EF4-FFF2-40B4-BE49-F238E27FC236}">
                <a16:creationId xmlns:a16="http://schemas.microsoft.com/office/drawing/2014/main" id="{9620C539-68D4-246F-F0AC-D260037F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4" y="1681412"/>
            <a:ext cx="8149915" cy="2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64B2E-3BD9-09C9-631B-647AC0E6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199"/>
            <a:ext cx="7772400" cy="16557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11.5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Networks as Subjects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36A8D-7F5A-F52E-1A01-5EE649555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understanding and managing networks</a:t>
            </a:r>
          </a:p>
        </p:txBody>
      </p:sp>
    </p:spTree>
    <p:extLst>
      <p:ext uri="{BB962C8B-B14F-4D97-AF65-F5344CB8AC3E}">
        <p14:creationId xmlns:p14="http://schemas.microsoft.com/office/powerpoint/2010/main" val="73269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11.10. The long path from laptop to web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4B3257-A96E-6F91-A55D-1CB5A69C6BF9}"/>
              </a:ext>
            </a:extLst>
          </p:cNvPr>
          <p:cNvGrpSpPr/>
          <p:nvPr/>
        </p:nvGrpSpPr>
        <p:grpSpPr>
          <a:xfrm>
            <a:off x="1028700" y="1346200"/>
            <a:ext cx="7086600" cy="4165600"/>
            <a:chOff x="1143000" y="457200"/>
            <a:chExt cx="7086600" cy="4165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04DA0A-80F6-74D1-957B-C3C70962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54" y="4267200"/>
              <a:ext cx="1244600" cy="355600"/>
            </a:xfrm>
            <a:prstGeom prst="rect">
              <a:avLst/>
            </a:prstGeom>
          </p:spPr>
        </p:pic>
        <p:pic>
          <p:nvPicPr>
            <p:cNvPr id="7" name="Picture 33">
              <a:extLst>
                <a:ext uri="{FF2B5EF4-FFF2-40B4-BE49-F238E27FC236}">
                  <a16:creationId xmlns:a16="http://schemas.microsoft.com/office/drawing/2014/main" id="{04C71EBC-12C4-F225-C740-F8C56099F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432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phone-small.jpg                                                00041BCBMacintosh HD                   ABA78158:">
              <a:extLst>
                <a:ext uri="{FF2B5EF4-FFF2-40B4-BE49-F238E27FC236}">
                  <a16:creationId xmlns:a16="http://schemas.microsoft.com/office/drawing/2014/main" id="{F15F49BC-00F5-D219-92C4-3954377BC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905000"/>
              <a:ext cx="34290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D00C1358-6EDA-3ED0-9DAD-1D6F3D2C3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990600"/>
              <a:ext cx="838200" cy="990600"/>
              <a:chOff x="2064" y="672"/>
              <a:chExt cx="528" cy="624"/>
            </a:xfrm>
          </p:grpSpPr>
          <p:grpSp>
            <p:nvGrpSpPr>
              <p:cNvPr id="30" name="Group 16">
                <a:extLst>
                  <a:ext uri="{FF2B5EF4-FFF2-40B4-BE49-F238E27FC236}">
                    <a16:creationId xmlns:a16="http://schemas.microsoft.com/office/drawing/2014/main" id="{33C56DD1-E51B-AD03-29F4-7F98EBB13D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672"/>
                <a:ext cx="432" cy="624"/>
                <a:chOff x="2640" y="528"/>
                <a:chExt cx="432" cy="624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BBD2795F-37AC-B112-AD0E-1B05583F1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624"/>
                  <a:ext cx="432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3" name="Oval 14">
                  <a:extLst>
                    <a:ext uri="{FF2B5EF4-FFF2-40B4-BE49-F238E27FC236}">
                      <a16:creationId xmlns:a16="http://schemas.microsoft.com/office/drawing/2014/main" id="{80B27795-6CBE-8FE3-DE26-10E3C0D07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912"/>
                  <a:ext cx="432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4" name="AutoShape 10">
                  <a:extLst>
                    <a:ext uri="{FF2B5EF4-FFF2-40B4-BE49-F238E27FC236}">
                      <a16:creationId xmlns:a16="http://schemas.microsoft.com/office/drawing/2014/main" id="{9CADBA6E-AB8E-B3C9-CEF2-12A267590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528"/>
                  <a:ext cx="48" cy="576"/>
                </a:xfrm>
                <a:prstGeom prst="can">
                  <a:avLst>
                    <a:gd name="adj" fmla="val 1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5" name="AutoShape 11">
                  <a:extLst>
                    <a:ext uri="{FF2B5EF4-FFF2-40B4-BE49-F238E27FC236}">
                      <a16:creationId xmlns:a16="http://schemas.microsoft.com/office/drawing/2014/main" id="{98BE8CFA-9777-8D35-990A-37E5E6C7F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576"/>
                  <a:ext cx="48" cy="576"/>
                </a:xfrm>
                <a:prstGeom prst="can">
                  <a:avLst>
                    <a:gd name="adj" fmla="val 1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6" name="AutoShape 12">
                  <a:extLst>
                    <a:ext uri="{FF2B5EF4-FFF2-40B4-BE49-F238E27FC236}">
                      <a16:creationId xmlns:a16="http://schemas.microsoft.com/office/drawing/2014/main" id="{83A7BA5E-4D27-43D3-07CC-58BF1426E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576"/>
                  <a:ext cx="48" cy="576"/>
                </a:xfrm>
                <a:prstGeom prst="can">
                  <a:avLst>
                    <a:gd name="adj" fmla="val 1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7" name="AutoShape 13">
                  <a:extLst>
                    <a:ext uri="{FF2B5EF4-FFF2-40B4-BE49-F238E27FC236}">
                      <a16:creationId xmlns:a16="http://schemas.microsoft.com/office/drawing/2014/main" id="{CE354FAE-82B4-9745-F14D-88D1BF1BC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48" cy="576"/>
                </a:xfrm>
                <a:prstGeom prst="can">
                  <a:avLst>
                    <a:gd name="adj" fmla="val 1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  <p:sp>
            <p:nvSpPr>
              <p:cNvPr id="31" name="AutoShape 17">
                <a:extLst>
                  <a:ext uri="{FF2B5EF4-FFF2-40B4-BE49-F238E27FC236}">
                    <a16:creationId xmlns:a16="http://schemas.microsoft.com/office/drawing/2014/main" id="{0DBBD3AF-C4D3-252A-307C-824151294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80" y="936"/>
                <a:ext cx="528" cy="96"/>
              </a:xfrm>
              <a:custGeom>
                <a:avLst/>
                <a:gdLst>
                  <a:gd name="T0" fmla="*/ 462 w 21600"/>
                  <a:gd name="T1" fmla="*/ 48 h 21600"/>
                  <a:gd name="T2" fmla="*/ 264 w 21600"/>
                  <a:gd name="T3" fmla="*/ 96 h 21600"/>
                  <a:gd name="T4" fmla="*/ 66 w 21600"/>
                  <a:gd name="T5" fmla="*/ 48 h 21600"/>
                  <a:gd name="T6" fmla="*/ 26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1A57829E-E89C-3E80-A437-46D25BA58B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067300" y="1409700"/>
              <a:ext cx="838200" cy="152400"/>
            </a:xfrm>
            <a:custGeom>
              <a:avLst/>
              <a:gdLst>
                <a:gd name="T0" fmla="*/ 733425 w 21600"/>
                <a:gd name="T1" fmla="*/ 76200 h 21600"/>
                <a:gd name="T2" fmla="*/ 419100 w 21600"/>
                <a:gd name="T3" fmla="*/ 152400 h 21600"/>
                <a:gd name="T4" fmla="*/ 104775 w 21600"/>
                <a:gd name="T5" fmla="*/ 76200 h 21600"/>
                <a:gd name="T6" fmla="*/ 419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" name="AutoShape 20">
              <a:extLst>
                <a:ext uri="{FF2B5EF4-FFF2-40B4-BE49-F238E27FC236}">
                  <a16:creationId xmlns:a16="http://schemas.microsoft.com/office/drawing/2014/main" id="{7A01EAD5-A9C1-C952-A4E2-75B457865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1295400"/>
              <a:ext cx="1295400" cy="457200"/>
            </a:xfrm>
            <a:prstGeom prst="lightningBol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7342172D-95C9-E60B-EAEE-A589D7951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00200" y="2819400"/>
              <a:ext cx="762000" cy="533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Line 25">
              <a:extLst>
                <a:ext uri="{FF2B5EF4-FFF2-40B4-BE49-F238E27FC236}">
                  <a16:creationId xmlns:a16="http://schemas.microsoft.com/office/drawing/2014/main" id="{1A65A785-4F53-D242-BF81-79903D98D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000" y="1447800"/>
              <a:ext cx="1219200" cy="457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1C324B22-0123-9F1B-9851-24810D0F5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638" y="3200400"/>
              <a:ext cx="9445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 dirty="0">
                  <a:latin typeface="Arial" panose="020B0604020202020204" pitchFamily="34" charset="0"/>
                </a:rPr>
                <a:t>Bluetooth</a:t>
              </a:r>
            </a:p>
            <a:p>
              <a:pPr algn="ctr"/>
              <a:r>
                <a:rPr lang="en-GB" altLang="en-US" sz="1400" dirty="0">
                  <a:latin typeface="Arial" panose="020B0604020202020204" pitchFamily="34" charset="0"/>
                </a:rPr>
                <a:t>link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3313CAD6-80B7-8816-304A-529FD53C1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013" y="1828800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radio</a:t>
              </a:r>
            </a:p>
          </p:txBody>
        </p: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E60F93AD-C84F-76D4-9127-7D30773CA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813" y="457200"/>
              <a:ext cx="9921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phone cell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aerial</a:t>
              </a:r>
            </a:p>
          </p:txBody>
        </p: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D32DCDDC-1D05-FAE8-F9FE-B5385DFFE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1828800"/>
              <a:ext cx="1031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microwave</a:t>
              </a:r>
            </a:p>
          </p:txBody>
        </p:sp>
        <p:sp>
          <p:nvSpPr>
            <p:cNvPr id="18" name="Line 45">
              <a:extLst>
                <a:ext uri="{FF2B5EF4-FFF2-40B4-BE49-F238E27FC236}">
                  <a16:creationId xmlns:a16="http://schemas.microsoft.com/office/drawing/2014/main" id="{2FCDA466-3DEE-739D-3AA3-265EC2834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914400"/>
              <a:ext cx="0" cy="1905000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46">
              <a:extLst>
                <a:ext uri="{FF2B5EF4-FFF2-40B4-BE49-F238E27FC236}">
                  <a16:creationId xmlns:a16="http://schemas.microsoft.com/office/drawing/2014/main" id="{AF3837AB-64B3-C821-CC2D-2914B2C1F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1447800"/>
              <a:ext cx="6858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AB68D3B6-574C-3E78-BD95-B531C9895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914400"/>
              <a:ext cx="962025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fibre-optic</a:t>
              </a:r>
              <a:br>
                <a:rPr lang="en-GB" altLang="en-US" sz="1400">
                  <a:latin typeface="Arial" panose="020B0604020202020204" pitchFamily="34" charset="0"/>
                </a:rPr>
              </a:br>
              <a:r>
                <a:rPr lang="en-GB" altLang="en-US" sz="1400">
                  <a:latin typeface="Arial" panose="020B0604020202020204" pitchFamily="34" charset="0"/>
                </a:rPr>
                <a:t>phone</a:t>
              </a:r>
              <a:br>
                <a:rPr lang="en-GB" altLang="en-US" sz="1400">
                  <a:latin typeface="Arial" panose="020B0604020202020204" pitchFamily="34" charset="0"/>
                </a:rPr>
              </a:br>
              <a:r>
                <a:rPr lang="en-GB" altLang="en-US" sz="1400">
                  <a:latin typeface="Arial" panose="020B0604020202020204" pitchFamily="34" charset="0"/>
                </a:rPr>
                <a:t>backbone</a:t>
              </a:r>
            </a:p>
          </p:txBody>
        </p:sp>
        <p:sp>
          <p:nvSpPr>
            <p:cNvPr id="21" name="Line 48">
              <a:extLst>
                <a:ext uri="{FF2B5EF4-FFF2-40B4-BE49-F238E27FC236}">
                  <a16:creationId xmlns:a16="http://schemas.microsoft.com/office/drawing/2014/main" id="{8DA629C6-1E2B-0F17-BD9D-B610159B3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762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" name="Group 53">
              <a:extLst>
                <a:ext uri="{FF2B5EF4-FFF2-40B4-BE49-F238E27FC236}">
                  <a16:creationId xmlns:a16="http://schemas.microsoft.com/office/drawing/2014/main" id="{4FFCFDF9-9849-A822-286D-BE0EA67CE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2800" y="1752600"/>
              <a:ext cx="1066800" cy="1143000"/>
              <a:chOff x="4512" y="1824"/>
              <a:chExt cx="596" cy="480"/>
            </a:xfrm>
          </p:grpSpPr>
          <p:sp>
            <p:nvSpPr>
              <p:cNvPr id="28" name="AutoShape 49">
                <a:extLst>
                  <a:ext uri="{FF2B5EF4-FFF2-40B4-BE49-F238E27FC236}">
                    <a16:creationId xmlns:a16="http://schemas.microsoft.com/office/drawing/2014/main" id="{E25A3B46-FBF8-F5FF-8D39-E1B09A80F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512" y="1824"/>
                <a:ext cx="576" cy="480"/>
              </a:xfrm>
              <a:prstGeom prst="flowChartInternalStorag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9" name="Text Box 50">
                <a:extLst>
                  <a:ext uri="{FF2B5EF4-FFF2-40B4-BE49-F238E27FC236}">
                    <a16:creationId xmlns:a16="http://schemas.microsoft.com/office/drawing/2014/main" id="{CC99BED9-1F92-6C66-38D6-9FD10E93A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6" y="1872"/>
                <a:ext cx="51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1400" dirty="0">
                    <a:latin typeface="Arial" panose="020B0604020202020204" pitchFamily="34" charset="0"/>
                  </a:rPr>
                  <a:t>telecom</a:t>
                </a:r>
              </a:p>
              <a:p>
                <a:pPr algn="ctr"/>
                <a:r>
                  <a:rPr lang="en-GB" altLang="en-US" sz="1400" dirty="0">
                    <a:latin typeface="Arial" panose="020B0604020202020204" pitchFamily="34" charset="0"/>
                  </a:rPr>
                  <a:t>service</a:t>
                </a:r>
                <a:br>
                  <a:rPr lang="en-GB" altLang="en-US" sz="1400" dirty="0">
                    <a:latin typeface="Arial" panose="020B0604020202020204" pitchFamily="34" charset="0"/>
                  </a:rPr>
                </a:br>
                <a:r>
                  <a:rPr lang="en-GB" altLang="en-US" sz="1400" dirty="0">
                    <a:latin typeface="Arial" panose="020B0604020202020204" pitchFamily="34" charset="0"/>
                  </a:rPr>
                  <a:t>provider</a:t>
                </a:r>
              </a:p>
            </p:txBody>
          </p:sp>
        </p:grpSp>
        <p:sp>
          <p:nvSpPr>
            <p:cNvPr id="23" name="Line 51">
              <a:extLst>
                <a:ext uri="{FF2B5EF4-FFF2-40B4-BE49-F238E27FC236}">
                  <a16:creationId xmlns:a16="http://schemas.microsoft.com/office/drawing/2014/main" id="{B8671361-3358-7E64-0695-725087038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3581400"/>
              <a:ext cx="3352800" cy="0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Line 52">
              <a:extLst>
                <a:ext uri="{FF2B5EF4-FFF2-40B4-BE49-F238E27FC236}">
                  <a16:creationId xmlns:a16="http://schemas.microsoft.com/office/drawing/2014/main" id="{4F2FCCF3-49FC-4CE4-7273-85F62BB66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2895600"/>
              <a:ext cx="0" cy="609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B5DF3D0-2B3B-2906-CC31-04A8F09B6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0200" y="3657600"/>
              <a:ext cx="0" cy="609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55">
              <a:extLst>
                <a:ext uri="{FF2B5EF4-FFF2-40B4-BE49-F238E27FC236}">
                  <a16:creationId xmlns:a16="http://schemas.microsoft.com/office/drawing/2014/main" id="{6B66F116-AA18-9DE8-6FFF-AA2A94374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063" y="3886200"/>
              <a:ext cx="1050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web server</a:t>
              </a:r>
            </a:p>
          </p:txBody>
        </p:sp>
        <p:sp>
          <p:nvSpPr>
            <p:cNvPr id="27" name="Text Box 56">
              <a:extLst>
                <a:ext uri="{FF2B5EF4-FFF2-40B4-BE49-F238E27FC236}">
                  <a16:creationId xmlns:a16="http://schemas.microsoft.com/office/drawing/2014/main" id="{39D0A738-AACE-F15F-2169-52688347B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3124200"/>
              <a:ext cx="16906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Internet backbones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33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11.11. OSI seven layers and TCP/IP</a:t>
            </a:r>
          </a:p>
        </p:txBody>
      </p:sp>
      <p:pic>
        <p:nvPicPr>
          <p:cNvPr id="6" name="Picture 5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DA5B1A5B-6146-2068-BFBD-69CC50BF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99" y="1225550"/>
            <a:ext cx="6566207" cy="49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11.12. Protocols to send e-mail through Simple Mail Transfer Protocol</a:t>
            </a:r>
          </a:p>
        </p:txBody>
      </p:sp>
      <p:pic>
        <p:nvPicPr>
          <p:cNvPr id="8" name="Picture 7" descr="A close-up of a message&#10;&#10;Description automatically generated">
            <a:extLst>
              <a:ext uri="{FF2B5EF4-FFF2-40B4-BE49-F238E27FC236}">
                <a16:creationId xmlns:a16="http://schemas.microsoft.com/office/drawing/2014/main" id="{2C00982F-6654-E317-9CB1-BCD3EB3D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72" y="1972023"/>
            <a:ext cx="8553189" cy="29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7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9E85-F74C-1E09-1BC0-6FE13496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7388E-03F2-CA29-F2A3-E3665FCF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11.3</a:t>
            </a:r>
            <a:r>
              <a:rPr lang="en-GB" dirty="0"/>
              <a:t>	</a:t>
            </a:r>
            <a:r>
              <a:rPr lang="en-GB" sz="3000" dirty="0">
                <a:solidFill>
                  <a:srgbClr val="7030A0"/>
                </a:solidFill>
              </a:rPr>
              <a:t>Networks as Enablers</a:t>
            </a:r>
            <a:endParaRPr lang="en-GB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dirty="0"/>
              <a:t>things that are only possible with networks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11.4</a:t>
            </a:r>
            <a:r>
              <a:rPr lang="en-GB" dirty="0"/>
              <a:t>	</a:t>
            </a:r>
            <a:r>
              <a:rPr lang="en-GB" sz="3000" dirty="0">
                <a:solidFill>
                  <a:srgbClr val="7030A0"/>
                </a:solidFill>
              </a:rPr>
              <a:t>Networks as Mediators</a:t>
            </a:r>
            <a:endParaRPr lang="en-GB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dirty="0"/>
              <a:t>issues and problems because of networks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11.5</a:t>
            </a:r>
            <a:r>
              <a:rPr lang="en-GB" dirty="0"/>
              <a:t>	</a:t>
            </a:r>
            <a:r>
              <a:rPr lang="en-GB" sz="3000" dirty="0">
                <a:solidFill>
                  <a:srgbClr val="7030A0"/>
                </a:solidFill>
              </a:rPr>
              <a:t>Networks as Subjects</a:t>
            </a:r>
            <a:endParaRPr lang="en-GB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dirty="0"/>
              <a:t>understanding and managing networks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11.6	</a:t>
            </a:r>
            <a:r>
              <a:rPr lang="en-GB" sz="3000" dirty="0">
                <a:solidFill>
                  <a:srgbClr val="7030A0"/>
                </a:solidFill>
              </a:rPr>
              <a:t>Networks as Platforms </a:t>
            </a:r>
            <a:endParaRPr lang="en-GB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dirty="0"/>
              <a:t>algorithms and architectures for distributed interfaces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1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11.13. Typical network packet format (simplified)</a:t>
            </a:r>
          </a:p>
        </p:txBody>
      </p:sp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E898993-7BCF-436E-6B5B-43ECC704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422132"/>
            <a:ext cx="8280000" cy="1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7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11.14. Internet IP packet inside Ethernet packet</a:t>
            </a:r>
          </a:p>
        </p:txBody>
      </p:sp>
      <p:pic>
        <p:nvPicPr>
          <p:cNvPr id="3" name="Picture 2" descr="A close-up of a white card&#10;&#10;Description automatically generated">
            <a:extLst>
              <a:ext uri="{FF2B5EF4-FFF2-40B4-BE49-F238E27FC236}">
                <a16:creationId xmlns:a16="http://schemas.microsoft.com/office/drawing/2014/main" id="{B9AA8B28-C553-3B40-2478-C4980CAE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592888"/>
            <a:ext cx="8280000" cy="14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11.15. Routers send messages in the right direction through complex networks</a:t>
            </a:r>
          </a:p>
        </p:txBody>
      </p: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E87F9881-9D27-8260-4374-C183B136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84" y="1006867"/>
            <a:ext cx="8082587" cy="55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6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11.16. (a) Open-loop control. (b) Closed-loop control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3DB512-8772-1BB9-61CC-9FEB87F7E84A}"/>
              </a:ext>
            </a:extLst>
          </p:cNvPr>
          <p:cNvGrpSpPr/>
          <p:nvPr/>
        </p:nvGrpSpPr>
        <p:grpSpPr>
          <a:xfrm>
            <a:off x="1524000" y="1106468"/>
            <a:ext cx="5943600" cy="2429222"/>
            <a:chOff x="1524000" y="2133600"/>
            <a:chExt cx="5943600" cy="2429222"/>
          </a:xfrm>
        </p:grpSpPr>
        <p:grpSp>
          <p:nvGrpSpPr>
            <p:cNvPr id="35" name="Group 49">
              <a:extLst>
                <a:ext uri="{FF2B5EF4-FFF2-40B4-BE49-F238E27FC236}">
                  <a16:creationId xmlns:a16="http://schemas.microsoft.com/office/drawing/2014/main" id="{901998F3-02F0-7BDB-0105-51D124A4D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133600"/>
              <a:ext cx="5943600" cy="2133600"/>
              <a:chOff x="960" y="240"/>
              <a:chExt cx="3744" cy="1344"/>
            </a:xfrm>
          </p:grpSpPr>
          <p:grpSp>
            <p:nvGrpSpPr>
              <p:cNvPr id="37" name="Group 9">
                <a:extLst>
                  <a:ext uri="{FF2B5EF4-FFF2-40B4-BE49-F238E27FC236}">
                    <a16:creationId xmlns:a16="http://schemas.microsoft.com/office/drawing/2014/main" id="{4232356B-AB08-6841-C5C1-A75EE8AFC2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960"/>
                <a:ext cx="720" cy="593"/>
                <a:chOff x="2352" y="2143"/>
                <a:chExt cx="720" cy="593"/>
              </a:xfrm>
            </p:grpSpPr>
            <p:sp>
              <p:nvSpPr>
                <p:cNvPr id="48" name="AutoShape 4">
                  <a:extLst>
                    <a:ext uri="{FF2B5EF4-FFF2-40B4-BE49-F238E27FC236}">
                      <a16:creationId xmlns:a16="http://schemas.microsoft.com/office/drawing/2014/main" id="{0E24A55F-2208-1BBA-16F3-4BD0559B2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160"/>
                  <a:ext cx="720" cy="576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49" name="Picture 3">
                  <a:extLst>
                    <a:ext uri="{FF2B5EF4-FFF2-40B4-BE49-F238E27FC236}">
                      <a16:creationId xmlns:a16="http://schemas.microsoft.com/office/drawing/2014/main" id="{957CD143-05DF-4004-10F6-70251C6EAE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2392"/>
                  <a:ext cx="504" cy="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Text Box 5">
                  <a:extLst>
                    <a:ext uri="{FF2B5EF4-FFF2-40B4-BE49-F238E27FC236}">
                      <a16:creationId xmlns:a16="http://schemas.microsoft.com/office/drawing/2014/main" id="{7413E5B4-ADEF-A329-4DB5-B0890276AE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3" y="2143"/>
                  <a:ext cx="52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GB" sz="1600" dirty="0">
                      <a:latin typeface="Arial" panose="020B0604020202020204" pitchFamily="34" charset="0"/>
                    </a:rPr>
                    <a:t>system</a:t>
                  </a:r>
                </a:p>
              </p:txBody>
            </p:sp>
          </p:grpSp>
          <p:grpSp>
            <p:nvGrpSpPr>
              <p:cNvPr id="38" name="Group 8">
                <a:extLst>
                  <a:ext uri="{FF2B5EF4-FFF2-40B4-BE49-F238E27FC236}">
                    <a16:creationId xmlns:a16="http://schemas.microsoft.com/office/drawing/2014/main" id="{734205E3-ADED-C6CD-6B69-23ECEE43C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40"/>
                <a:ext cx="816" cy="624"/>
                <a:chOff x="1296" y="2112"/>
                <a:chExt cx="816" cy="624"/>
              </a:xfrm>
            </p:grpSpPr>
            <p:sp>
              <p:nvSpPr>
                <p:cNvPr id="45" name="AutoShape 6">
                  <a:extLst>
                    <a:ext uri="{FF2B5EF4-FFF2-40B4-BE49-F238E27FC236}">
                      <a16:creationId xmlns:a16="http://schemas.microsoft.com/office/drawing/2014/main" id="{DEF7E0C7-2B05-3504-83DD-1006B107D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2112"/>
                  <a:ext cx="816" cy="624"/>
                </a:xfrm>
                <a:prstGeom prst="cloudCallout">
                  <a:avLst>
                    <a:gd name="adj1" fmla="val -54412"/>
                    <a:gd name="adj2" fmla="val 70032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GB" altLang="en-GB"/>
                </a:p>
              </p:txBody>
            </p:sp>
            <p:sp>
              <p:nvSpPr>
                <p:cNvPr id="46" name="Text Box 7">
                  <a:extLst>
                    <a:ext uri="{FF2B5EF4-FFF2-40B4-BE49-F238E27FC236}">
                      <a16:creationId xmlns:a16="http://schemas.microsoft.com/office/drawing/2014/main" id="{FBD1FD91-04B0-D625-DE26-CB57D168BB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2160"/>
                  <a:ext cx="60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GB" sz="1400">
                      <a:latin typeface="Arial" panose="020B0604020202020204" pitchFamily="34" charset="0"/>
                    </a:rPr>
                    <a:t>prediction</a:t>
                  </a:r>
                </a:p>
              </p:txBody>
            </p:sp>
            <p:pic>
              <p:nvPicPr>
                <p:cNvPr id="47" name="Picture 2">
                  <a:extLst>
                    <a:ext uri="{FF2B5EF4-FFF2-40B4-BE49-F238E27FC236}">
                      <a16:creationId xmlns:a16="http://schemas.microsoft.com/office/drawing/2014/main" id="{1A85D115-B84E-8300-E289-0FFCE56E5F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2352"/>
                  <a:ext cx="376" cy="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E6CD0266-C6AB-DD08-520B-19BF038A4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056"/>
                <a:ext cx="816" cy="4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Text Box 21">
                <a:extLst>
                  <a:ext uri="{FF2B5EF4-FFF2-40B4-BE49-F238E27FC236}">
                    <a16:creationId xmlns:a16="http://schemas.microsoft.com/office/drawing/2014/main" id="{92F68E5C-5E01-2148-5EEB-DDB197CAA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1135"/>
                <a:ext cx="6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GB" sz="1600" dirty="0">
                    <a:latin typeface="Arial" panose="020B0604020202020204" pitchFamily="34" charset="0"/>
                  </a:rPr>
                  <a:t>controller</a:t>
                </a:r>
              </a:p>
            </p:txBody>
          </p:sp>
          <p:cxnSp>
            <p:nvCxnSpPr>
              <p:cNvPr id="41" name="AutoShape 24">
                <a:extLst>
                  <a:ext uri="{FF2B5EF4-FFF2-40B4-BE49-F238E27FC236}">
                    <a16:creationId xmlns:a16="http://schemas.microsoft.com/office/drawing/2014/main" id="{34B5444F-AD31-F85B-D15C-218265C03A01}"/>
                  </a:ext>
                </a:extLst>
              </p:cNvPr>
              <p:cNvCxnSpPr>
                <a:cxnSpLocks noChangeShapeType="1"/>
                <a:stCxn id="39" idx="3"/>
                <a:endCxn id="48" idx="1"/>
              </p:cNvCxnSpPr>
              <p:nvPr/>
            </p:nvCxnSpPr>
            <p:spPr bwMode="auto">
              <a:xfrm flipV="1">
                <a:off x="1776" y="1265"/>
                <a:ext cx="768" cy="7"/>
              </a:xfrm>
              <a:prstGeom prst="straightConnector1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AutoShape 26">
                <a:extLst>
                  <a:ext uri="{FF2B5EF4-FFF2-40B4-BE49-F238E27FC236}">
                    <a16:creationId xmlns:a16="http://schemas.microsoft.com/office/drawing/2014/main" id="{643CD1FA-7BAC-2F36-B942-D4E036EEE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0" cy="672"/>
              </a:xfrm>
              <a:prstGeom prst="irregularSeal2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Text Box 27">
                <a:extLst>
                  <a:ext uri="{FF2B5EF4-FFF2-40B4-BE49-F238E27FC236}">
                    <a16:creationId xmlns:a16="http://schemas.microsoft.com/office/drawing/2014/main" id="{B2DAE737-0853-D5AE-B2D8-028468C4C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1104"/>
                <a:ext cx="48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GB" sz="1400">
                    <a:latin typeface="Arial" panose="020B0604020202020204" pitchFamily="34" charset="0"/>
                  </a:rPr>
                  <a:t>desired</a:t>
                </a:r>
                <a:br>
                  <a:rPr lang="en-GB" altLang="en-GB" sz="1400">
                    <a:latin typeface="Arial" panose="020B0604020202020204" pitchFamily="34" charset="0"/>
                  </a:rPr>
                </a:br>
                <a:r>
                  <a:rPr lang="en-GB" altLang="en-GB" sz="1400">
                    <a:latin typeface="Arial" panose="020B0604020202020204" pitchFamily="34" charset="0"/>
                  </a:rPr>
                  <a:t>effect?</a:t>
                </a:r>
              </a:p>
            </p:txBody>
          </p:sp>
          <p:cxnSp>
            <p:nvCxnSpPr>
              <p:cNvPr id="44" name="AutoShape 28">
                <a:extLst>
                  <a:ext uri="{FF2B5EF4-FFF2-40B4-BE49-F238E27FC236}">
                    <a16:creationId xmlns:a16="http://schemas.microsoft.com/office/drawing/2014/main" id="{3C5E86A9-5E6A-391A-7C92-4478CFF70880}"/>
                  </a:ext>
                </a:extLst>
              </p:cNvPr>
              <p:cNvCxnSpPr>
                <a:cxnSpLocks noChangeShapeType="1"/>
                <a:stCxn id="48" idx="3"/>
                <a:endCxn id="43" idx="1"/>
              </p:cNvCxnSpPr>
              <p:nvPr/>
            </p:nvCxnSpPr>
            <p:spPr bwMode="auto">
              <a:xfrm>
                <a:off x="3264" y="1265"/>
                <a:ext cx="672" cy="2"/>
              </a:xfrm>
              <a:prstGeom prst="straightConnector1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6" name="Picture 35" descr="A computer with a screen&#10;&#10;Description automatically generated">
              <a:extLst>
                <a:ext uri="{FF2B5EF4-FFF2-40B4-BE49-F238E27FC236}">
                  <a16:creationId xmlns:a16="http://schemas.microsoft.com/office/drawing/2014/main" id="{596D493B-0FC0-147D-FC3D-D3EE9ECB5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5278" y="3873153"/>
              <a:ext cx="788193" cy="68966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9914F6-C9CC-7AF0-F25A-B2D3D339029E}"/>
              </a:ext>
            </a:extLst>
          </p:cNvPr>
          <p:cNvGrpSpPr/>
          <p:nvPr/>
        </p:nvGrpSpPr>
        <p:grpSpPr>
          <a:xfrm>
            <a:off x="1524000" y="4144024"/>
            <a:ext cx="5943600" cy="1972022"/>
            <a:chOff x="1524000" y="2590800"/>
            <a:chExt cx="5943600" cy="1972022"/>
          </a:xfrm>
        </p:grpSpPr>
        <p:grpSp>
          <p:nvGrpSpPr>
            <p:cNvPr id="52" name="Group 18">
              <a:extLst>
                <a:ext uri="{FF2B5EF4-FFF2-40B4-BE49-F238E27FC236}">
                  <a16:creationId xmlns:a16="http://schemas.microsoft.com/office/drawing/2014/main" id="{146A47A3-9934-BB39-D75B-912D639D1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590800"/>
              <a:ext cx="5943600" cy="1676400"/>
              <a:chOff x="864" y="2256"/>
              <a:chExt cx="3744" cy="1056"/>
            </a:xfrm>
          </p:grpSpPr>
          <p:grpSp>
            <p:nvGrpSpPr>
              <p:cNvPr id="54" name="Group 19">
                <a:extLst>
                  <a:ext uri="{FF2B5EF4-FFF2-40B4-BE49-F238E27FC236}">
                    <a16:creationId xmlns:a16="http://schemas.microsoft.com/office/drawing/2014/main" id="{2C1B823A-A3A8-1BB3-0261-DB7DDD4B9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2688"/>
                <a:ext cx="720" cy="593"/>
                <a:chOff x="2352" y="2143"/>
                <a:chExt cx="720" cy="593"/>
              </a:xfrm>
            </p:grpSpPr>
            <p:sp>
              <p:nvSpPr>
                <p:cNvPr id="63" name="AutoShape 20">
                  <a:extLst>
                    <a:ext uri="{FF2B5EF4-FFF2-40B4-BE49-F238E27FC236}">
                      <a16:creationId xmlns:a16="http://schemas.microsoft.com/office/drawing/2014/main" id="{0F679E44-C483-F1F2-135E-F569AD136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160"/>
                  <a:ext cx="720" cy="576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64" name="Picture 21">
                  <a:extLst>
                    <a:ext uri="{FF2B5EF4-FFF2-40B4-BE49-F238E27FC236}">
                      <a16:creationId xmlns:a16="http://schemas.microsoft.com/office/drawing/2014/main" id="{350F8BE2-EA50-75A5-384A-29FCCA7F54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2392"/>
                  <a:ext cx="504" cy="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 Box 22">
                  <a:extLst>
                    <a:ext uri="{FF2B5EF4-FFF2-40B4-BE49-F238E27FC236}">
                      <a16:creationId xmlns:a16="http://schemas.microsoft.com/office/drawing/2014/main" id="{984D6FC1-836B-8714-9BE2-17976F672E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3" y="2143"/>
                  <a:ext cx="52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GB" sz="1600">
                      <a:latin typeface="Arial" panose="020B0604020202020204" pitchFamily="34" charset="0"/>
                    </a:rPr>
                    <a:t>system</a:t>
                  </a:r>
                </a:p>
              </p:txBody>
            </p:sp>
          </p:grpSp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9EBD4A69-F11F-FEDA-6779-CBCE382AB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816" cy="4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Text Box 25">
                <a:extLst>
                  <a:ext uri="{FF2B5EF4-FFF2-40B4-BE49-F238E27FC236}">
                    <a16:creationId xmlns:a16="http://schemas.microsoft.com/office/drawing/2014/main" id="{38D30BBA-DB94-66E7-0E4B-DD2678BC8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863"/>
                <a:ext cx="6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GB" sz="1600">
                    <a:latin typeface="Arial" panose="020B0604020202020204" pitchFamily="34" charset="0"/>
                  </a:rPr>
                  <a:t>controller</a:t>
                </a:r>
              </a:p>
            </p:txBody>
          </p:sp>
          <p:cxnSp>
            <p:nvCxnSpPr>
              <p:cNvPr id="57" name="AutoShape 26">
                <a:extLst>
                  <a:ext uri="{FF2B5EF4-FFF2-40B4-BE49-F238E27FC236}">
                    <a16:creationId xmlns:a16="http://schemas.microsoft.com/office/drawing/2014/main" id="{0AE65D6E-4477-2E8F-DBB9-427FBDC7FB36}"/>
                  </a:ext>
                </a:extLst>
              </p:cNvPr>
              <p:cNvCxnSpPr>
                <a:cxnSpLocks noChangeShapeType="1"/>
                <a:stCxn id="55" idx="3"/>
                <a:endCxn id="63" idx="1"/>
              </p:cNvCxnSpPr>
              <p:nvPr/>
            </p:nvCxnSpPr>
            <p:spPr bwMode="auto">
              <a:xfrm flipV="1">
                <a:off x="1680" y="2993"/>
                <a:ext cx="768" cy="7"/>
              </a:xfrm>
              <a:prstGeom prst="straightConnector1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AutoShape 27">
                <a:extLst>
                  <a:ext uri="{FF2B5EF4-FFF2-40B4-BE49-F238E27FC236}">
                    <a16:creationId xmlns:a16="http://schemas.microsoft.com/office/drawing/2014/main" id="{4A90D1FC-5AF4-F432-CCFD-AF3B9FDDF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960" cy="672"/>
              </a:xfrm>
              <a:prstGeom prst="irregularSeal2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Text Box 28">
                <a:extLst>
                  <a:ext uri="{FF2B5EF4-FFF2-40B4-BE49-F238E27FC236}">
                    <a16:creationId xmlns:a16="http://schemas.microsoft.com/office/drawing/2014/main" id="{C7E42709-5349-CCEB-87CA-BD71806AA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832"/>
                <a:ext cx="48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GB" sz="1400">
                    <a:latin typeface="Arial" panose="020B0604020202020204" pitchFamily="34" charset="0"/>
                  </a:rPr>
                  <a:t>desired</a:t>
                </a:r>
                <a:br>
                  <a:rPr lang="en-GB" altLang="en-GB" sz="1400">
                    <a:latin typeface="Arial" panose="020B0604020202020204" pitchFamily="34" charset="0"/>
                  </a:rPr>
                </a:br>
                <a:r>
                  <a:rPr lang="en-GB" altLang="en-GB" sz="1400">
                    <a:latin typeface="Arial" panose="020B0604020202020204" pitchFamily="34" charset="0"/>
                  </a:rPr>
                  <a:t>effect?</a:t>
                </a:r>
              </a:p>
            </p:txBody>
          </p:sp>
          <p:cxnSp>
            <p:nvCxnSpPr>
              <p:cNvPr id="60" name="AutoShape 29">
                <a:extLst>
                  <a:ext uri="{FF2B5EF4-FFF2-40B4-BE49-F238E27FC236}">
                    <a16:creationId xmlns:a16="http://schemas.microsoft.com/office/drawing/2014/main" id="{08B52C81-FC02-4CB6-588D-C3FFCFDE8CE3}"/>
                  </a:ext>
                </a:extLst>
              </p:cNvPr>
              <p:cNvCxnSpPr>
                <a:cxnSpLocks noChangeShapeType="1"/>
                <a:stCxn id="63" idx="3"/>
                <a:endCxn id="59" idx="1"/>
              </p:cNvCxnSpPr>
              <p:nvPr/>
            </p:nvCxnSpPr>
            <p:spPr bwMode="auto">
              <a:xfrm>
                <a:off x="3168" y="2993"/>
                <a:ext cx="672" cy="2"/>
              </a:xfrm>
              <a:prstGeom prst="straightConnector1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30">
                <a:extLst>
                  <a:ext uri="{FF2B5EF4-FFF2-40B4-BE49-F238E27FC236}">
                    <a16:creationId xmlns:a16="http://schemas.microsoft.com/office/drawing/2014/main" id="{6F691E95-DCA5-1A49-D127-22517F2623AA}"/>
                  </a:ext>
                </a:extLst>
              </p:cNvPr>
              <p:cNvCxnSpPr>
                <a:cxnSpLocks noChangeShapeType="1"/>
                <a:stCxn id="58" idx="0"/>
                <a:endCxn id="55" idx="0"/>
              </p:cNvCxnSpPr>
              <p:nvPr/>
            </p:nvCxnSpPr>
            <p:spPr bwMode="auto">
              <a:xfrm rot="16200000" flipH="1" flipV="1">
                <a:off x="2633" y="1338"/>
                <a:ext cx="85" cy="2808"/>
              </a:xfrm>
              <a:prstGeom prst="curvedConnector3">
                <a:avLst>
                  <a:gd name="adj1" fmla="val -397644"/>
                </a:avLst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Text Box 31">
                <a:extLst>
                  <a:ext uri="{FF2B5EF4-FFF2-40B4-BE49-F238E27FC236}">
                    <a16:creationId xmlns:a16="http://schemas.microsoft.com/office/drawing/2014/main" id="{B6BCB3A6-A915-C210-10C7-9AFA7FA51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2" y="2256"/>
                <a:ext cx="67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GB" sz="1600" b="1">
                    <a:latin typeface="Arial" panose="020B0604020202020204" pitchFamily="34" charset="0"/>
                  </a:rPr>
                  <a:t>feedback</a:t>
                </a:r>
              </a:p>
            </p:txBody>
          </p:sp>
        </p:grpSp>
        <p:pic>
          <p:nvPicPr>
            <p:cNvPr id="53" name="Picture 52" descr="A computer with a screen&#10;&#10;Description automatically generated">
              <a:extLst>
                <a:ext uri="{FF2B5EF4-FFF2-40B4-BE49-F238E27FC236}">
                  <a16:creationId xmlns:a16="http://schemas.microsoft.com/office/drawing/2014/main" id="{76AEE540-EBEF-0B8F-CC46-16AC2AEA0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5278" y="3873153"/>
              <a:ext cx="788193" cy="689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43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64B2E-3BD9-09C9-631B-647AC0E6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199"/>
            <a:ext cx="7772400" cy="16557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11.6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Networks as Platforms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36A8D-7F5A-F52E-1A01-5EE649555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algorithms and architectures for </a:t>
            </a:r>
            <a:br>
              <a:rPr lang="en-GB" dirty="0"/>
            </a:br>
            <a:r>
              <a:rPr lang="en-GB" dirty="0"/>
              <a:t>distributed interfaces</a:t>
            </a:r>
          </a:p>
        </p:txBody>
      </p:sp>
    </p:spTree>
    <p:extLst>
      <p:ext uri="{BB962C8B-B14F-4D97-AF65-F5344CB8AC3E}">
        <p14:creationId xmlns:p14="http://schemas.microsoft.com/office/powerpoint/2010/main" val="320097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11.17. Dynamic pointers from Dix (1995)</a:t>
            </a:r>
          </a:p>
        </p:txBody>
      </p:sp>
      <p:pic>
        <p:nvPicPr>
          <p:cNvPr id="3" name="Picture 2" descr="A paper with text and a few squares&#10;&#10;Description automatically generated with medium confidence">
            <a:extLst>
              <a:ext uri="{FF2B5EF4-FFF2-40B4-BE49-F238E27FC236}">
                <a16:creationId xmlns:a16="http://schemas.microsoft.com/office/drawing/2014/main" id="{0E9A2895-C0E7-B053-444F-B4C1B527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1" y="1006867"/>
            <a:ext cx="8448394" cy="50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3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Figure 11.18. Multiuser transformations. Optimistic Concurrency.</a:t>
            </a:r>
            <a:br>
              <a:rPr lang="en-GB" dirty="0"/>
            </a:br>
            <a:r>
              <a:rPr lang="en-GB" dirty="0"/>
              <a:t>Group Undo.</a:t>
            </a:r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20718920-1016-6326-A9A3-006F3564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32" y="2993634"/>
            <a:ext cx="3251200" cy="1841500"/>
          </a:xfrm>
          <a:prstGeom prst="rect">
            <a:avLst/>
          </a:prstGeom>
        </p:spPr>
      </p:pic>
      <p:pic>
        <p:nvPicPr>
          <p:cNvPr id="8" name="Picture 7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154C90F3-643E-D178-F632-285275FE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85" y="2993634"/>
            <a:ext cx="2882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7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11.19. SOAP XML encoding of Lookup (“Hello World”).</a:t>
            </a:r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8146386-D4AD-C6C5-A231-2B7396F91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54" y="1006867"/>
            <a:ext cx="6188292" cy="45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0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64B2E-3BD9-09C9-631B-647AC0E6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15249"/>
            <a:ext cx="7772400" cy="2694714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11.7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History, Paradigm Shift and Futures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36A8D-7F5A-F52E-1A01-5EE649555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history and future of network interaction</a:t>
            </a:r>
            <a:br>
              <a:rPr lang="en-GB" dirty="0"/>
            </a:br>
            <a:r>
              <a:rPr lang="en-GB" dirty="0"/>
              <a:t>societal effects and paradigm changes due to developments in global and wireless networking </a:t>
            </a:r>
          </a:p>
        </p:txBody>
      </p:sp>
    </p:spTree>
    <p:extLst>
      <p:ext uri="{BB962C8B-B14F-4D97-AF65-F5344CB8AC3E}">
        <p14:creationId xmlns:p14="http://schemas.microsoft.com/office/powerpoint/2010/main" val="725397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28B6-3F69-938E-2B41-C567116F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9611"/>
          </a:xfrm>
        </p:spPr>
        <p:txBody>
          <a:bodyPr>
            <a:normAutofit/>
          </a:bodyPr>
          <a:lstStyle/>
          <a:p>
            <a:r>
              <a:rPr lang="en-GB" sz="4000" dirty="0"/>
              <a:t>Timeline—key events for the Internet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9FB8-09A9-713C-E4B5-3545FAA8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7957"/>
            <a:ext cx="7886700" cy="4899006"/>
          </a:xfrm>
        </p:spPr>
        <p:txBody>
          <a:bodyPr>
            <a:normAutofit fontScale="70000" lnSpcReduction="20000"/>
          </a:bodyPr>
          <a:lstStyle/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1968	–	First proposal for ARPANET-military and government research contracted to Bolt, Beranek &amp; Newman</a:t>
            </a:r>
          </a:p>
          <a:p>
            <a:pPr marL="1695450" indent="-1641475">
              <a:buNone/>
              <a:tabLst>
                <a:tab pos="1411288" algn="l"/>
              </a:tabLst>
            </a:pPr>
            <a:endParaRPr lang="en-GB" dirty="0"/>
          </a:p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1971	–	ARPANET enters regular use</a:t>
            </a:r>
          </a:p>
          <a:p>
            <a:pPr marL="1695450" indent="-1641475">
              <a:tabLst>
                <a:tab pos="1411288" algn="l"/>
              </a:tabLst>
            </a:pPr>
            <a:endParaRPr lang="en-GB" dirty="0"/>
          </a:p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1973–1974	–	Redesign of lower level protocols leads to TCP/IP</a:t>
            </a:r>
          </a:p>
          <a:p>
            <a:pPr marL="1695450" indent="-1641475">
              <a:tabLst>
                <a:tab pos="1411288" algn="l"/>
              </a:tabLst>
            </a:pPr>
            <a:endParaRPr lang="en-GB" dirty="0"/>
          </a:p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1983	–	Berkeley TCP/IP implementation for 4.2BSD – public domain code</a:t>
            </a:r>
          </a:p>
          <a:p>
            <a:pPr marL="1695450" indent="-1641475">
              <a:tabLst>
                <a:tab pos="1411288" algn="l"/>
              </a:tabLst>
            </a:pPr>
            <a:endParaRPr lang="en-GB" dirty="0"/>
          </a:p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1980s	–	Rapid growth of NSFNET-broad academic use</a:t>
            </a:r>
          </a:p>
          <a:p>
            <a:pPr marL="1695450" indent="-1641475">
              <a:tabLst>
                <a:tab pos="1411288" algn="l"/>
              </a:tabLst>
            </a:pPr>
            <a:endParaRPr lang="en-GB" dirty="0"/>
          </a:p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1990s	–	WWW and widespread public access to the Internet</a:t>
            </a:r>
          </a:p>
          <a:p>
            <a:pPr marL="1695450" indent="-1641475">
              <a:tabLst>
                <a:tab pos="1411288" algn="l"/>
              </a:tabLst>
            </a:pPr>
            <a:endParaRPr lang="en-GB" dirty="0"/>
          </a:p>
          <a:p>
            <a:pPr marL="1695450" indent="-1641475">
              <a:buNone/>
              <a:tabLst>
                <a:tab pos="1411288" algn="l"/>
              </a:tabLst>
            </a:pPr>
            <a:r>
              <a:rPr lang="en-GB" dirty="0"/>
              <a:t>2000	–	WAP on mobile phones web transcends the Internet</a:t>
            </a:r>
          </a:p>
        </p:txBody>
      </p:sp>
    </p:spTree>
    <p:extLst>
      <p:ext uri="{BB962C8B-B14F-4D97-AF65-F5344CB8AC3E}">
        <p14:creationId xmlns:p14="http://schemas.microsoft.com/office/powerpoint/2010/main" val="204301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64B2E-3BD9-09C9-631B-647AC0E6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199"/>
            <a:ext cx="7772400" cy="16557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11.2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About Networks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36A8D-7F5A-F52E-1A01-5EE649555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kinds of networks</a:t>
            </a:r>
          </a:p>
        </p:txBody>
      </p:sp>
    </p:spTree>
    <p:extLst>
      <p:ext uri="{BB962C8B-B14F-4D97-AF65-F5344CB8AC3E}">
        <p14:creationId xmlns:p14="http://schemas.microsoft.com/office/powerpoint/2010/main" val="2093619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C529-D507-7C67-C5DE-D4FA62865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7069"/>
            <a:ext cx="7772400" cy="215638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7030A0"/>
                </a:solidFill>
              </a:rPr>
              <a:t>Network-Based Interaction 3</a:t>
            </a:r>
            <a:r>
              <a:rPr lang="en-GB" sz="4800" baseline="30000" dirty="0">
                <a:solidFill>
                  <a:srgbClr val="7030A0"/>
                </a:solidFill>
              </a:rPr>
              <a:t>rd</a:t>
            </a:r>
            <a:r>
              <a:rPr lang="en-GB" sz="4800" dirty="0">
                <a:solidFill>
                  <a:srgbClr val="7030A0"/>
                </a:solidFill>
              </a:rPr>
              <a:t> ed </a:t>
            </a:r>
            <a:br>
              <a:rPr lang="en-GB" sz="4800" dirty="0">
                <a:solidFill>
                  <a:srgbClr val="7030A0"/>
                </a:solidFill>
              </a:rPr>
            </a:br>
            <a:r>
              <a:rPr lang="en-GB" sz="4800" dirty="0">
                <a:solidFill>
                  <a:srgbClr val="7030A0"/>
                </a:solidFill>
              </a:rPr>
              <a:t>Overview and </a:t>
            </a:r>
            <a:r>
              <a:rPr lang="en-GB" sz="4400" dirty="0">
                <a:solidFill>
                  <a:srgbClr val="7030A0"/>
                </a:solidFill>
              </a:rPr>
              <a:t>Figures</a:t>
            </a:r>
            <a:br>
              <a:rPr lang="en-GB" sz="4800" dirty="0"/>
            </a:br>
            <a:r>
              <a:rPr lang="en-GB" sz="4000" dirty="0"/>
              <a:t>Alan Dix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23701-3394-A3DF-C1E3-131A7C337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6062" y="3429000"/>
            <a:ext cx="5002488" cy="2387599"/>
          </a:xfrm>
        </p:spPr>
        <p:txBody>
          <a:bodyPr>
            <a:normAutofit lnSpcReduction="10000"/>
          </a:bodyPr>
          <a:lstStyle/>
          <a:p>
            <a:pPr marL="360363" indent="-350838" algn="l"/>
            <a:r>
              <a:rPr lang="en-GB" sz="2000" dirty="0"/>
              <a:t>Full reference:</a:t>
            </a:r>
            <a:br>
              <a:rPr lang="en-GB" sz="2000" dirty="0"/>
            </a:br>
            <a:r>
              <a:rPr lang="en-GB" sz="2000" dirty="0"/>
              <a:t>Dix (2012). Network-Based Interaction. Chapter 11 in J. Jacko (Ed.), The Human-Computer Interaction Handbook (3rd Edition). CRC Press. pp.237-272</a:t>
            </a:r>
          </a:p>
          <a:p>
            <a:pPr marL="360363" indent="-350838" algn="l"/>
            <a:endParaRPr lang="en-GB" sz="2000" dirty="0"/>
          </a:p>
          <a:p>
            <a:pPr marL="360363" indent="-350838" algn="l"/>
            <a:r>
              <a:rPr lang="en-GB" sz="2000" dirty="0"/>
              <a:t>https://</a:t>
            </a:r>
            <a:r>
              <a:rPr lang="en-GB" sz="2000" dirty="0" err="1"/>
              <a:t>alandix.com</a:t>
            </a:r>
            <a:r>
              <a:rPr lang="en-GB" sz="2000" dirty="0"/>
              <a:t>/academic/papers/</a:t>
            </a:r>
            <a:br>
              <a:rPr lang="en-GB" sz="2000" dirty="0"/>
            </a:br>
            <a:r>
              <a:rPr lang="en-GB" sz="2000" dirty="0"/>
              <a:t>network2012/</a:t>
            </a:r>
          </a:p>
        </p:txBody>
      </p:sp>
      <p:pic>
        <p:nvPicPr>
          <p:cNvPr id="5" name="Picture 4" descr="A book cover of a human computer interaction handbook&#10;&#10;Description automatically generated">
            <a:extLst>
              <a:ext uri="{FF2B5EF4-FFF2-40B4-BE49-F238E27FC236}">
                <a16:creationId xmlns:a16="http://schemas.microsoft.com/office/drawing/2014/main" id="{54B67216-49CE-068C-2BF4-8D027823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41599"/>
            <a:ext cx="2751667" cy="39422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59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11.3. inline.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1BFAC7-1329-9C58-13D0-1993195176B3}"/>
              </a:ext>
            </a:extLst>
          </p:cNvPr>
          <p:cNvGrpSpPr/>
          <p:nvPr/>
        </p:nvGrpSpPr>
        <p:grpSpPr>
          <a:xfrm>
            <a:off x="2673377" y="1770857"/>
            <a:ext cx="3797247" cy="3316287"/>
            <a:chOff x="4202237" y="2352330"/>
            <a:chExt cx="3797247" cy="3316287"/>
          </a:xfrm>
        </p:grpSpPr>
        <p:sp>
          <p:nvSpPr>
            <p:cNvPr id="2" name="Line 4">
              <a:extLst>
                <a:ext uri="{FF2B5EF4-FFF2-40B4-BE49-F238E27FC236}">
                  <a16:creationId xmlns:a16="http://schemas.microsoft.com/office/drawing/2014/main" id="{C8C0290A-5633-0E22-8CD5-8D6EB9B7D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484" y="4297017"/>
              <a:ext cx="342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EE7D4AEE-1749-80F1-45E3-80E592BEE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84" y="4297017"/>
              <a:ext cx="1371600" cy="1371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4CEEC34-52EF-0826-1B7E-A52F528A4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884" y="4297017"/>
              <a:ext cx="1371600" cy="1371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CEB05A-B3B0-9F04-1067-F769491EA22A}"/>
                </a:ext>
              </a:extLst>
            </p:cNvPr>
            <p:cNvGrpSpPr/>
            <p:nvPr/>
          </p:nvGrpSpPr>
          <p:grpSpPr>
            <a:xfrm>
              <a:off x="5256284" y="2929167"/>
              <a:ext cx="2743200" cy="1371600"/>
              <a:chOff x="2667000" y="1905000"/>
              <a:chExt cx="2743200" cy="1371600"/>
            </a:xfrm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A1A9F57C-A8A7-8A52-FB93-D1CBCC836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0" y="1905000"/>
                <a:ext cx="1371600" cy="13716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1222F829-18BC-3C13-3002-B9E427C1D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0" y="1905000"/>
                <a:ext cx="1371600" cy="13716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EB83E483-8D70-1299-9FCA-4FCD1623F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884" y="2544417"/>
              <a:ext cx="0" cy="3124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4F6B704F-AC68-D375-3A7A-93D345D09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3960" y="2352330"/>
              <a:ext cx="816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Fixed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BB1CF8A1-6892-9F03-EE39-A1985B2D0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5716" y="2376142"/>
              <a:ext cx="10759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Flexible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685E203F-9B40-4D2C-4366-7B610D383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82" y="3412780"/>
              <a:ext cx="7986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Local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A1027B25-7EB2-EDA6-6C52-E0F98E009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237" y="4784380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Global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E773F865-A5D1-EF3C-5A0D-83E0E7843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5970" y="3430301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LAN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363ABC5F-57D9-1DBC-DACC-5CF93C0C4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904" y="4092230"/>
              <a:ext cx="766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WAN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23F4ED3-06F7-5B00-22B8-E0813E1E4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666" y="4625630"/>
              <a:ext cx="99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45939B91-6549-25E7-64DF-2DE5E227E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6479" y="5149505"/>
              <a:ext cx="9028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Mobile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CE8866A6-D1E8-5405-CE64-163BCBEB6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894" y="3030192"/>
              <a:ext cx="133209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PAN, NFC,</a:t>
              </a:r>
              <a:b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</a:br>
              <a:r>
                <a:rPr lang="en-US" altLang="en-US" sz="1800" dirty="0" err="1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IrDa</a:t>
              </a:r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 </a:t>
              </a:r>
              <a:b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</a:br>
              <a:r>
                <a:rPr lang="en-US" altLang="en-US" sz="16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Bluetooth</a:t>
              </a:r>
              <a:b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</a:br>
              <a:r>
                <a:rPr lang="en-US" altLang="en-US" sz="1800" dirty="0" err="1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WiFi,UWB</a:t>
              </a:r>
              <a:endParaRPr lang="en-US" altLang="en-US" sz="18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856D8E62-0E02-F1BE-B01F-04C83AF13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2017" y="4525617"/>
              <a:ext cx="11833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GSM</a:t>
              </a:r>
              <a:b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</a:br>
              <a:r>
                <a:rPr lang="en-US" altLang="en-US" sz="1800" dirty="0">
                  <a:latin typeface="Palatino" pitchFamily="2" charset="77"/>
                  <a:ea typeface="Palatino" pitchFamily="2" charset="77"/>
                  <a:cs typeface="Times New Roman" panose="02020603050405020304" pitchFamily="18" charset="0"/>
                </a:rPr>
                <a:t>GPRS, 3G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28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11.1. </a:t>
            </a:r>
            <a:r>
              <a:rPr lang="en-GB" dirty="0" err="1"/>
              <a:t>reCaptcha</a:t>
            </a:r>
            <a:r>
              <a:rPr lang="en-GB" dirty="0"/>
              <a:t> interface (usually embedded in a web</a:t>
            </a:r>
            <a:br>
              <a:rPr lang="en-GB" dirty="0"/>
            </a:br>
            <a:r>
              <a:rPr lang="en-GB" dirty="0"/>
              <a:t>page).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60D7911D-A5B3-3CE9-2C13-0DD35B1B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0" y="2538432"/>
            <a:ext cx="4518000" cy="17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64B2E-3BD9-09C9-631B-647AC0E6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199"/>
            <a:ext cx="7772400" cy="16557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11.3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Networks as Enablers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36A8D-7F5A-F52E-1A01-5EE649555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things that are only possible with networks</a:t>
            </a:r>
          </a:p>
        </p:txBody>
      </p:sp>
    </p:spTree>
    <p:extLst>
      <p:ext uri="{BB962C8B-B14F-4D97-AF65-F5344CB8AC3E}">
        <p14:creationId xmlns:p14="http://schemas.microsoft.com/office/powerpoint/2010/main" val="424519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11.2. Copies of a web page in many places</a:t>
            </a:r>
          </a:p>
        </p:txBody>
      </p:sp>
      <p:pic>
        <p:nvPicPr>
          <p:cNvPr id="5" name="Picture 4" descr="A diagram of a computer system&#10;&#10;Description automatically generated with medium confidence">
            <a:extLst>
              <a:ext uri="{FF2B5EF4-FFF2-40B4-BE49-F238E27FC236}">
                <a16:creationId xmlns:a16="http://schemas.microsoft.com/office/drawing/2014/main" id="{5890ECFA-5505-0855-27C6-562BC223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1" y="1443038"/>
            <a:ext cx="8339458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11.3. Apple </a:t>
            </a:r>
            <a:r>
              <a:rPr lang="en-GB" dirty="0" err="1"/>
              <a:t>iDisk</a:t>
            </a:r>
            <a:r>
              <a:rPr lang="en-GB" dirty="0"/>
              <a:t>—cloud data on the desktop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179C2358-4747-984D-F64D-D3CA2CA5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133600"/>
            <a:ext cx="5232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4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6DCD7-3BB5-ECA9-663E-10F4DA2E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11.4. Fragment of resource description framework at </a:t>
            </a:r>
            <a:r>
              <a:rPr lang="en-GB" sz="2000" dirty="0"/>
              <a:t>http://</a:t>
            </a:r>
            <a:r>
              <a:rPr lang="en-GB" sz="2000" dirty="0" err="1"/>
              <a:t>www.alandix.com</a:t>
            </a:r>
            <a:r>
              <a:rPr lang="en-GB" sz="2000" dirty="0"/>
              <a:t>/</a:t>
            </a:r>
            <a:r>
              <a:rPr lang="en-GB" sz="2000" dirty="0" err="1"/>
              <a:t>rdf</a:t>
            </a:r>
            <a:r>
              <a:rPr lang="en-GB" sz="2000" dirty="0"/>
              <a:t>/</a:t>
            </a:r>
            <a:r>
              <a:rPr lang="en-GB" sz="2000" dirty="0" err="1"/>
              <a:t>alandix.xml</a:t>
            </a:r>
            <a:endParaRPr lang="en-GB" dirty="0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3772F181-1736-B9FE-9016-95E23F4B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36" y="1006867"/>
            <a:ext cx="6664660" cy="51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833</Words>
  <Application>Microsoft Macintosh PowerPoint</Application>
  <PresentationFormat>On-screen Show (4:3)</PresentationFormat>
  <Paragraphs>211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Palatino</vt:lpstr>
      <vt:lpstr>Times</vt:lpstr>
      <vt:lpstr>Office Theme</vt:lpstr>
      <vt:lpstr>Network-Based Interaction 3rd ed  Overview and Figures Alan Dix</vt:lpstr>
      <vt:lpstr>Main Structure</vt:lpstr>
      <vt:lpstr>Section 11.2 About Networks</vt:lpstr>
      <vt:lpstr>Section 11.3. inline. </vt:lpstr>
      <vt:lpstr>Figure 11.1. reCaptcha interface (usually embedded in a web page).</vt:lpstr>
      <vt:lpstr>Section 11.3 Networks as Enablers</vt:lpstr>
      <vt:lpstr>Figure 11.2. Copies of a web page in many places</vt:lpstr>
      <vt:lpstr>Figure 11.3. Apple iDisk—cloud data on the desktop </vt:lpstr>
      <vt:lpstr>Figure 11.4. Fragment of resource description framework at http://www.alandix.com/rdf/alandix.xml</vt:lpstr>
      <vt:lpstr>Figure 11.5. Linked data as of July 2009 (http://richard.cyganiak.de/2007/10/lod/)</vt:lpstr>
      <vt:lpstr>Section 11.4 Networks as Mediators</vt:lpstr>
      <vt:lpstr>Figure 11.6. Bandwidth, latency, and jitter</vt:lpstr>
      <vt:lpstr>Figure 11.7. (a) No jitter—no problem. (b) Jitter causes irregular reception</vt:lpstr>
      <vt:lpstr>Figure 11.8. Buffering will smooth the jitter, but adds delay</vt:lpstr>
      <vt:lpstr>Figure 11.9. Consistency breakdown. (a) Alison’s chat window. (b) Brian’s chat window</vt:lpstr>
      <vt:lpstr> Section 11.5 Networks as Subjects</vt:lpstr>
      <vt:lpstr>Figure 11.10. The long path from laptop to web</vt:lpstr>
      <vt:lpstr>Figure 11.11. OSI seven layers and TCP/IP</vt:lpstr>
      <vt:lpstr>Figure 11.12. Protocols to send e-mail through Simple Mail Transfer Protocol</vt:lpstr>
      <vt:lpstr>Figure 11.13. Typical network packet format (simplified)</vt:lpstr>
      <vt:lpstr>Figure 11.14. Internet IP packet inside Ethernet packet</vt:lpstr>
      <vt:lpstr>Figure 11.15. Routers send messages in the right direction through complex networks</vt:lpstr>
      <vt:lpstr>Figure 11.16. (a) Open-loop control. (b) Closed-loop control</vt:lpstr>
      <vt:lpstr>Section 11.6 Networks as Platforms </vt:lpstr>
      <vt:lpstr>Figure 11.17. Dynamic pointers from Dix (1995)</vt:lpstr>
      <vt:lpstr>Figure 11.18. Multiuser transformations. Optimistic Concurrency. Group Undo.</vt:lpstr>
      <vt:lpstr>Figure 11.19. SOAP XML encoding of Lookup (“Hello World”).</vt:lpstr>
      <vt:lpstr>Section 11.7 History, Paradigm Shift and Futures</vt:lpstr>
      <vt:lpstr>Timeline—key events for the Internet </vt:lpstr>
      <vt:lpstr>Network-Based Interaction 3rd ed  Overview and Figures Alan 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Alan Dix</dc:creator>
  <cp:lastModifiedBy>Alan Dix</cp:lastModifiedBy>
  <cp:revision>3</cp:revision>
  <dcterms:created xsi:type="dcterms:W3CDTF">2024-07-27T15:19:07Z</dcterms:created>
  <dcterms:modified xsi:type="dcterms:W3CDTF">2024-07-28T11:11:04Z</dcterms:modified>
</cp:coreProperties>
</file>