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52"/>
  </p:notesMasterIdLst>
  <p:sldIdLst>
    <p:sldId id="267" r:id="rId2"/>
    <p:sldId id="270" r:id="rId3"/>
    <p:sldId id="271" r:id="rId4"/>
    <p:sldId id="268" r:id="rId5"/>
    <p:sldId id="269" r:id="rId6"/>
    <p:sldId id="259" r:id="rId7"/>
    <p:sldId id="275" r:id="rId8"/>
    <p:sldId id="279" r:id="rId9"/>
    <p:sldId id="262" r:id="rId10"/>
    <p:sldId id="300" r:id="rId11"/>
    <p:sldId id="274" r:id="rId12"/>
    <p:sldId id="263" r:id="rId13"/>
    <p:sldId id="257" r:id="rId14"/>
    <p:sldId id="258" r:id="rId15"/>
    <p:sldId id="280" r:id="rId16"/>
    <p:sldId id="260" r:id="rId17"/>
    <p:sldId id="261" r:id="rId18"/>
    <p:sldId id="276" r:id="rId19"/>
    <p:sldId id="264" r:id="rId20"/>
    <p:sldId id="306" r:id="rId21"/>
    <p:sldId id="281" r:id="rId22"/>
    <p:sldId id="282" r:id="rId23"/>
    <p:sldId id="283" r:id="rId24"/>
    <p:sldId id="284" r:id="rId25"/>
    <p:sldId id="305" r:id="rId26"/>
    <p:sldId id="304" r:id="rId27"/>
    <p:sldId id="285" r:id="rId28"/>
    <p:sldId id="286" r:id="rId29"/>
    <p:sldId id="272" r:id="rId30"/>
    <p:sldId id="265" r:id="rId31"/>
    <p:sldId id="287" r:id="rId32"/>
    <p:sldId id="288" r:id="rId33"/>
    <p:sldId id="289" r:id="rId34"/>
    <p:sldId id="290" r:id="rId35"/>
    <p:sldId id="291" r:id="rId36"/>
    <p:sldId id="292" r:id="rId37"/>
    <p:sldId id="303" r:id="rId38"/>
    <p:sldId id="293" r:id="rId39"/>
    <p:sldId id="277" r:id="rId40"/>
    <p:sldId id="266" r:id="rId41"/>
    <p:sldId id="294" r:id="rId42"/>
    <p:sldId id="295" r:id="rId43"/>
    <p:sldId id="302" r:id="rId44"/>
    <p:sldId id="301" r:id="rId45"/>
    <p:sldId id="296" r:id="rId46"/>
    <p:sldId id="297" r:id="rId47"/>
    <p:sldId id="298" r:id="rId48"/>
    <p:sldId id="299" r:id="rId49"/>
    <p:sldId id="273" r:id="rId50"/>
    <p:sldId id="278" r:id="rId5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194"/>
    <p:restoredTop sz="65890"/>
  </p:normalViewPr>
  <p:slideViewPr>
    <p:cSldViewPr snapToGrid="0">
      <p:cViewPr varScale="1">
        <p:scale>
          <a:sx n="77" d="100"/>
          <a:sy n="77" d="100"/>
        </p:scale>
        <p:origin x="2312"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4B88F20-FDC1-9F47-BE6C-FC1A44E1C347}" type="datetimeFigureOut">
              <a:rPr lang="en-GB" smtClean="0"/>
              <a:t>29/04/2026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CBC2EB-AE33-5643-89A6-F960DEA87A3E}" type="slidenum">
              <a:rPr lang="en-GB" smtClean="0"/>
              <a:t>‹#›</a:t>
            </a:fld>
            <a:endParaRPr lang="en-GB"/>
          </a:p>
        </p:txBody>
      </p:sp>
    </p:spTree>
    <p:extLst>
      <p:ext uri="{BB962C8B-B14F-4D97-AF65-F5344CB8AC3E}">
        <p14:creationId xmlns:p14="http://schemas.microsoft.com/office/powerpoint/2010/main" val="4159339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Abstract</a:t>
            </a:r>
          </a:p>
          <a:p>
            <a:r>
              <a:rPr lang="en-GB" sz="1200" kern="1200" dirty="0">
                <a:solidFill>
                  <a:schemeClr val="tx1"/>
                </a:solidFill>
                <a:effectLst/>
                <a:latin typeface="+mn-lt"/>
                <a:ea typeface="+mn-ea"/>
                <a:cs typeface="+mn-cs"/>
              </a:rPr>
              <a:t>12.1 Introduction</a:t>
            </a:r>
          </a:p>
          <a:p>
            <a:r>
              <a:rPr lang="en-GB" sz="1200" kern="1200" dirty="0">
                <a:solidFill>
                  <a:schemeClr val="tx1"/>
                </a:solidFill>
                <a:effectLst/>
                <a:latin typeface="+mn-lt"/>
                <a:ea typeface="+mn-ea"/>
                <a:cs typeface="+mn-cs"/>
              </a:rPr>
              <a:t>12.1.1 Structure</a:t>
            </a:r>
          </a:p>
          <a:p>
            <a:r>
              <a:rPr lang="en-GB" sz="1200" kern="1200" dirty="0">
                <a:solidFill>
                  <a:schemeClr val="tx1"/>
                </a:solidFill>
                <a:effectLst/>
                <a:latin typeface="+mn-lt"/>
                <a:ea typeface="+mn-ea"/>
                <a:cs typeface="+mn-cs"/>
              </a:rPr>
              <a:t>12.2 About Networks</a:t>
            </a:r>
          </a:p>
          <a:p>
            <a:r>
              <a:rPr lang="en-GB" sz="1200" kern="1200" dirty="0">
                <a:solidFill>
                  <a:schemeClr val="tx1"/>
                </a:solidFill>
                <a:effectLst/>
                <a:latin typeface="+mn-lt"/>
                <a:ea typeface="+mn-ea"/>
                <a:cs typeface="+mn-cs"/>
              </a:rPr>
              <a:t>12.2.1 Types of networks</a:t>
            </a:r>
          </a:p>
          <a:p>
            <a:r>
              <a:rPr lang="en-GB" sz="1200" kern="1200" dirty="0">
                <a:solidFill>
                  <a:schemeClr val="tx1"/>
                </a:solidFill>
                <a:effectLst/>
                <a:latin typeface="+mn-lt"/>
                <a:ea typeface="+mn-ea"/>
                <a:cs typeface="+mn-cs"/>
              </a:rPr>
              <a:t>12.2.2 History of networks – the early years</a:t>
            </a:r>
          </a:p>
          <a:p>
            <a:r>
              <a:rPr lang="en-GB" sz="1200" kern="1200" dirty="0">
                <a:solidFill>
                  <a:schemeClr val="tx1"/>
                </a:solidFill>
                <a:effectLst/>
                <a:latin typeface="+mn-lt"/>
                <a:ea typeface="+mn-ea"/>
                <a:cs typeface="+mn-cs"/>
              </a:rPr>
              <a:t>12.2.3 Paradigm Shift</a:t>
            </a:r>
          </a:p>
          <a:p>
            <a:r>
              <a:rPr lang="en-GB" sz="1200" kern="1200" dirty="0">
                <a:solidFill>
                  <a:schemeClr val="tx1"/>
                </a:solidFill>
                <a:effectLst/>
                <a:latin typeface="+mn-lt"/>
                <a:ea typeface="+mn-ea"/>
                <a:cs typeface="+mn-cs"/>
              </a:rPr>
              <a:t>12.3 Networks as Enablers: Things That Are Only Possible with Networks</a:t>
            </a:r>
          </a:p>
          <a:p>
            <a:r>
              <a:rPr lang="en-GB" sz="1200" kern="1200" dirty="0">
                <a:solidFill>
                  <a:schemeClr val="tx1"/>
                </a:solidFill>
                <a:effectLst/>
                <a:latin typeface="+mn-lt"/>
                <a:ea typeface="+mn-ea"/>
                <a:cs typeface="+mn-cs"/>
              </a:rPr>
              <a:t>12.3.1 Remote Resources</a:t>
            </a:r>
          </a:p>
          <a:p>
            <a:r>
              <a:rPr lang="en-GB" sz="1200" kern="1200" dirty="0">
                <a:solidFill>
                  <a:schemeClr val="tx1"/>
                </a:solidFill>
                <a:effectLst/>
                <a:latin typeface="+mn-lt"/>
                <a:ea typeface="+mn-ea"/>
                <a:cs typeface="+mn-cs"/>
              </a:rPr>
              <a:t>12.3.1.1 People</a:t>
            </a:r>
          </a:p>
          <a:p>
            <a:r>
              <a:rPr lang="en-GB" sz="1200" kern="1200" dirty="0">
                <a:solidFill>
                  <a:schemeClr val="tx1"/>
                </a:solidFill>
                <a:effectLst/>
                <a:latin typeface="+mn-lt"/>
                <a:ea typeface="+mn-ea"/>
                <a:cs typeface="+mn-cs"/>
              </a:rPr>
              <a:t>12.3.1.2 Physical Things</a:t>
            </a:r>
          </a:p>
          <a:p>
            <a:r>
              <a:rPr lang="en-GB" sz="1200" kern="1200" dirty="0">
                <a:solidFill>
                  <a:schemeClr val="tx1"/>
                </a:solidFill>
                <a:effectLst/>
                <a:latin typeface="+mn-lt"/>
                <a:ea typeface="+mn-ea"/>
                <a:cs typeface="+mn-cs"/>
              </a:rPr>
              <a:t>12.3.1.3 Data</a:t>
            </a:r>
          </a:p>
          <a:p>
            <a:r>
              <a:rPr lang="en-GB" sz="1200" kern="1200" dirty="0">
                <a:solidFill>
                  <a:schemeClr val="tx1"/>
                </a:solidFill>
                <a:effectLst/>
                <a:latin typeface="+mn-lt"/>
                <a:ea typeface="+mn-ea"/>
                <a:cs typeface="+mn-cs"/>
              </a:rPr>
              <a:t>12.3.1.4 Computation</a:t>
            </a:r>
          </a:p>
          <a:p>
            <a:r>
              <a:rPr lang="en-GB" sz="1200" kern="1200" dirty="0">
                <a:solidFill>
                  <a:schemeClr val="tx1"/>
                </a:solidFill>
                <a:effectLst/>
                <a:latin typeface="+mn-lt"/>
                <a:ea typeface="+mn-ea"/>
                <a:cs typeface="+mn-cs"/>
              </a:rPr>
              <a:t>12.3.2 Mobility</a:t>
            </a:r>
          </a:p>
          <a:p>
            <a:r>
              <a:rPr lang="en-GB" sz="1200" kern="1200" dirty="0">
                <a:solidFill>
                  <a:schemeClr val="tx1"/>
                </a:solidFill>
                <a:effectLst/>
                <a:latin typeface="+mn-lt"/>
                <a:ea typeface="+mn-ea"/>
                <a:cs typeface="+mn-cs"/>
              </a:rPr>
              <a:t>12.3.3 Applications</a:t>
            </a:r>
          </a:p>
          <a:p>
            <a:r>
              <a:rPr lang="en-GB" sz="1200" kern="1200" dirty="0">
                <a:solidFill>
                  <a:schemeClr val="tx1"/>
                </a:solidFill>
                <a:effectLst/>
                <a:latin typeface="+mn-lt"/>
                <a:ea typeface="+mn-ea"/>
                <a:cs typeface="+mn-cs"/>
              </a:rPr>
              <a:t>12.3.3 Virtual Networks</a:t>
            </a:r>
          </a:p>
          <a:p>
            <a:r>
              <a:rPr lang="en-GB" sz="1200" kern="1200" dirty="0">
                <a:solidFill>
                  <a:schemeClr val="tx1"/>
                </a:solidFill>
                <a:effectLst/>
                <a:latin typeface="+mn-lt"/>
                <a:ea typeface="+mn-ea"/>
                <a:cs typeface="+mn-cs"/>
              </a:rPr>
              <a:t>12.4 Networks as Mediators: Issues and Problems Because of Networks</a:t>
            </a:r>
          </a:p>
          <a:p>
            <a:r>
              <a:rPr lang="en-GB" sz="1200" kern="1200" dirty="0">
                <a:solidFill>
                  <a:schemeClr val="tx1"/>
                </a:solidFill>
                <a:effectLst/>
                <a:latin typeface="+mn-lt"/>
                <a:ea typeface="+mn-ea"/>
                <a:cs typeface="+mn-cs"/>
              </a:rPr>
              <a:t>12.4.1 Network Properties</a:t>
            </a:r>
          </a:p>
          <a:p>
            <a:r>
              <a:rPr lang="en-GB" sz="1200" kern="1200" dirty="0">
                <a:solidFill>
                  <a:schemeClr val="tx1"/>
                </a:solidFill>
                <a:effectLst/>
                <a:latin typeface="+mn-lt"/>
                <a:ea typeface="+mn-ea"/>
                <a:cs typeface="+mn-cs"/>
              </a:rPr>
              <a:t>12.4.1.1 Bandwidth and Compression</a:t>
            </a:r>
          </a:p>
          <a:p>
            <a:r>
              <a:rPr lang="en-GB" sz="1200" kern="1200" dirty="0">
                <a:solidFill>
                  <a:schemeClr val="tx1"/>
                </a:solidFill>
                <a:effectLst/>
                <a:latin typeface="+mn-lt"/>
                <a:ea typeface="+mn-ea"/>
                <a:cs typeface="+mn-cs"/>
              </a:rPr>
              <a:t>12.4.1.2 Latency and Start-Up</a:t>
            </a:r>
          </a:p>
          <a:p>
            <a:r>
              <a:rPr lang="en-GB" sz="1200" kern="1200" dirty="0">
                <a:solidFill>
                  <a:schemeClr val="tx1"/>
                </a:solidFill>
                <a:effectLst/>
                <a:latin typeface="+mn-lt"/>
                <a:ea typeface="+mn-ea"/>
                <a:cs typeface="+mn-cs"/>
              </a:rPr>
              <a:t>12.4.1.3 Jitter and Buffering</a:t>
            </a:r>
          </a:p>
          <a:p>
            <a:r>
              <a:rPr lang="en-GB" sz="1200" kern="1200" dirty="0">
                <a:solidFill>
                  <a:schemeClr val="tx1"/>
                </a:solidFill>
                <a:effectLst/>
                <a:latin typeface="+mn-lt"/>
                <a:ea typeface="+mn-ea"/>
                <a:cs typeface="+mn-cs"/>
              </a:rPr>
              <a:t>12.4.1.4 Glitches</a:t>
            </a:r>
          </a:p>
          <a:p>
            <a:r>
              <a:rPr lang="en-GB" sz="1200" kern="1200" dirty="0">
                <a:solidFill>
                  <a:schemeClr val="tx1"/>
                </a:solidFill>
                <a:effectLst/>
                <a:latin typeface="+mn-lt"/>
                <a:ea typeface="+mn-ea"/>
                <a:cs typeface="+mn-cs"/>
              </a:rPr>
              <a:t>12.4.1.5 Reliability and Loss, Datagram and Connection-Based Services</a:t>
            </a:r>
          </a:p>
          <a:p>
            <a:r>
              <a:rPr lang="en-GB" sz="1200" kern="1200" dirty="0">
                <a:solidFill>
                  <a:schemeClr val="tx1"/>
                </a:solidFill>
                <a:effectLst/>
                <a:latin typeface="+mn-lt"/>
                <a:ea typeface="+mn-ea"/>
                <a:cs typeface="+mn-cs"/>
              </a:rPr>
              <a:t>12.4.1.6 Quality-of-Service and Reservation</a:t>
            </a:r>
          </a:p>
          <a:p>
            <a:r>
              <a:rPr lang="en-GB" sz="1200" kern="1200" dirty="0">
                <a:solidFill>
                  <a:schemeClr val="tx1"/>
                </a:solidFill>
                <a:effectLst/>
                <a:latin typeface="+mn-lt"/>
                <a:ea typeface="+mn-ea"/>
                <a:cs typeface="+mn-cs"/>
              </a:rPr>
              <a:t>12.4.1.7 Encryption, Authentication, and Digital Signatures</a:t>
            </a:r>
          </a:p>
          <a:p>
            <a:r>
              <a:rPr lang="en-GB" sz="1200" kern="1200" dirty="0">
                <a:solidFill>
                  <a:schemeClr val="tx1"/>
                </a:solidFill>
                <a:effectLst/>
                <a:latin typeface="+mn-lt"/>
                <a:ea typeface="+mn-ea"/>
                <a:cs typeface="+mn-cs"/>
              </a:rPr>
              <a:t>12.4.2 UI Properties</a:t>
            </a:r>
          </a:p>
          <a:p>
            <a:r>
              <a:rPr lang="en-GB" sz="1200" kern="1200" dirty="0">
                <a:solidFill>
                  <a:schemeClr val="tx1"/>
                </a:solidFill>
                <a:effectLst/>
                <a:latin typeface="+mn-lt"/>
                <a:ea typeface="+mn-ea"/>
                <a:cs typeface="+mn-cs"/>
              </a:rPr>
              <a:t>12.4.2.1 Network Transparency</a:t>
            </a:r>
          </a:p>
          <a:p>
            <a:r>
              <a:rPr lang="en-GB" sz="1200" kern="1200" dirty="0">
                <a:solidFill>
                  <a:schemeClr val="tx1"/>
                </a:solidFill>
                <a:effectLst/>
                <a:latin typeface="+mn-lt"/>
                <a:ea typeface="+mn-ea"/>
                <a:cs typeface="+mn-cs"/>
              </a:rPr>
              <a:t>12.4.2.2 Delays and Time</a:t>
            </a:r>
          </a:p>
          <a:p>
            <a:r>
              <a:rPr lang="en-GB" sz="1200" kern="1200" dirty="0">
                <a:solidFill>
                  <a:schemeClr val="tx1"/>
                </a:solidFill>
                <a:effectLst/>
                <a:latin typeface="+mn-lt"/>
                <a:ea typeface="+mn-ea"/>
                <a:cs typeface="+mn-cs"/>
              </a:rPr>
              <a:t>12.4.2.3 Coping Strategies</a:t>
            </a:r>
          </a:p>
          <a:p>
            <a:r>
              <a:rPr lang="en-GB" sz="1200" kern="1200" dirty="0">
                <a:solidFill>
                  <a:schemeClr val="tx1"/>
                </a:solidFill>
                <a:effectLst/>
                <a:latin typeface="+mn-lt"/>
                <a:ea typeface="+mn-ea"/>
                <a:cs typeface="+mn-cs"/>
              </a:rPr>
              <a:t>12.4.2.4 Timeliness of Feedback/Feedthrough, Pace</a:t>
            </a:r>
          </a:p>
          <a:p>
            <a:r>
              <a:rPr lang="en-GB" sz="1200" kern="1200" dirty="0">
                <a:solidFill>
                  <a:schemeClr val="tx1"/>
                </a:solidFill>
                <a:effectLst/>
                <a:latin typeface="+mn-lt"/>
                <a:ea typeface="+mn-ea"/>
                <a:cs typeface="+mn-cs"/>
              </a:rPr>
              <a:t>12.4.2.5 Race Conditions and Inconsistent Interface States</a:t>
            </a:r>
          </a:p>
          <a:p>
            <a:r>
              <a:rPr lang="en-GB" sz="1200" kern="1200" dirty="0">
                <a:solidFill>
                  <a:schemeClr val="tx1"/>
                </a:solidFill>
                <a:effectLst/>
                <a:latin typeface="+mn-lt"/>
                <a:ea typeface="+mn-ea"/>
                <a:cs typeface="+mn-cs"/>
              </a:rPr>
              <a:t>12.4.2.6 Awareness</a:t>
            </a:r>
          </a:p>
          <a:p>
            <a:r>
              <a:rPr lang="en-GB" sz="1200" kern="1200" dirty="0">
                <a:solidFill>
                  <a:schemeClr val="tx1"/>
                </a:solidFill>
                <a:effectLst/>
                <a:latin typeface="+mn-lt"/>
                <a:ea typeface="+mn-ea"/>
                <a:cs typeface="+mn-cs"/>
              </a:rPr>
              <a:t>12.4.3 Media Issues</a:t>
            </a:r>
          </a:p>
          <a:p>
            <a:r>
              <a:rPr lang="en-GB" sz="1200" kern="1200" dirty="0">
                <a:solidFill>
                  <a:schemeClr val="tx1"/>
                </a:solidFill>
                <a:effectLst/>
                <a:latin typeface="+mn-lt"/>
                <a:ea typeface="+mn-ea"/>
                <a:cs typeface="+mn-cs"/>
              </a:rPr>
              <a:t>12.4.3.1 Interactive Conversation and Action</a:t>
            </a:r>
          </a:p>
          <a:p>
            <a:r>
              <a:rPr lang="en-GB" sz="1200" kern="1200" dirty="0">
                <a:solidFill>
                  <a:schemeClr val="tx1"/>
                </a:solidFill>
                <a:effectLst/>
                <a:latin typeface="+mn-lt"/>
                <a:ea typeface="+mn-ea"/>
                <a:cs typeface="+mn-cs"/>
              </a:rPr>
              <a:t>12.4.3.2 Reliability</a:t>
            </a:r>
          </a:p>
          <a:p>
            <a:r>
              <a:rPr lang="en-GB" sz="1200" kern="1200" dirty="0">
                <a:solidFill>
                  <a:schemeClr val="tx1"/>
                </a:solidFill>
                <a:effectLst/>
                <a:latin typeface="+mn-lt"/>
                <a:ea typeface="+mn-ea"/>
                <a:cs typeface="+mn-cs"/>
              </a:rPr>
              <a:t>12.4.3.3 Sound and Vision</a:t>
            </a:r>
          </a:p>
          <a:p>
            <a:r>
              <a:rPr lang="en-GB" sz="1200" kern="1200" dirty="0">
                <a:solidFill>
                  <a:schemeClr val="tx1"/>
                </a:solidFill>
                <a:effectLst/>
                <a:latin typeface="+mn-lt"/>
                <a:ea typeface="+mn-ea"/>
                <a:cs typeface="+mn-cs"/>
              </a:rPr>
              <a:t>12.4.3.4 Compression</a:t>
            </a:r>
          </a:p>
          <a:p>
            <a:r>
              <a:rPr lang="en-GB" sz="1200" kern="1200" dirty="0">
                <a:solidFill>
                  <a:schemeClr val="tx1"/>
                </a:solidFill>
                <a:effectLst/>
                <a:latin typeface="+mn-lt"/>
                <a:ea typeface="+mn-ea"/>
                <a:cs typeface="+mn-cs"/>
              </a:rPr>
              <a:t>12.4.3.5 Jitter</a:t>
            </a:r>
          </a:p>
          <a:p>
            <a:r>
              <a:rPr lang="en-GB" sz="1200" kern="1200" dirty="0">
                <a:solidFill>
                  <a:schemeClr val="tx1"/>
                </a:solidFill>
                <a:effectLst/>
                <a:latin typeface="+mn-lt"/>
                <a:ea typeface="+mn-ea"/>
                <a:cs typeface="+mn-cs"/>
              </a:rPr>
              <a:t>12.4.3.6 Broadcast and Prerecorded Media</a:t>
            </a:r>
          </a:p>
          <a:p>
            <a:r>
              <a:rPr lang="en-GB" sz="1200" kern="1200" dirty="0">
                <a:solidFill>
                  <a:schemeClr val="tx1"/>
                </a:solidFill>
                <a:effectLst/>
                <a:latin typeface="+mn-lt"/>
                <a:ea typeface="+mn-ea"/>
                <a:cs typeface="+mn-cs"/>
              </a:rPr>
              <a:t>12.4.4 Public Perception: Ownership, Privacy, and Trust</a:t>
            </a:r>
          </a:p>
          <a:p>
            <a:r>
              <a:rPr lang="en-GB" sz="1200" kern="1200" dirty="0">
                <a:solidFill>
                  <a:schemeClr val="tx1"/>
                </a:solidFill>
                <a:effectLst/>
                <a:latin typeface="+mn-lt"/>
                <a:ea typeface="+mn-ea"/>
                <a:cs typeface="+mn-cs"/>
              </a:rPr>
              <a:t>12.5 Networks as Subjects: Understanding and Managing Networks</a:t>
            </a:r>
          </a:p>
          <a:p>
            <a:r>
              <a:rPr lang="en-GB" sz="1200" kern="1200" dirty="0">
                <a:solidFill>
                  <a:schemeClr val="tx1"/>
                </a:solidFill>
                <a:effectLst/>
                <a:latin typeface="+mn-lt"/>
                <a:ea typeface="+mn-ea"/>
                <a:cs typeface="+mn-cs"/>
              </a:rPr>
              <a:t>12.5.1 Network Models</a:t>
            </a:r>
          </a:p>
          <a:p>
            <a:r>
              <a:rPr lang="en-GB" sz="1200" kern="1200" dirty="0">
                <a:solidFill>
                  <a:schemeClr val="tx1"/>
                </a:solidFill>
                <a:effectLst/>
                <a:latin typeface="+mn-lt"/>
                <a:ea typeface="+mn-ea"/>
                <a:cs typeface="+mn-cs"/>
              </a:rPr>
              <a:t>12.5.1.1 Layers</a:t>
            </a:r>
          </a:p>
          <a:p>
            <a:r>
              <a:rPr lang="en-GB" sz="1200" kern="1200" dirty="0">
                <a:solidFill>
                  <a:schemeClr val="tx1"/>
                </a:solidFill>
                <a:effectLst/>
                <a:latin typeface="+mn-lt"/>
                <a:ea typeface="+mn-ea"/>
                <a:cs typeface="+mn-cs"/>
              </a:rPr>
              <a:t>12.5.1.2 Protocols</a:t>
            </a:r>
          </a:p>
          <a:p>
            <a:r>
              <a:rPr lang="en-GB" sz="1200" kern="1200" dirty="0">
                <a:solidFill>
                  <a:schemeClr val="tx1"/>
                </a:solidFill>
                <a:effectLst/>
                <a:latin typeface="+mn-lt"/>
                <a:ea typeface="+mn-ea"/>
                <a:cs typeface="+mn-cs"/>
              </a:rPr>
              <a:t>12.5.1.3 Internetworking and </a:t>
            </a:r>
            <a:r>
              <a:rPr lang="en-GB" sz="1200" kern="1200" dirty="0" err="1">
                <a:solidFill>
                  <a:schemeClr val="tx1"/>
                </a:solidFill>
                <a:effectLst/>
                <a:latin typeface="+mn-lt"/>
                <a:ea typeface="+mn-ea"/>
                <a:cs typeface="+mn-cs"/>
              </a:rPr>
              <a:t>Tunneling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12.5.1.4 Routing</a:t>
            </a:r>
          </a:p>
          <a:p>
            <a:r>
              <a:rPr lang="en-GB" sz="1200" kern="1200" dirty="0">
                <a:solidFill>
                  <a:schemeClr val="tx1"/>
                </a:solidFill>
                <a:effectLst/>
                <a:latin typeface="+mn-lt"/>
                <a:ea typeface="+mn-ea"/>
                <a:cs typeface="+mn-cs"/>
              </a:rPr>
              <a:t>12.5.1.5 Addresses</a:t>
            </a:r>
          </a:p>
          <a:p>
            <a:r>
              <a:rPr lang="en-GB" sz="1200" kern="1200" dirty="0">
                <a:solidFill>
                  <a:schemeClr val="tx1"/>
                </a:solidFill>
                <a:effectLst/>
                <a:latin typeface="+mn-lt"/>
                <a:ea typeface="+mn-ea"/>
                <a:cs typeface="+mn-cs"/>
              </a:rPr>
              <a:t>12.5.1.6 All Together...</a:t>
            </a:r>
          </a:p>
          <a:p>
            <a:r>
              <a:rPr lang="en-GB" sz="1200" kern="1200" dirty="0">
                <a:solidFill>
                  <a:schemeClr val="tx1"/>
                </a:solidFill>
                <a:effectLst/>
                <a:latin typeface="+mn-lt"/>
                <a:ea typeface="+mn-ea"/>
                <a:cs typeface="+mn-cs"/>
              </a:rPr>
              <a:t>12.5.1.7 Decentralizing: Peer–Peer and Ad Hoc Networks</a:t>
            </a:r>
          </a:p>
          <a:p>
            <a:r>
              <a:rPr lang="en-GB" sz="1200" kern="1200" dirty="0">
                <a:solidFill>
                  <a:schemeClr val="tx1"/>
                </a:solidFill>
                <a:effectLst/>
                <a:latin typeface="+mn-lt"/>
                <a:ea typeface="+mn-ea"/>
                <a:cs typeface="+mn-cs"/>
              </a:rPr>
              <a:t>12.5.2 Network Management</a:t>
            </a:r>
          </a:p>
          <a:p>
            <a:r>
              <a:rPr lang="en-GB" sz="1200" kern="1200" dirty="0">
                <a:solidFill>
                  <a:schemeClr val="tx1"/>
                </a:solidFill>
                <a:effectLst/>
                <a:latin typeface="+mn-lt"/>
                <a:ea typeface="+mn-ea"/>
                <a:cs typeface="+mn-cs"/>
              </a:rPr>
              <a:t>12.5.3 Network Awareness</a:t>
            </a:r>
          </a:p>
          <a:p>
            <a:r>
              <a:rPr lang="en-GB" sz="1200" kern="1200" dirty="0">
                <a:solidFill>
                  <a:schemeClr val="tx1"/>
                </a:solidFill>
                <a:effectLst/>
                <a:latin typeface="+mn-lt"/>
                <a:ea typeface="+mn-ea"/>
                <a:cs typeface="+mn-cs"/>
              </a:rPr>
              <a:t>12.5.3.1 Network Confusion</a:t>
            </a:r>
          </a:p>
          <a:p>
            <a:r>
              <a:rPr lang="en-GB" sz="1200" kern="1200" dirty="0">
                <a:solidFill>
                  <a:schemeClr val="tx1"/>
                </a:solidFill>
                <a:effectLst/>
                <a:latin typeface="+mn-lt"/>
                <a:ea typeface="+mn-ea"/>
                <a:cs typeface="+mn-cs"/>
              </a:rPr>
              <a:t>12.5.3.2 Exploiting the Limitations: </a:t>
            </a:r>
            <a:r>
              <a:rPr lang="en-GB" sz="1200" kern="1200" dirty="0" err="1">
                <a:solidFill>
                  <a:schemeClr val="tx1"/>
                </a:solidFill>
                <a:effectLst/>
                <a:latin typeface="+mn-lt"/>
                <a:ea typeface="+mn-ea"/>
                <a:cs typeface="+mn-cs"/>
              </a:rPr>
              <a:t>Seamfulness</a:t>
            </a:r>
            <a:r>
              <a:rPr lang="en-GB" sz="1200" kern="1200" dirty="0">
                <a:solidFill>
                  <a:schemeClr val="tx1"/>
                </a:solidFill>
                <a:effectLst/>
                <a:latin typeface="+mn-lt"/>
                <a:ea typeface="+mn-ea"/>
                <a:cs typeface="+mn-cs"/>
              </a:rPr>
              <a:t> and Virtual Locality</a:t>
            </a:r>
          </a:p>
          <a:p>
            <a:r>
              <a:rPr lang="en-GB" sz="1200" kern="1200" dirty="0">
                <a:solidFill>
                  <a:schemeClr val="tx1"/>
                </a:solidFill>
                <a:effectLst/>
                <a:latin typeface="+mn-lt"/>
                <a:ea typeface="+mn-ea"/>
                <a:cs typeface="+mn-cs"/>
              </a:rPr>
              <a:t>12.5.4 Network Within</a:t>
            </a:r>
          </a:p>
          <a:p>
            <a:r>
              <a:rPr lang="en-GB" sz="1200" kern="1200" dirty="0">
                <a:solidFill>
                  <a:schemeClr val="tx1"/>
                </a:solidFill>
                <a:effectLst/>
                <a:latin typeface="+mn-lt"/>
                <a:ea typeface="+mn-ea"/>
                <a:cs typeface="+mn-cs"/>
              </a:rPr>
              <a:t>12.5.5 Networks Tell Stories</a:t>
            </a:r>
          </a:p>
          <a:p>
            <a:r>
              <a:rPr lang="en-GB" sz="1200" kern="1200" dirty="0">
                <a:solidFill>
                  <a:schemeClr val="tx1"/>
                </a:solidFill>
                <a:effectLst/>
                <a:latin typeface="+mn-lt"/>
                <a:ea typeface="+mn-ea"/>
                <a:cs typeface="+mn-cs"/>
              </a:rPr>
              <a:t>12.6 Networks as Platforms: Algorithms and Architectures for Distributed Interfaces</a:t>
            </a:r>
          </a:p>
          <a:p>
            <a:r>
              <a:rPr lang="en-GB" sz="1200" kern="1200" dirty="0">
                <a:solidFill>
                  <a:schemeClr val="tx1"/>
                </a:solidFill>
                <a:effectLst/>
                <a:latin typeface="+mn-lt"/>
                <a:ea typeface="+mn-ea"/>
                <a:cs typeface="+mn-cs"/>
              </a:rPr>
              <a:t>12.6.1 Accessing Shared Objects</a:t>
            </a:r>
          </a:p>
          <a:p>
            <a:r>
              <a:rPr lang="en-GB" sz="1200" kern="1200" dirty="0">
                <a:solidFill>
                  <a:schemeClr val="tx1"/>
                </a:solidFill>
                <a:effectLst/>
                <a:latin typeface="+mn-lt"/>
                <a:ea typeface="+mn-ea"/>
                <a:cs typeface="+mn-cs"/>
              </a:rPr>
              <a:t>12.6.1.1 Locking</a:t>
            </a:r>
          </a:p>
          <a:p>
            <a:r>
              <a:rPr lang="en-GB" sz="1200" kern="1200" dirty="0">
                <a:solidFill>
                  <a:schemeClr val="tx1"/>
                </a:solidFill>
                <a:effectLst/>
                <a:latin typeface="+mn-lt"/>
                <a:ea typeface="+mn-ea"/>
                <a:cs typeface="+mn-cs"/>
              </a:rPr>
              <a:t>12.6.1.2 Replication</a:t>
            </a:r>
          </a:p>
          <a:p>
            <a:r>
              <a:rPr lang="en-GB" sz="1200" kern="1200" dirty="0">
                <a:solidFill>
                  <a:schemeClr val="tx1"/>
                </a:solidFill>
                <a:effectLst/>
                <a:latin typeface="+mn-lt"/>
                <a:ea typeface="+mn-ea"/>
                <a:cs typeface="+mn-cs"/>
              </a:rPr>
              <a:t>12.6.1.3 Optimistic Concurrency for Synchronous Editing</a:t>
            </a:r>
          </a:p>
          <a:p>
            <a:r>
              <a:rPr lang="en-GB" sz="1200" kern="1200" dirty="0">
                <a:solidFill>
                  <a:schemeClr val="tx1"/>
                </a:solidFill>
                <a:effectLst/>
                <a:latin typeface="+mn-lt"/>
                <a:ea typeface="+mn-ea"/>
                <a:cs typeface="+mn-cs"/>
              </a:rPr>
              <a:t>12.6.1.4 Groupware Undo</a:t>
            </a:r>
          </a:p>
          <a:p>
            <a:r>
              <a:rPr lang="en-GB" sz="1200" kern="1200" dirty="0">
                <a:solidFill>
                  <a:schemeClr val="tx1"/>
                </a:solidFill>
                <a:effectLst/>
                <a:latin typeface="+mn-lt"/>
                <a:ea typeface="+mn-ea"/>
                <a:cs typeface="+mn-cs"/>
              </a:rPr>
              <a:t>12.6.1.5 Real Solutions?</a:t>
            </a:r>
          </a:p>
          <a:p>
            <a:r>
              <a:rPr lang="en-GB" sz="1200" kern="1200" dirty="0">
                <a:solidFill>
                  <a:schemeClr val="tx1"/>
                </a:solidFill>
                <a:effectLst/>
                <a:latin typeface="+mn-lt"/>
                <a:ea typeface="+mn-ea"/>
                <a:cs typeface="+mn-cs"/>
              </a:rPr>
              <a:t>12.6.2 Architectures for Networked Systems</a:t>
            </a:r>
          </a:p>
          <a:p>
            <a:r>
              <a:rPr lang="en-GB" sz="1200" kern="1200" dirty="0">
                <a:solidFill>
                  <a:schemeClr val="tx1"/>
                </a:solidFill>
                <a:effectLst/>
                <a:latin typeface="+mn-lt"/>
                <a:ea typeface="+mn-ea"/>
                <a:cs typeface="+mn-cs"/>
              </a:rPr>
              <a:t>12.6.3 Supporting Infrastructure</a:t>
            </a:r>
          </a:p>
          <a:p>
            <a:r>
              <a:rPr lang="en-GB" sz="1200" kern="1200" dirty="0">
                <a:solidFill>
                  <a:schemeClr val="tx1"/>
                </a:solidFill>
                <a:effectLst/>
                <a:latin typeface="+mn-lt"/>
                <a:ea typeface="+mn-ea"/>
                <a:cs typeface="+mn-cs"/>
              </a:rPr>
              <a:t>12.6.3.1 Awareness Servers</a:t>
            </a:r>
          </a:p>
          <a:p>
            <a:r>
              <a:rPr lang="en-GB" sz="1200" kern="1200" dirty="0">
                <a:solidFill>
                  <a:schemeClr val="tx1"/>
                </a:solidFill>
                <a:effectLst/>
                <a:latin typeface="+mn-lt"/>
                <a:ea typeface="+mn-ea"/>
                <a:cs typeface="+mn-cs"/>
              </a:rPr>
              <a:t>12.6.3.2 Notification Servers</a:t>
            </a:r>
          </a:p>
          <a:p>
            <a:r>
              <a:rPr lang="en-GB" sz="1200" kern="1200" dirty="0">
                <a:solidFill>
                  <a:schemeClr val="tx1"/>
                </a:solidFill>
                <a:effectLst/>
                <a:latin typeface="+mn-lt"/>
                <a:ea typeface="+mn-ea"/>
                <a:cs typeface="+mn-cs"/>
              </a:rPr>
              <a:t>12.6.3.3 Event/Messaging Systems</a:t>
            </a:r>
          </a:p>
          <a:p>
            <a:r>
              <a:rPr lang="en-GB" sz="1200" kern="1200" dirty="0">
                <a:solidFill>
                  <a:schemeClr val="tx1"/>
                </a:solidFill>
                <a:effectLst/>
                <a:latin typeface="+mn-lt"/>
                <a:ea typeface="+mn-ea"/>
                <a:cs typeface="+mn-cs"/>
              </a:rPr>
              <a:t>12.6.3.4 Resource Discovery</a:t>
            </a:r>
          </a:p>
          <a:p>
            <a:r>
              <a:rPr lang="en-GB" sz="1200" kern="1200" dirty="0">
                <a:solidFill>
                  <a:schemeClr val="tx1"/>
                </a:solidFill>
                <a:effectLst/>
                <a:latin typeface="+mn-lt"/>
                <a:ea typeface="+mn-ea"/>
                <a:cs typeface="+mn-cs"/>
              </a:rPr>
              <a:t>12.6.3.5 Web Service and Remote Procedure Call</a:t>
            </a:r>
          </a:p>
          <a:p>
            <a:r>
              <a:rPr lang="en-GB" sz="1200" kern="1200" dirty="0">
                <a:solidFill>
                  <a:schemeClr val="tx1"/>
                </a:solidFill>
                <a:effectLst/>
                <a:latin typeface="+mn-lt"/>
                <a:ea typeface="+mn-ea"/>
                <a:cs typeface="+mn-cs"/>
              </a:rPr>
              <a:t>12.7 Networks and Society</a:t>
            </a:r>
          </a:p>
          <a:p>
            <a:r>
              <a:rPr lang="en-GB" sz="1200" kern="1200" dirty="0">
                <a:solidFill>
                  <a:schemeClr val="tx1"/>
                </a:solidFill>
                <a:effectLst/>
                <a:latin typeface="+mn-lt"/>
                <a:ea typeface="+mn-ea"/>
                <a:cs typeface="+mn-cs"/>
              </a:rPr>
              <a:t>12.7.1 Digital Inclusion</a:t>
            </a:r>
          </a:p>
          <a:p>
            <a:r>
              <a:rPr lang="en-GB" sz="1200" kern="1200" dirty="0">
                <a:solidFill>
                  <a:schemeClr val="tx1"/>
                </a:solidFill>
                <a:effectLst/>
                <a:latin typeface="+mn-lt"/>
                <a:ea typeface="+mn-ea"/>
                <a:cs typeface="+mn-cs"/>
              </a:rPr>
              <a:t>12.7.2 Internet Speed</a:t>
            </a:r>
          </a:p>
          <a:p>
            <a:r>
              <a:rPr lang="en-GB" sz="1200" kern="1200" dirty="0">
                <a:solidFill>
                  <a:schemeClr val="tx1"/>
                </a:solidFill>
                <a:effectLst/>
                <a:latin typeface="+mn-lt"/>
                <a:ea typeface="+mn-ea"/>
                <a:cs typeface="+mn-cs"/>
              </a:rPr>
              <a:t>12.7.3 Porous borders</a:t>
            </a:r>
          </a:p>
          <a:p>
            <a:r>
              <a:rPr lang="en-GB" sz="1200" kern="1200" dirty="0">
                <a:solidFill>
                  <a:schemeClr val="tx1"/>
                </a:solidFill>
                <a:effectLst/>
                <a:latin typeface="+mn-lt"/>
                <a:ea typeface="+mn-ea"/>
                <a:cs typeface="+mn-cs"/>
              </a:rPr>
              <a:t>12.7.4 Local and Global</a:t>
            </a:r>
          </a:p>
          <a:p>
            <a:r>
              <a:rPr lang="en-GB" sz="1200" kern="1200" dirty="0">
                <a:solidFill>
                  <a:schemeClr val="tx1"/>
                </a:solidFill>
                <a:effectLst/>
                <a:latin typeface="+mn-lt"/>
                <a:ea typeface="+mn-ea"/>
                <a:cs typeface="+mn-cs"/>
              </a:rPr>
              <a:t>12.7.5 Social structures</a:t>
            </a:r>
          </a:p>
          <a:p>
            <a:r>
              <a:rPr lang="en-GB" sz="1200" kern="1200" dirty="0">
                <a:solidFill>
                  <a:schemeClr val="tx1"/>
                </a:solidFill>
                <a:effectLst/>
                <a:latin typeface="+mn-lt"/>
                <a:ea typeface="+mn-ea"/>
                <a:cs typeface="+mn-cs"/>
              </a:rPr>
              <a:t>12.7.6 Information and Misinformation</a:t>
            </a:r>
          </a:p>
          <a:p>
            <a:r>
              <a:rPr lang="en-GB" sz="1200" kern="1200" dirty="0">
                <a:solidFill>
                  <a:schemeClr val="tx1"/>
                </a:solidFill>
                <a:effectLst/>
                <a:latin typeface="+mn-lt"/>
                <a:ea typeface="+mn-ea"/>
                <a:cs typeface="+mn-cs"/>
              </a:rPr>
              <a:t>12.7.7 Resilience and Fragility</a:t>
            </a:r>
          </a:p>
          <a:p>
            <a:r>
              <a:rPr lang="en-GB" sz="1200" kern="1200" dirty="0">
                <a:solidFill>
                  <a:schemeClr val="tx1"/>
                </a:solidFill>
                <a:effectLst/>
                <a:latin typeface="+mn-lt"/>
                <a:ea typeface="+mn-ea"/>
                <a:cs typeface="+mn-cs"/>
              </a:rPr>
              <a:t>12.7.8 Environmental impact</a:t>
            </a:r>
          </a:p>
          <a:p>
            <a:r>
              <a:rPr lang="en-GB" sz="1200" kern="1200" dirty="0">
                <a:solidFill>
                  <a:schemeClr val="tx1"/>
                </a:solidFill>
                <a:effectLst/>
                <a:latin typeface="+mn-lt"/>
                <a:ea typeface="+mn-ea"/>
                <a:cs typeface="+mn-cs"/>
              </a:rPr>
              <a:t>12.8 Progress and Futures</a:t>
            </a:r>
          </a:p>
          <a:p>
            <a:r>
              <a:rPr lang="en-GB" sz="1200" kern="1200" dirty="0">
                <a:solidFill>
                  <a:schemeClr val="tx1"/>
                </a:solidFill>
                <a:effectLst/>
                <a:latin typeface="+mn-lt"/>
                <a:ea typeface="+mn-ea"/>
                <a:cs typeface="+mn-cs"/>
              </a:rPr>
              <a:t>References</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57CBC2EB-AE33-5643-89A6-F960DEA87A3E}" type="slidenum">
              <a:rPr lang="en-GB" smtClean="0"/>
              <a:t>2</a:t>
            </a:fld>
            <a:endParaRPr lang="en-GB"/>
          </a:p>
        </p:txBody>
      </p:sp>
    </p:spTree>
    <p:extLst>
      <p:ext uri="{BB962C8B-B14F-4D97-AF65-F5344CB8AC3E}">
        <p14:creationId xmlns:p14="http://schemas.microsoft.com/office/powerpoint/2010/main" val="14117865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Four images show network diagrams of the Linked Data Cloud at different dates, with individual labelled datasets and connections between them.</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There are 12 datasets at 01/5/2007; 45 datasets at 18/9/2008 45, 95 datasets at 14/7/2009; and 1269 datasets at 16/11/2020.</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the first three images it is possible to see individual datasets and patterns of connections, but by 2020 the image is too dense to make out any clear structure.</a:t>
            </a:r>
          </a:p>
        </p:txBody>
      </p:sp>
      <p:sp>
        <p:nvSpPr>
          <p:cNvPr id="4" name="Slide Number Placeholder 3"/>
          <p:cNvSpPr>
            <a:spLocks noGrp="1"/>
          </p:cNvSpPr>
          <p:nvPr>
            <p:ph type="sldNum" sz="quarter" idx="5"/>
          </p:nvPr>
        </p:nvSpPr>
        <p:spPr/>
        <p:txBody>
          <a:bodyPr/>
          <a:lstStyle/>
          <a:p>
            <a:fld id="{5ED901BB-F753-EA47-BD4F-6961C16B6095}" type="slidenum">
              <a:rPr lang="en-GB" smtClean="0"/>
              <a:t>17</a:t>
            </a:fld>
            <a:endParaRPr lang="en-GB"/>
          </a:p>
        </p:txBody>
      </p:sp>
    </p:spTree>
    <p:extLst>
      <p:ext uri="{BB962C8B-B14F-4D97-AF65-F5344CB8AC3E}">
        <p14:creationId xmlns:p14="http://schemas.microsoft.com/office/powerpoint/2010/main" val="4228478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115470-6D04-BB2B-D812-7C55196A72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8A1E7B-24E0-5263-F551-D0B2E3F05E2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55048-9CAC-837E-F601-E7BAED484A5C}"/>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12.4.1 Network Properties</a:t>
            </a:r>
          </a:p>
          <a:p>
            <a:r>
              <a:rPr lang="en-GB" sz="1200" kern="1200" dirty="0">
                <a:solidFill>
                  <a:schemeClr val="tx1"/>
                </a:solidFill>
                <a:effectLst/>
                <a:latin typeface="+mn-lt"/>
                <a:ea typeface="+mn-ea"/>
                <a:cs typeface="+mn-cs"/>
              </a:rPr>
              <a:t>12.4.1.1 Bandwidth and Compression</a:t>
            </a:r>
          </a:p>
          <a:p>
            <a:r>
              <a:rPr lang="en-GB" sz="1200" kern="1200" dirty="0">
                <a:solidFill>
                  <a:schemeClr val="tx1"/>
                </a:solidFill>
                <a:effectLst/>
                <a:latin typeface="+mn-lt"/>
                <a:ea typeface="+mn-ea"/>
                <a:cs typeface="+mn-cs"/>
              </a:rPr>
              <a:t>12.4.1.2 Latency and Start-Up</a:t>
            </a:r>
          </a:p>
          <a:p>
            <a:r>
              <a:rPr lang="en-GB" sz="1200" kern="1200" dirty="0">
                <a:solidFill>
                  <a:schemeClr val="tx1"/>
                </a:solidFill>
                <a:effectLst/>
                <a:latin typeface="+mn-lt"/>
                <a:ea typeface="+mn-ea"/>
                <a:cs typeface="+mn-cs"/>
              </a:rPr>
              <a:t>12.4.1.3 Jitter and Buffering</a:t>
            </a:r>
          </a:p>
          <a:p>
            <a:r>
              <a:rPr lang="en-GB" sz="1200" kern="1200" dirty="0">
                <a:solidFill>
                  <a:schemeClr val="tx1"/>
                </a:solidFill>
                <a:effectLst/>
                <a:latin typeface="+mn-lt"/>
                <a:ea typeface="+mn-ea"/>
                <a:cs typeface="+mn-cs"/>
              </a:rPr>
              <a:t>12.4.1.4 Glitches</a:t>
            </a:r>
          </a:p>
          <a:p>
            <a:r>
              <a:rPr lang="en-GB" sz="1200" kern="1200" dirty="0">
                <a:solidFill>
                  <a:schemeClr val="tx1"/>
                </a:solidFill>
                <a:effectLst/>
                <a:latin typeface="+mn-lt"/>
                <a:ea typeface="+mn-ea"/>
                <a:cs typeface="+mn-cs"/>
              </a:rPr>
              <a:t>12.4.1.5 Reliability and Loss, Datagram and Connection-Based Services</a:t>
            </a:r>
          </a:p>
          <a:p>
            <a:r>
              <a:rPr lang="en-GB" sz="1200" kern="1200" dirty="0">
                <a:solidFill>
                  <a:schemeClr val="tx1"/>
                </a:solidFill>
                <a:effectLst/>
                <a:latin typeface="+mn-lt"/>
                <a:ea typeface="+mn-ea"/>
                <a:cs typeface="+mn-cs"/>
              </a:rPr>
              <a:t>12.4.1.6 Quality-of-Service and Reservation</a:t>
            </a:r>
          </a:p>
          <a:p>
            <a:r>
              <a:rPr lang="en-GB" sz="1200" kern="1200" dirty="0">
                <a:solidFill>
                  <a:schemeClr val="tx1"/>
                </a:solidFill>
                <a:effectLst/>
                <a:latin typeface="+mn-lt"/>
                <a:ea typeface="+mn-ea"/>
                <a:cs typeface="+mn-cs"/>
              </a:rPr>
              <a:t>12.4.1.7 Encryption, Authentication, and Digital Signatures</a:t>
            </a:r>
          </a:p>
          <a:p>
            <a:r>
              <a:rPr lang="en-GB" sz="1200" kern="1200" dirty="0">
                <a:solidFill>
                  <a:schemeClr val="tx1"/>
                </a:solidFill>
                <a:effectLst/>
                <a:latin typeface="+mn-lt"/>
                <a:ea typeface="+mn-ea"/>
                <a:cs typeface="+mn-cs"/>
              </a:rPr>
              <a:t>12.4.2 UI Properties</a:t>
            </a:r>
          </a:p>
          <a:p>
            <a:r>
              <a:rPr lang="en-GB" sz="1200" kern="1200" dirty="0">
                <a:solidFill>
                  <a:schemeClr val="tx1"/>
                </a:solidFill>
                <a:effectLst/>
                <a:latin typeface="+mn-lt"/>
                <a:ea typeface="+mn-ea"/>
                <a:cs typeface="+mn-cs"/>
              </a:rPr>
              <a:t>12.4.2.1 Network Transparency</a:t>
            </a:r>
          </a:p>
          <a:p>
            <a:r>
              <a:rPr lang="en-GB" sz="1200" kern="1200" dirty="0">
                <a:solidFill>
                  <a:schemeClr val="tx1"/>
                </a:solidFill>
                <a:effectLst/>
                <a:latin typeface="+mn-lt"/>
                <a:ea typeface="+mn-ea"/>
                <a:cs typeface="+mn-cs"/>
              </a:rPr>
              <a:t>12.4.2.2 Delays and Time</a:t>
            </a:r>
          </a:p>
          <a:p>
            <a:r>
              <a:rPr lang="en-GB" sz="1200" kern="1200" dirty="0">
                <a:solidFill>
                  <a:schemeClr val="tx1"/>
                </a:solidFill>
                <a:effectLst/>
                <a:latin typeface="+mn-lt"/>
                <a:ea typeface="+mn-ea"/>
                <a:cs typeface="+mn-cs"/>
              </a:rPr>
              <a:t>12.4.2.3 Coping Strategies</a:t>
            </a:r>
          </a:p>
          <a:p>
            <a:r>
              <a:rPr lang="en-GB" sz="1200" kern="1200" dirty="0">
                <a:solidFill>
                  <a:schemeClr val="tx1"/>
                </a:solidFill>
                <a:effectLst/>
                <a:latin typeface="+mn-lt"/>
                <a:ea typeface="+mn-ea"/>
                <a:cs typeface="+mn-cs"/>
              </a:rPr>
              <a:t>12.4.2.4 Timeliness of Feedback/Feedthrough, Pace</a:t>
            </a:r>
          </a:p>
          <a:p>
            <a:r>
              <a:rPr lang="en-GB" sz="1200" kern="1200" dirty="0">
                <a:solidFill>
                  <a:schemeClr val="tx1"/>
                </a:solidFill>
                <a:effectLst/>
                <a:latin typeface="+mn-lt"/>
                <a:ea typeface="+mn-ea"/>
                <a:cs typeface="+mn-cs"/>
              </a:rPr>
              <a:t>12.4.2.5 Race Conditions and Inconsistent Interface States</a:t>
            </a:r>
          </a:p>
          <a:p>
            <a:r>
              <a:rPr lang="en-GB" sz="1200" kern="1200" dirty="0">
                <a:solidFill>
                  <a:schemeClr val="tx1"/>
                </a:solidFill>
                <a:effectLst/>
                <a:latin typeface="+mn-lt"/>
                <a:ea typeface="+mn-ea"/>
                <a:cs typeface="+mn-cs"/>
              </a:rPr>
              <a:t>12.4.2.6 Awareness</a:t>
            </a:r>
          </a:p>
          <a:p>
            <a:r>
              <a:rPr lang="en-GB" sz="1200" kern="1200" dirty="0">
                <a:solidFill>
                  <a:schemeClr val="tx1"/>
                </a:solidFill>
                <a:effectLst/>
                <a:latin typeface="+mn-lt"/>
                <a:ea typeface="+mn-ea"/>
                <a:cs typeface="+mn-cs"/>
              </a:rPr>
              <a:t>12.4.3 Media Issues</a:t>
            </a:r>
          </a:p>
          <a:p>
            <a:r>
              <a:rPr lang="en-GB" sz="1200" kern="1200" dirty="0">
                <a:solidFill>
                  <a:schemeClr val="tx1"/>
                </a:solidFill>
                <a:effectLst/>
                <a:latin typeface="+mn-lt"/>
                <a:ea typeface="+mn-ea"/>
                <a:cs typeface="+mn-cs"/>
              </a:rPr>
              <a:t>12.4.3.1 Interactive Conversation and Action</a:t>
            </a:r>
          </a:p>
          <a:p>
            <a:r>
              <a:rPr lang="en-GB" sz="1200" kern="1200" dirty="0">
                <a:solidFill>
                  <a:schemeClr val="tx1"/>
                </a:solidFill>
                <a:effectLst/>
                <a:latin typeface="+mn-lt"/>
                <a:ea typeface="+mn-ea"/>
                <a:cs typeface="+mn-cs"/>
              </a:rPr>
              <a:t>12.4.3.2 Reliability</a:t>
            </a:r>
          </a:p>
          <a:p>
            <a:r>
              <a:rPr lang="en-GB" sz="1200" kern="1200" dirty="0">
                <a:solidFill>
                  <a:schemeClr val="tx1"/>
                </a:solidFill>
                <a:effectLst/>
                <a:latin typeface="+mn-lt"/>
                <a:ea typeface="+mn-ea"/>
                <a:cs typeface="+mn-cs"/>
              </a:rPr>
              <a:t>12.4.3.3 Sound and Vision</a:t>
            </a:r>
          </a:p>
          <a:p>
            <a:r>
              <a:rPr lang="en-GB" sz="1200" kern="1200" dirty="0">
                <a:solidFill>
                  <a:schemeClr val="tx1"/>
                </a:solidFill>
                <a:effectLst/>
                <a:latin typeface="+mn-lt"/>
                <a:ea typeface="+mn-ea"/>
                <a:cs typeface="+mn-cs"/>
              </a:rPr>
              <a:t>12.4.3.4 Compression</a:t>
            </a:r>
          </a:p>
          <a:p>
            <a:r>
              <a:rPr lang="en-GB" sz="1200" kern="1200" dirty="0">
                <a:solidFill>
                  <a:schemeClr val="tx1"/>
                </a:solidFill>
                <a:effectLst/>
                <a:latin typeface="+mn-lt"/>
                <a:ea typeface="+mn-ea"/>
                <a:cs typeface="+mn-cs"/>
              </a:rPr>
              <a:t>12.4.3.5 Jitter</a:t>
            </a:r>
          </a:p>
          <a:p>
            <a:r>
              <a:rPr lang="en-GB" sz="1200" kern="1200" dirty="0">
                <a:solidFill>
                  <a:schemeClr val="tx1"/>
                </a:solidFill>
                <a:effectLst/>
                <a:latin typeface="+mn-lt"/>
                <a:ea typeface="+mn-ea"/>
                <a:cs typeface="+mn-cs"/>
              </a:rPr>
              <a:t>12.4.3.6 Broadcast and Prerecorded Media</a:t>
            </a:r>
          </a:p>
          <a:p>
            <a:r>
              <a:rPr lang="en-GB" sz="1200" kern="1200" dirty="0">
                <a:solidFill>
                  <a:schemeClr val="tx1"/>
                </a:solidFill>
                <a:effectLst/>
                <a:latin typeface="+mn-lt"/>
                <a:ea typeface="+mn-ea"/>
                <a:cs typeface="+mn-cs"/>
              </a:rPr>
              <a:t>12.4.4 Public Perception: Ownership, Privacy, and Trust</a:t>
            </a:r>
          </a:p>
          <a:p>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1391246A-A7F5-3DD2-D223-2FD30DD21DE7}"/>
              </a:ext>
            </a:extLst>
          </p:cNvPr>
          <p:cNvSpPr>
            <a:spLocks noGrp="1"/>
          </p:cNvSpPr>
          <p:nvPr>
            <p:ph type="sldNum" sz="quarter" idx="5"/>
          </p:nvPr>
        </p:nvSpPr>
        <p:spPr/>
        <p:txBody>
          <a:bodyPr/>
          <a:lstStyle/>
          <a:p>
            <a:fld id="{57CBC2EB-AE33-5643-89A6-F960DEA87A3E}" type="slidenum">
              <a:rPr lang="en-GB" smtClean="0"/>
              <a:t>18</a:t>
            </a:fld>
            <a:endParaRPr lang="en-GB"/>
          </a:p>
        </p:txBody>
      </p:sp>
    </p:spTree>
    <p:extLst>
      <p:ext uri="{BB962C8B-B14F-4D97-AF65-F5344CB8AC3E}">
        <p14:creationId xmlns:p14="http://schemas.microsoft.com/office/powerpoint/2010/main" val="371769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57CBC2EB-AE33-5643-89A6-F960DEA87A3E}" type="slidenum">
              <a:rPr lang="en-GB" smtClean="0"/>
              <a:t>20</a:t>
            </a:fld>
            <a:endParaRPr lang="en-GB"/>
          </a:p>
        </p:txBody>
      </p:sp>
    </p:spTree>
    <p:extLst>
      <p:ext uri="{BB962C8B-B14F-4D97-AF65-F5344CB8AC3E}">
        <p14:creationId xmlns:p14="http://schemas.microsoft.com/office/powerpoint/2010/main" val="1468961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timeline diagram compares bandwidth, latency and jitter.  Arrows go from a send timeline to a receive timeline.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Some arrows are wider, and some narrower; this difference is labelled ‘Bandwidth – how much’.</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spacing between when the arrow leaves the send timeline and arrives at the receive timeline is labelled ‘latency – how long’.</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receive timeline has tick marks at fixed intervals and the variation of actual arrival times around these is labelled “Jitter – how variable”.</a:t>
            </a:r>
          </a:p>
          <a:p>
            <a:endParaRPr lang="en-GB" dirty="0"/>
          </a:p>
        </p:txBody>
      </p:sp>
      <p:sp>
        <p:nvSpPr>
          <p:cNvPr id="4" name="Slide Number Placeholder 3"/>
          <p:cNvSpPr>
            <a:spLocks noGrp="1"/>
          </p:cNvSpPr>
          <p:nvPr>
            <p:ph type="sldNum" sz="quarter" idx="5"/>
          </p:nvPr>
        </p:nvSpPr>
        <p:spPr/>
        <p:txBody>
          <a:bodyPr/>
          <a:lstStyle/>
          <a:p>
            <a:fld id="{5ED901BB-F753-EA47-BD4F-6961C16B6095}" type="slidenum">
              <a:rPr lang="en-GB" smtClean="0"/>
              <a:t>21</a:t>
            </a:fld>
            <a:endParaRPr lang="en-GB"/>
          </a:p>
        </p:txBody>
      </p:sp>
    </p:spTree>
    <p:extLst>
      <p:ext uri="{BB962C8B-B14F-4D97-AF65-F5344CB8AC3E}">
        <p14:creationId xmlns:p14="http://schemas.microsoft.com/office/powerpoint/2010/main" val="41799686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diagram shows the effect of jitter.</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There are two pairs of timelines labelled send and receive.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the upper pair of timelines, frames are generated at a fixed rate at the send timeline, and have a constant latency.  This means they are also spaced evenly at the receive timeline, each with a delay of the same length.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the lower pair of timelines, the frames are generated at a fixed rate on the send timeline as before, but latency varies due to jitter and so they arrive at an irregular rate on the receive timeline.</a:t>
            </a:r>
          </a:p>
        </p:txBody>
      </p:sp>
      <p:sp>
        <p:nvSpPr>
          <p:cNvPr id="4" name="Slide Number Placeholder 3"/>
          <p:cNvSpPr>
            <a:spLocks noGrp="1"/>
          </p:cNvSpPr>
          <p:nvPr>
            <p:ph type="sldNum" sz="quarter" idx="5"/>
          </p:nvPr>
        </p:nvSpPr>
        <p:spPr/>
        <p:txBody>
          <a:bodyPr/>
          <a:lstStyle/>
          <a:p>
            <a:fld id="{5ED901BB-F753-EA47-BD4F-6961C16B6095}" type="slidenum">
              <a:rPr lang="en-GB" smtClean="0"/>
              <a:t>22</a:t>
            </a:fld>
            <a:endParaRPr lang="en-GB"/>
          </a:p>
        </p:txBody>
      </p:sp>
    </p:spTree>
    <p:extLst>
      <p:ext uri="{BB962C8B-B14F-4D97-AF65-F5344CB8AC3E}">
        <p14:creationId xmlns:p14="http://schemas.microsoft.com/office/powerpoint/2010/main" val="1802718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diagram shows four timelines labelled “send”, “receive”, “buffer” and “replay” with time flowing from left to right.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each timeline, frames are shown numbered 1 to 9.</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the send timeline the frames are generated at a fixed rate, so are equally spaced.</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Due to latency and jitter they take differing times to arrive and hence are spaced unevenly on the receive timeline.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buffer timeline shows the frames being added as they arrive and stored in small heaps.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Finally, the replay timeline shows a “longer initial delay while the buffer fills” and then takes the items from the buffer at a constant rate.</a:t>
            </a:r>
          </a:p>
        </p:txBody>
      </p:sp>
      <p:sp>
        <p:nvSpPr>
          <p:cNvPr id="4" name="Slide Number Placeholder 3"/>
          <p:cNvSpPr>
            <a:spLocks noGrp="1"/>
          </p:cNvSpPr>
          <p:nvPr>
            <p:ph type="sldNum" sz="quarter" idx="5"/>
          </p:nvPr>
        </p:nvSpPr>
        <p:spPr/>
        <p:txBody>
          <a:bodyPr/>
          <a:lstStyle/>
          <a:p>
            <a:fld id="{5ED901BB-F753-EA47-BD4F-6961C16B6095}" type="slidenum">
              <a:rPr lang="en-GB" smtClean="0"/>
              <a:t>23</a:t>
            </a:fld>
            <a:endParaRPr lang="en-GB"/>
          </a:p>
        </p:txBody>
      </p:sp>
    </p:spTree>
    <p:extLst>
      <p:ext uri="{BB962C8B-B14F-4D97-AF65-F5344CB8AC3E}">
        <p14:creationId xmlns:p14="http://schemas.microsoft.com/office/powerpoint/2010/main" val="10446669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diagram shows a quadrant graph with the vertical axis labelled ‘frequency’ and the horizonal axis labelled ‘length of drop’.</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Both have markers labelled (starting at the origin): milliseconds, seconds, minutes, hours and days.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bottom right half of the quadrant, where length of drop is greater than frequency, is labelled ‘total failure’.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other half, the top left, has three labels: jitter, glitches and intermittent connectivity.</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Jitter is towards the bottom left – high frequency and short length of drop (milliseconds to seconds).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Intermittent connectivity is towards the top – slower frequency and longer drops (hours to days).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Glitches lie between, with middle to low frequencies and smaller to medium length of drop.</a:t>
            </a:r>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5ED901BB-F753-EA47-BD4F-6961C16B6095}" type="slidenum">
              <a:rPr lang="en-GB" smtClean="0"/>
              <a:t>24</a:t>
            </a:fld>
            <a:endParaRPr lang="en-GB"/>
          </a:p>
        </p:txBody>
      </p:sp>
    </p:spTree>
    <p:extLst>
      <p:ext uri="{BB962C8B-B14F-4D97-AF65-F5344CB8AC3E}">
        <p14:creationId xmlns:p14="http://schemas.microsoft.com/office/powerpoint/2010/main" val="2409548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shows the chat windows of two friends, Alison and Brian, and how the order of messages can change the interpretation.</a:t>
            </a: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  Alison’s window:</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Alison:  It’s a beautiful day.  Let’s go out after work.</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Alison:  Perhaps not.  I look awful after the late party.</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Brian:  I agree totally.</a:t>
            </a:r>
          </a:p>
          <a:p>
            <a:pPr>
              <a:lnSpc>
                <a:spcPct val="115000"/>
              </a:lnSpc>
              <a:spcAft>
                <a:spcPts val="800"/>
              </a:spcAft>
            </a:pP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   Brian’s window:</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Alison:  It’s a beautiful day.  Let’s go out after work.</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Brian:  I agree totally.</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Alison:  Perhaps not.  I look awful after the late party.</a:t>
            </a:r>
          </a:p>
          <a:p>
            <a:endParaRPr lang="en-GB" dirty="0"/>
          </a:p>
        </p:txBody>
      </p:sp>
      <p:sp>
        <p:nvSpPr>
          <p:cNvPr id="4" name="Slide Number Placeholder 3"/>
          <p:cNvSpPr>
            <a:spLocks noGrp="1"/>
          </p:cNvSpPr>
          <p:nvPr>
            <p:ph type="sldNum" sz="quarter" idx="5"/>
          </p:nvPr>
        </p:nvSpPr>
        <p:spPr/>
        <p:txBody>
          <a:bodyPr/>
          <a:lstStyle/>
          <a:p>
            <a:fld id="{5ED901BB-F753-EA47-BD4F-6961C16B6095}" type="slidenum">
              <a:rPr lang="en-GB" smtClean="0"/>
              <a:t>27</a:t>
            </a:fld>
            <a:endParaRPr lang="en-GB"/>
          </a:p>
        </p:txBody>
      </p:sp>
    </p:spTree>
    <p:extLst>
      <p:ext uri="{BB962C8B-B14F-4D97-AF65-F5344CB8AC3E}">
        <p14:creationId xmlns:p14="http://schemas.microsoft.com/office/powerpoint/2010/main" val="1509856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is a timeline diagram with the conference participant’s timeline on the left  (labelled ‘YOU’, but in fact a photo of Alan) and the chair’s timeline on the right (labelled ‘CHAIR’).</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Images at the top show the initial view of both the participant and the chair.  Each sees the same image of the participant, with the ‘unmute’ button visible and their respective cursors hovering over it. </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Below the images, the timelines start with both seeing the button say ‘unmute’ and beside the chair’s timeline is an annotation: “chair clicks first”.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chair’s button is then shown changed to say ‘mute’ and an ‘unmute’ message is shown passing from the chair to the participant’s system.</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participant’s timeline is then annotated “you click” and their button is also changed to say ‘mute’.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Note that this is assumed to be only a moment after the chair’s click, and before the participant notices the button has changed.</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participant’s button is then shown changed back to ‘unmute’ and a message ‘mute’ is shown passing from the participant’s timeline to the chair’s timeline.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When this final message arrives the chair’s button says ‘unmute’ also.</a:t>
            </a:r>
          </a:p>
        </p:txBody>
      </p:sp>
      <p:sp>
        <p:nvSpPr>
          <p:cNvPr id="4" name="Slide Number Placeholder 3"/>
          <p:cNvSpPr>
            <a:spLocks noGrp="1"/>
          </p:cNvSpPr>
          <p:nvPr>
            <p:ph type="sldNum" sz="quarter" idx="5"/>
          </p:nvPr>
        </p:nvSpPr>
        <p:spPr/>
        <p:txBody>
          <a:bodyPr/>
          <a:lstStyle/>
          <a:p>
            <a:fld id="{5ED901BB-F753-EA47-BD4F-6961C16B6095}" type="slidenum">
              <a:rPr lang="en-GB" smtClean="0"/>
              <a:t>28</a:t>
            </a:fld>
            <a:endParaRPr lang="en-GB"/>
          </a:p>
        </p:txBody>
      </p:sp>
    </p:spTree>
    <p:extLst>
      <p:ext uri="{BB962C8B-B14F-4D97-AF65-F5344CB8AC3E}">
        <p14:creationId xmlns:p14="http://schemas.microsoft.com/office/powerpoint/2010/main" val="21128127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6D84A5-233A-789E-BEC4-28BE2410DF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0FBEC6-E39A-2926-0E9C-002AE601D3E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76E9EB-19BF-98D6-4FC5-97DFBC5E1E2C}"/>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12.5.1 Network Models</a:t>
            </a:r>
          </a:p>
          <a:p>
            <a:r>
              <a:rPr lang="en-GB" sz="1200" kern="1200" dirty="0">
                <a:solidFill>
                  <a:schemeClr val="tx1"/>
                </a:solidFill>
                <a:effectLst/>
                <a:latin typeface="+mn-lt"/>
                <a:ea typeface="+mn-ea"/>
                <a:cs typeface="+mn-cs"/>
              </a:rPr>
              <a:t>12.5.1.1 Layers</a:t>
            </a:r>
          </a:p>
          <a:p>
            <a:r>
              <a:rPr lang="en-GB" sz="1200" kern="1200" dirty="0">
                <a:solidFill>
                  <a:schemeClr val="tx1"/>
                </a:solidFill>
                <a:effectLst/>
                <a:latin typeface="+mn-lt"/>
                <a:ea typeface="+mn-ea"/>
                <a:cs typeface="+mn-cs"/>
              </a:rPr>
              <a:t>12.5.1.2 Protocols</a:t>
            </a:r>
          </a:p>
          <a:p>
            <a:r>
              <a:rPr lang="en-GB" sz="1200" kern="1200" dirty="0">
                <a:solidFill>
                  <a:schemeClr val="tx1"/>
                </a:solidFill>
                <a:effectLst/>
                <a:latin typeface="+mn-lt"/>
                <a:ea typeface="+mn-ea"/>
                <a:cs typeface="+mn-cs"/>
              </a:rPr>
              <a:t>12.5.1.3 Internetworking and </a:t>
            </a:r>
            <a:r>
              <a:rPr lang="en-GB" sz="1200" kern="1200" dirty="0" err="1">
                <a:solidFill>
                  <a:schemeClr val="tx1"/>
                </a:solidFill>
                <a:effectLst/>
                <a:latin typeface="+mn-lt"/>
                <a:ea typeface="+mn-ea"/>
                <a:cs typeface="+mn-cs"/>
              </a:rPr>
              <a:t>Tunneling</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12.5.1.4 Routing</a:t>
            </a:r>
          </a:p>
          <a:p>
            <a:r>
              <a:rPr lang="en-GB" sz="1200" kern="1200" dirty="0">
                <a:solidFill>
                  <a:schemeClr val="tx1"/>
                </a:solidFill>
                <a:effectLst/>
                <a:latin typeface="+mn-lt"/>
                <a:ea typeface="+mn-ea"/>
                <a:cs typeface="+mn-cs"/>
              </a:rPr>
              <a:t>12.5.1.5 Addresses</a:t>
            </a:r>
          </a:p>
          <a:p>
            <a:r>
              <a:rPr lang="en-GB" sz="1200" kern="1200" dirty="0">
                <a:solidFill>
                  <a:schemeClr val="tx1"/>
                </a:solidFill>
                <a:effectLst/>
                <a:latin typeface="+mn-lt"/>
                <a:ea typeface="+mn-ea"/>
                <a:cs typeface="+mn-cs"/>
              </a:rPr>
              <a:t>12.5.1.6 All Together...</a:t>
            </a:r>
          </a:p>
          <a:p>
            <a:r>
              <a:rPr lang="en-GB" sz="1200" kern="1200" dirty="0">
                <a:solidFill>
                  <a:schemeClr val="tx1"/>
                </a:solidFill>
                <a:effectLst/>
                <a:latin typeface="+mn-lt"/>
                <a:ea typeface="+mn-ea"/>
                <a:cs typeface="+mn-cs"/>
              </a:rPr>
              <a:t>12.5.1.7 Decentralizing: Peer–Peer and Ad Hoc Networks</a:t>
            </a:r>
          </a:p>
          <a:p>
            <a:r>
              <a:rPr lang="en-GB" sz="1200" kern="1200" dirty="0">
                <a:solidFill>
                  <a:schemeClr val="tx1"/>
                </a:solidFill>
                <a:effectLst/>
                <a:latin typeface="+mn-lt"/>
                <a:ea typeface="+mn-ea"/>
                <a:cs typeface="+mn-cs"/>
              </a:rPr>
              <a:t>12.5.2 Network Management</a:t>
            </a:r>
          </a:p>
          <a:p>
            <a:r>
              <a:rPr lang="en-GB" sz="1200" kern="1200" dirty="0">
                <a:solidFill>
                  <a:schemeClr val="tx1"/>
                </a:solidFill>
                <a:effectLst/>
                <a:latin typeface="+mn-lt"/>
                <a:ea typeface="+mn-ea"/>
                <a:cs typeface="+mn-cs"/>
              </a:rPr>
              <a:t>12.5.3 Network Awareness</a:t>
            </a:r>
          </a:p>
          <a:p>
            <a:r>
              <a:rPr lang="en-GB" sz="1200" kern="1200" dirty="0">
                <a:solidFill>
                  <a:schemeClr val="tx1"/>
                </a:solidFill>
                <a:effectLst/>
                <a:latin typeface="+mn-lt"/>
                <a:ea typeface="+mn-ea"/>
                <a:cs typeface="+mn-cs"/>
              </a:rPr>
              <a:t>12.5.3.1 Network Confusion</a:t>
            </a:r>
          </a:p>
          <a:p>
            <a:r>
              <a:rPr lang="en-GB" sz="1200" kern="1200" dirty="0">
                <a:solidFill>
                  <a:schemeClr val="tx1"/>
                </a:solidFill>
                <a:effectLst/>
                <a:latin typeface="+mn-lt"/>
                <a:ea typeface="+mn-ea"/>
                <a:cs typeface="+mn-cs"/>
              </a:rPr>
              <a:t>12.5.3.2 Exploiting the Limitations: </a:t>
            </a:r>
            <a:r>
              <a:rPr lang="en-GB" sz="1200" kern="1200" dirty="0" err="1">
                <a:solidFill>
                  <a:schemeClr val="tx1"/>
                </a:solidFill>
                <a:effectLst/>
                <a:latin typeface="+mn-lt"/>
                <a:ea typeface="+mn-ea"/>
                <a:cs typeface="+mn-cs"/>
              </a:rPr>
              <a:t>Seamfulness</a:t>
            </a:r>
            <a:r>
              <a:rPr lang="en-GB" sz="1200" kern="1200" dirty="0">
                <a:solidFill>
                  <a:schemeClr val="tx1"/>
                </a:solidFill>
                <a:effectLst/>
                <a:latin typeface="+mn-lt"/>
                <a:ea typeface="+mn-ea"/>
                <a:cs typeface="+mn-cs"/>
              </a:rPr>
              <a:t> and Virtual Locality</a:t>
            </a:r>
          </a:p>
          <a:p>
            <a:r>
              <a:rPr lang="en-GB" sz="1200" kern="1200" dirty="0">
                <a:solidFill>
                  <a:schemeClr val="tx1"/>
                </a:solidFill>
                <a:effectLst/>
                <a:latin typeface="+mn-lt"/>
                <a:ea typeface="+mn-ea"/>
                <a:cs typeface="+mn-cs"/>
              </a:rPr>
              <a:t>12.5.4 Network Within</a:t>
            </a:r>
          </a:p>
          <a:p>
            <a:r>
              <a:rPr lang="en-GB" sz="1200" kern="1200" dirty="0">
                <a:solidFill>
                  <a:schemeClr val="tx1"/>
                </a:solidFill>
                <a:effectLst/>
                <a:latin typeface="+mn-lt"/>
                <a:ea typeface="+mn-ea"/>
                <a:cs typeface="+mn-cs"/>
              </a:rPr>
              <a:t>12.5.5 Networks Tell Stories</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A49C3856-F843-E3F6-FA3D-F22EE4AB137E}"/>
              </a:ext>
            </a:extLst>
          </p:cNvPr>
          <p:cNvSpPr>
            <a:spLocks noGrp="1"/>
          </p:cNvSpPr>
          <p:nvPr>
            <p:ph type="sldNum" sz="quarter" idx="5"/>
          </p:nvPr>
        </p:nvSpPr>
        <p:spPr/>
        <p:txBody>
          <a:bodyPr/>
          <a:lstStyle/>
          <a:p>
            <a:fld id="{57CBC2EB-AE33-5643-89A6-F960DEA87A3E}" type="slidenum">
              <a:rPr lang="en-GB" smtClean="0"/>
              <a:t>29</a:t>
            </a:fld>
            <a:endParaRPr lang="en-GB"/>
          </a:p>
        </p:txBody>
      </p:sp>
    </p:spTree>
    <p:extLst>
      <p:ext uri="{BB962C8B-B14F-4D97-AF65-F5344CB8AC3E}">
        <p14:creationId xmlns:p14="http://schemas.microsoft.com/office/powerpoint/2010/main" val="3029161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3F202-A411-DAC8-029D-618BE556B8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9663B7-0C1B-C7E6-24FE-C990FC1B0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C63B7C-2E99-4C4D-6660-F563934A3431}"/>
              </a:ext>
            </a:extLst>
          </p:cNvPr>
          <p:cNvSpPr>
            <a:spLocks noGrp="1"/>
          </p:cNvSpPr>
          <p:nvPr>
            <p:ph type="body" idx="1"/>
          </p:nvPr>
        </p:nvSpPr>
        <p:spPr/>
        <p:txBody>
          <a:bodyPr/>
          <a:lstStyle/>
          <a:p>
            <a:r>
              <a:rPr lang="en-GB" sz="1200" kern="1200" dirty="0">
                <a:solidFill>
                  <a:schemeClr val="tx1"/>
                </a:solidFill>
                <a:effectLst/>
                <a:latin typeface="+mn-lt"/>
                <a:ea typeface="+mn-ea"/>
                <a:cs typeface="+mn-cs"/>
              </a:rPr>
              <a:t>12.1.1 Structure</a:t>
            </a:r>
          </a:p>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67875649-B08B-876B-28F7-4BC73F04142F}"/>
              </a:ext>
            </a:extLst>
          </p:cNvPr>
          <p:cNvSpPr>
            <a:spLocks noGrp="1"/>
          </p:cNvSpPr>
          <p:nvPr>
            <p:ph type="sldNum" sz="quarter" idx="5"/>
          </p:nvPr>
        </p:nvSpPr>
        <p:spPr/>
        <p:txBody>
          <a:bodyPr/>
          <a:lstStyle/>
          <a:p>
            <a:fld id="{57CBC2EB-AE33-5643-89A6-F960DEA87A3E}" type="slidenum">
              <a:rPr lang="en-GB" smtClean="0"/>
              <a:t>3</a:t>
            </a:fld>
            <a:endParaRPr lang="en-GB"/>
          </a:p>
        </p:txBody>
      </p:sp>
    </p:spTree>
    <p:extLst>
      <p:ext uri="{BB962C8B-B14F-4D97-AF65-F5344CB8AC3E}">
        <p14:creationId xmlns:p14="http://schemas.microsoft.com/office/powerpoint/2010/main" val="156059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diagram shows the various devices and hops between a laptop and a webserver.  The laptop is drawn communicating with a Bluetooth phone via a Bluetooth link.  This in turn connects to a phone cell aerial.  The phone cell aerial is shown communicating using a microwave link to a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fiber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-optic phone backbone, which in turn connects with a telecom service provider.  The telecom server provider is connected to the Internet backbone which (finally!) links to the web server.</a:t>
            </a:r>
          </a:p>
        </p:txBody>
      </p:sp>
      <p:sp>
        <p:nvSpPr>
          <p:cNvPr id="4" name="Slide Number Placeholder 3"/>
          <p:cNvSpPr>
            <a:spLocks noGrp="1"/>
          </p:cNvSpPr>
          <p:nvPr>
            <p:ph type="sldNum" sz="quarter" idx="5"/>
          </p:nvPr>
        </p:nvSpPr>
        <p:spPr/>
        <p:txBody>
          <a:bodyPr/>
          <a:lstStyle/>
          <a:p>
            <a:fld id="{5ED901BB-F753-EA47-BD4F-6961C16B6095}" type="slidenum">
              <a:rPr lang="en-GB" smtClean="0"/>
              <a:t>31</a:t>
            </a:fld>
            <a:endParaRPr lang="en-GB"/>
          </a:p>
        </p:txBody>
      </p:sp>
    </p:spTree>
    <p:extLst>
      <p:ext uri="{BB962C8B-B14F-4D97-AF65-F5344CB8AC3E}">
        <p14:creationId xmlns:p14="http://schemas.microsoft.com/office/powerpoint/2010/main" val="14674983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diagram shows the rough correspondence between OSI layers (shown on the right) and TCP/IP layers (shown on the left).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seven OSI layers (from lowest to highest) are:  Physical, Link, Network, Transport, Session, Presentation and Application.   The last three (upper layers) are grouped together in this diagram.</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TCP layers (from lowest to highest) are: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electrical signals (corresponding to OSI Physical);</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low-level networks (e.g. ethernet) (corresponding to OSI Physical);</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routers, including IP layer (end-to-end) and ICMP (control and routing) (corresponding to OSI Network);</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TCP/UDP layer (corresponding to OSI Transport);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and end-points (corresponding to OSI Session/Presentation/Application).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TCP/IP end-points layer is subdivided into application protocols (e.g. FTP, telnet, http) and application user interfaces (e.g. Fetch, mosaic).</a:t>
            </a:r>
          </a:p>
        </p:txBody>
      </p:sp>
      <p:sp>
        <p:nvSpPr>
          <p:cNvPr id="4" name="Slide Number Placeholder 3"/>
          <p:cNvSpPr>
            <a:spLocks noGrp="1"/>
          </p:cNvSpPr>
          <p:nvPr>
            <p:ph type="sldNum" sz="quarter" idx="5"/>
          </p:nvPr>
        </p:nvSpPr>
        <p:spPr/>
        <p:txBody>
          <a:bodyPr/>
          <a:lstStyle/>
          <a:p>
            <a:fld id="{5ED901BB-F753-EA47-BD4F-6961C16B6095}" type="slidenum">
              <a:rPr lang="en-GB" smtClean="0"/>
              <a:t>32</a:t>
            </a:fld>
            <a:endParaRPr lang="en-GB"/>
          </a:p>
        </p:txBody>
      </p:sp>
    </p:spTree>
    <p:extLst>
      <p:ext uri="{BB962C8B-B14F-4D97-AF65-F5344CB8AC3E}">
        <p14:creationId xmlns:p14="http://schemas.microsoft.com/office/powerpoint/2010/main" val="367901804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Sequence of messages between a mail client program and an SMTP server.  In the diagram these are written on the left and right hand columns, but here prefixed by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CLIENT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and </a:t>
            </a: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220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mail.server.net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ESMTP</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CLIENT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HELO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mypc.mydomain.com</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250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mail.server.net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Hello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mypc.mydomain.com</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[100.0.1.7], pleased to meet you</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CLIENT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MAIL From:&lt;</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myself@mydomain.com</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&gt;</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250 &lt;</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myself@mydomain.com</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&gt;... Sender ok</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CLIENT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RCPT To: &lt;</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a-friend@theirdomain.com</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&gt;</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250 &lt;</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a-friend@theirdomain.com</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&gt;... Recipient ok</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CLIENT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DATA</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354 Enter mail, end with "." on a line by itself</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first line of message</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..dotty 2nd line</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last line</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250 KAA24082 Message accepted for delivery</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CLIENT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QUIT</a:t>
            </a:r>
          </a:p>
          <a:p>
            <a:pPr>
              <a:lnSpc>
                <a:spcPct val="115000"/>
              </a:lnSpc>
              <a:spcAft>
                <a:spcPts val="800"/>
              </a:spcAft>
            </a:pPr>
            <a:r>
              <a:rPr lang="en-GB" sz="1800" b="1" kern="100" dirty="0">
                <a:effectLst/>
                <a:latin typeface="Aptos" panose="020B0004020202020204" pitchFamily="34" charset="0"/>
                <a:ea typeface="Aptos" panose="020B0004020202020204" pitchFamily="34" charset="0"/>
                <a:cs typeface="Times New Roman" panose="02020603050405020304" pitchFamily="18" charset="0"/>
              </a:rPr>
              <a:t>SERVER</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221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mail.server.net</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closing connection</a:t>
            </a:r>
          </a:p>
          <a:p>
            <a:pPr>
              <a:spcAft>
                <a:spcPts val="400"/>
              </a:spcAft>
            </a:pPr>
            <a:endParaRPr lang="en-US" sz="1800" b="1" dirty="0">
              <a:effectLst/>
              <a:latin typeface="Palatino" pitchFamily="2" charset="77"/>
              <a:ea typeface="Times New Roman" panose="02020603050405020304" pitchFamily="18" charset="0"/>
              <a:cs typeface="Helvetica" pitchFamily="2" charset="0"/>
            </a:endParaRPr>
          </a:p>
          <a:p>
            <a:endParaRPr lang="en-GB" dirty="0"/>
          </a:p>
        </p:txBody>
      </p:sp>
      <p:sp>
        <p:nvSpPr>
          <p:cNvPr id="4" name="Slide Number Placeholder 3"/>
          <p:cNvSpPr>
            <a:spLocks noGrp="1"/>
          </p:cNvSpPr>
          <p:nvPr>
            <p:ph type="sldNum" sz="quarter" idx="5"/>
          </p:nvPr>
        </p:nvSpPr>
        <p:spPr/>
        <p:txBody>
          <a:bodyPr/>
          <a:lstStyle/>
          <a:p>
            <a:fld id="{5ED901BB-F753-EA47-BD4F-6961C16B6095}" type="slidenum">
              <a:rPr lang="en-GB" smtClean="0"/>
              <a:t>33</a:t>
            </a:fld>
            <a:endParaRPr lang="en-GB"/>
          </a:p>
        </p:txBody>
      </p:sp>
    </p:spTree>
    <p:extLst>
      <p:ext uri="{BB962C8B-B14F-4D97-AF65-F5344CB8AC3E}">
        <p14:creationId xmlns:p14="http://schemas.microsoft.com/office/powerpoint/2010/main" val="1462908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shows the structure of a typical network packet.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consists of two main parts, a header and a body.</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header includes a ‘to’ address, a ‘from’ address, miscellaneous other information, and the length of the data body.</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body is the actual data to be sent.</a:t>
            </a:r>
          </a:p>
          <a:p>
            <a:endParaRPr lang="en-GB" dirty="0"/>
          </a:p>
        </p:txBody>
      </p:sp>
      <p:sp>
        <p:nvSpPr>
          <p:cNvPr id="4" name="Slide Number Placeholder 3"/>
          <p:cNvSpPr>
            <a:spLocks noGrp="1"/>
          </p:cNvSpPr>
          <p:nvPr>
            <p:ph type="sldNum" sz="quarter" idx="5"/>
          </p:nvPr>
        </p:nvSpPr>
        <p:spPr/>
        <p:txBody>
          <a:bodyPr/>
          <a:lstStyle/>
          <a:p>
            <a:fld id="{5ED901BB-F753-EA47-BD4F-6961C16B6095}" type="slidenum">
              <a:rPr lang="en-GB" smtClean="0"/>
              <a:t>34</a:t>
            </a:fld>
            <a:endParaRPr lang="en-GB"/>
          </a:p>
        </p:txBody>
      </p:sp>
    </p:spTree>
    <p:extLst>
      <p:ext uri="{BB962C8B-B14F-4D97-AF65-F5344CB8AC3E}">
        <p14:creationId xmlns:p14="http://schemas.microsoft.com/office/powerpoint/2010/main" val="28883455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shows the structure of an Internet IP packet embedded within an Ethernet packet.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consists of two main parts: an Ethernet header and an Ethernet body.</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Ethernet header includes, inter alia, an Ethernet ‘to’ address, an Ethernet ‘from’ address, a flag to say it contains an IP payload and the length of this.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Ethernet body contains the IP payload which in turn consists of two parts: an IP header and an IP body.</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IP header contains an IP ‘to’ address, an IP ‘from’ address and other IP specific headers information.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IP body is the actual internet data to be sent.</a:t>
            </a:r>
          </a:p>
        </p:txBody>
      </p:sp>
      <p:sp>
        <p:nvSpPr>
          <p:cNvPr id="4" name="Slide Number Placeholder 3"/>
          <p:cNvSpPr>
            <a:spLocks noGrp="1"/>
          </p:cNvSpPr>
          <p:nvPr>
            <p:ph type="sldNum" sz="quarter" idx="5"/>
          </p:nvPr>
        </p:nvSpPr>
        <p:spPr/>
        <p:txBody>
          <a:bodyPr/>
          <a:lstStyle/>
          <a:p>
            <a:fld id="{5ED901BB-F753-EA47-BD4F-6961C16B6095}" type="slidenum">
              <a:rPr lang="en-GB" smtClean="0"/>
              <a:t>35</a:t>
            </a:fld>
            <a:endParaRPr lang="en-GB"/>
          </a:p>
        </p:txBody>
      </p:sp>
    </p:spTree>
    <p:extLst>
      <p:ext uri="{BB962C8B-B14F-4D97-AF65-F5344CB8AC3E}">
        <p14:creationId xmlns:p14="http://schemas.microsoft.com/office/powerpoint/2010/main" val="3344173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shows a complex network diagram with lots of different configurations of computers, routers, etc.  It includes: some sub-networks arranged as a linear bus (or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WiFi</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broadcast), another arranged as a ring, another in star configuration with one main computer and several connected just to it, and also two computers connected via PPP (point to point protocol) over a modem.  In the middle are a group of computers and dedicated devices labelled ‘routers’, that connect together all of the different sub-networks.  The diagram is intended to show the way that many kinds of network can be interconnected and messages routed between them.</a:t>
            </a:r>
          </a:p>
        </p:txBody>
      </p:sp>
      <p:sp>
        <p:nvSpPr>
          <p:cNvPr id="4" name="Slide Number Placeholder 3"/>
          <p:cNvSpPr>
            <a:spLocks noGrp="1"/>
          </p:cNvSpPr>
          <p:nvPr>
            <p:ph type="sldNum" sz="quarter" idx="5"/>
          </p:nvPr>
        </p:nvSpPr>
        <p:spPr/>
        <p:txBody>
          <a:bodyPr/>
          <a:lstStyle/>
          <a:p>
            <a:fld id="{5ED901BB-F753-EA47-BD4F-6961C16B6095}" type="slidenum">
              <a:rPr lang="en-GB" smtClean="0"/>
              <a:t>36</a:t>
            </a:fld>
            <a:endParaRPr lang="en-GB"/>
          </a:p>
        </p:txBody>
      </p:sp>
    </p:spTree>
    <p:extLst>
      <p:ext uri="{BB962C8B-B14F-4D97-AF65-F5344CB8AC3E}">
        <p14:creationId xmlns:p14="http://schemas.microsoft.com/office/powerpoint/2010/main" val="27867191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Two diagrams one above the other.  Both show a computer controller on the left, an automated system in the middle, and on the right a starburst labelled ‘desired effect?’.  Both have arrows, one from the controller to the automated system (denoting some form of control commands) and one from the automated system to the ‘desired effect’, denoting the impact of the system’s behaviour.</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diagram at the top (Open Loop Control) has a small thought cloud at the controller that says ‘prediction’, with an icon to show that it refers to a prediction about the automated system behaviour.  This shows that the prediction is used to choose the appropriate control commands for the system.</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diagram at the bottom (Closed Loop Control) has no prediction, but instead an additional arrow from the effect back to the controller, labelled ‘feedback’.</a:t>
            </a:r>
          </a:p>
        </p:txBody>
      </p:sp>
      <p:sp>
        <p:nvSpPr>
          <p:cNvPr id="4" name="Slide Number Placeholder 3"/>
          <p:cNvSpPr>
            <a:spLocks noGrp="1"/>
          </p:cNvSpPr>
          <p:nvPr>
            <p:ph type="sldNum" sz="quarter" idx="5"/>
          </p:nvPr>
        </p:nvSpPr>
        <p:spPr/>
        <p:txBody>
          <a:bodyPr/>
          <a:lstStyle/>
          <a:p>
            <a:fld id="{5ED901BB-F753-EA47-BD4F-6961C16B6095}" type="slidenum">
              <a:rPr lang="en-GB" smtClean="0"/>
              <a:t>38</a:t>
            </a:fld>
            <a:endParaRPr lang="en-GB"/>
          </a:p>
        </p:txBody>
      </p:sp>
    </p:spTree>
    <p:extLst>
      <p:ext uri="{BB962C8B-B14F-4D97-AF65-F5344CB8AC3E}">
        <p14:creationId xmlns:p14="http://schemas.microsoft.com/office/powerpoint/2010/main" val="20977667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A4DABA-1B8C-0A59-C0F5-CEF87724AA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660FF7-A2B4-2601-CCDF-386BBD3F43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CA32E6-FBC3-EDE4-ED27-C82066F13E1A}"/>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12.6.1 Accessing Shared Objects</a:t>
            </a:r>
          </a:p>
          <a:p>
            <a:r>
              <a:rPr lang="en-GB" sz="1200" kern="1200" dirty="0">
                <a:solidFill>
                  <a:schemeClr val="tx1"/>
                </a:solidFill>
                <a:effectLst/>
                <a:latin typeface="+mn-lt"/>
                <a:ea typeface="+mn-ea"/>
                <a:cs typeface="+mn-cs"/>
              </a:rPr>
              <a:t>12.6.1.1 Locking</a:t>
            </a:r>
          </a:p>
          <a:p>
            <a:r>
              <a:rPr lang="en-GB" sz="1200" kern="1200" dirty="0">
                <a:solidFill>
                  <a:schemeClr val="tx1"/>
                </a:solidFill>
                <a:effectLst/>
                <a:latin typeface="+mn-lt"/>
                <a:ea typeface="+mn-ea"/>
                <a:cs typeface="+mn-cs"/>
              </a:rPr>
              <a:t>12.6.1.2 Replication</a:t>
            </a:r>
          </a:p>
          <a:p>
            <a:r>
              <a:rPr lang="en-GB" sz="1200" kern="1200" dirty="0">
                <a:solidFill>
                  <a:schemeClr val="tx1"/>
                </a:solidFill>
                <a:effectLst/>
                <a:latin typeface="+mn-lt"/>
                <a:ea typeface="+mn-ea"/>
                <a:cs typeface="+mn-cs"/>
              </a:rPr>
              <a:t>12.6.1.3 Optimistic Concurrency for Synchronous Editing</a:t>
            </a:r>
          </a:p>
          <a:p>
            <a:r>
              <a:rPr lang="en-GB" sz="1200" kern="1200" dirty="0">
                <a:solidFill>
                  <a:schemeClr val="tx1"/>
                </a:solidFill>
                <a:effectLst/>
                <a:latin typeface="+mn-lt"/>
                <a:ea typeface="+mn-ea"/>
                <a:cs typeface="+mn-cs"/>
              </a:rPr>
              <a:t>12.6.1.4 Groupware Undo</a:t>
            </a:r>
          </a:p>
          <a:p>
            <a:r>
              <a:rPr lang="en-GB" sz="1200" kern="1200" dirty="0">
                <a:solidFill>
                  <a:schemeClr val="tx1"/>
                </a:solidFill>
                <a:effectLst/>
                <a:latin typeface="+mn-lt"/>
                <a:ea typeface="+mn-ea"/>
                <a:cs typeface="+mn-cs"/>
              </a:rPr>
              <a:t>12.6.1.5 Real Solutions?</a:t>
            </a:r>
          </a:p>
          <a:p>
            <a:r>
              <a:rPr lang="en-GB" sz="1200" kern="1200" dirty="0">
                <a:solidFill>
                  <a:schemeClr val="tx1"/>
                </a:solidFill>
                <a:effectLst/>
                <a:latin typeface="+mn-lt"/>
                <a:ea typeface="+mn-ea"/>
                <a:cs typeface="+mn-cs"/>
              </a:rPr>
              <a:t>12.6.2 Architectures for Networked Systems</a:t>
            </a:r>
          </a:p>
          <a:p>
            <a:r>
              <a:rPr lang="en-GB" sz="1200" kern="1200" dirty="0">
                <a:solidFill>
                  <a:schemeClr val="tx1"/>
                </a:solidFill>
                <a:effectLst/>
                <a:latin typeface="+mn-lt"/>
                <a:ea typeface="+mn-ea"/>
                <a:cs typeface="+mn-cs"/>
              </a:rPr>
              <a:t>12.6.3 Supporting Infrastructure</a:t>
            </a:r>
          </a:p>
          <a:p>
            <a:r>
              <a:rPr lang="en-GB" sz="1200" kern="1200" dirty="0">
                <a:solidFill>
                  <a:schemeClr val="tx1"/>
                </a:solidFill>
                <a:effectLst/>
                <a:latin typeface="+mn-lt"/>
                <a:ea typeface="+mn-ea"/>
                <a:cs typeface="+mn-cs"/>
              </a:rPr>
              <a:t>12.6.3.1 Awareness Servers</a:t>
            </a:r>
          </a:p>
          <a:p>
            <a:r>
              <a:rPr lang="en-GB" sz="1200" kern="1200" dirty="0">
                <a:solidFill>
                  <a:schemeClr val="tx1"/>
                </a:solidFill>
                <a:effectLst/>
                <a:latin typeface="+mn-lt"/>
                <a:ea typeface="+mn-ea"/>
                <a:cs typeface="+mn-cs"/>
              </a:rPr>
              <a:t>12.6.3.2 Notification Servers</a:t>
            </a:r>
          </a:p>
          <a:p>
            <a:r>
              <a:rPr lang="en-GB" sz="1200" kern="1200" dirty="0">
                <a:solidFill>
                  <a:schemeClr val="tx1"/>
                </a:solidFill>
                <a:effectLst/>
                <a:latin typeface="+mn-lt"/>
                <a:ea typeface="+mn-ea"/>
                <a:cs typeface="+mn-cs"/>
              </a:rPr>
              <a:t>12.6.3.3 Event/Messaging Systems</a:t>
            </a:r>
          </a:p>
          <a:p>
            <a:r>
              <a:rPr lang="en-GB" sz="1200" kern="1200" dirty="0">
                <a:solidFill>
                  <a:schemeClr val="tx1"/>
                </a:solidFill>
                <a:effectLst/>
                <a:latin typeface="+mn-lt"/>
                <a:ea typeface="+mn-ea"/>
                <a:cs typeface="+mn-cs"/>
              </a:rPr>
              <a:t>12.6.3.4 Resource Discovery</a:t>
            </a:r>
          </a:p>
          <a:p>
            <a:r>
              <a:rPr lang="en-GB" sz="1200" kern="1200" dirty="0">
                <a:solidFill>
                  <a:schemeClr val="tx1"/>
                </a:solidFill>
                <a:effectLst/>
                <a:latin typeface="+mn-lt"/>
                <a:ea typeface="+mn-ea"/>
                <a:cs typeface="+mn-cs"/>
              </a:rPr>
              <a:t>12.6.3.5 Web Service and Remote Procedure Call</a:t>
            </a:r>
          </a:p>
          <a:p>
            <a:endParaRPr lang="en-GB" dirty="0"/>
          </a:p>
        </p:txBody>
      </p:sp>
      <p:sp>
        <p:nvSpPr>
          <p:cNvPr id="4" name="Slide Number Placeholder 3">
            <a:extLst>
              <a:ext uri="{FF2B5EF4-FFF2-40B4-BE49-F238E27FC236}">
                <a16:creationId xmlns:a16="http://schemas.microsoft.com/office/drawing/2014/main" id="{691AFCC1-561D-6AAB-8E62-C8228640F20C}"/>
              </a:ext>
            </a:extLst>
          </p:cNvPr>
          <p:cNvSpPr>
            <a:spLocks noGrp="1"/>
          </p:cNvSpPr>
          <p:nvPr>
            <p:ph type="sldNum" sz="quarter" idx="5"/>
          </p:nvPr>
        </p:nvSpPr>
        <p:spPr/>
        <p:txBody>
          <a:bodyPr/>
          <a:lstStyle/>
          <a:p>
            <a:fld id="{57CBC2EB-AE33-5643-89A6-F960DEA87A3E}" type="slidenum">
              <a:rPr lang="en-GB" smtClean="0"/>
              <a:t>39</a:t>
            </a:fld>
            <a:endParaRPr lang="en-GB"/>
          </a:p>
        </p:txBody>
      </p:sp>
    </p:spTree>
    <p:extLst>
      <p:ext uri="{BB962C8B-B14F-4D97-AF65-F5344CB8AC3E}">
        <p14:creationId xmlns:p14="http://schemas.microsoft.com/office/powerpoint/2010/main" val="28849617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Screenshot of Dropbox folder contents.  In the folder are two files updated at the same moment (on different machines).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One file is labelled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abc.pdf</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other file is labelled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abc</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(Alan’s MacBook Pro’s conflicted copy 2024-07-22).pdf”.</a:t>
            </a:r>
          </a:p>
        </p:txBody>
      </p:sp>
      <p:sp>
        <p:nvSpPr>
          <p:cNvPr id="4" name="Slide Number Placeholder 3"/>
          <p:cNvSpPr>
            <a:spLocks noGrp="1"/>
          </p:cNvSpPr>
          <p:nvPr>
            <p:ph type="sldNum" sz="quarter" idx="5"/>
          </p:nvPr>
        </p:nvSpPr>
        <p:spPr/>
        <p:txBody>
          <a:bodyPr/>
          <a:lstStyle/>
          <a:p>
            <a:fld id="{5ED901BB-F753-EA47-BD4F-6961C16B6095}" type="slidenum">
              <a:rPr lang="en-GB" smtClean="0"/>
              <a:t>41</a:t>
            </a:fld>
            <a:endParaRPr lang="en-GB"/>
          </a:p>
        </p:txBody>
      </p:sp>
    </p:spTree>
    <p:extLst>
      <p:ext uri="{BB962C8B-B14F-4D97-AF65-F5344CB8AC3E}">
        <p14:creationId xmlns:p14="http://schemas.microsoft.com/office/powerpoint/2010/main" val="90726294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Scenario with shared document fragments. Cursors are denoted [A] and [B] and the document fragments are surrounded in the following description by ==.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Imagine two users, Adonis and Beatrice.</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are working using a shared editor and their current document reads: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Adonis is [A] and Beatrice is [B]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sentence is partial and both users are about to type in their prime personal characteristic in order to complete it.</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Adonis' insertion point is denoted by the boxed [A] and Beatrice's insertion point is the boxed [B].</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Beatrice types first yielding:</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Adonis is [A] and Beatrice is beautiful [B]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Adonis then types 'adorable', but unfortunately the implementor of the group editor was not very expert and the resulting display was: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Adonis is adorable  [A] and Beatrice is [B] beautiful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Beatrice's insertion point followed the 36th character before Adonis' insertion, and still followed the 36th character afterwards.</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Reasonable but wrong!   The actual text should clearly read:</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   Adonis is adorable  [A] and Beatrice is beautiful [B]  ==.</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correct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behaviour</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is called a dynamic pointer as opposed to the static pointer 'character position 36'.</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spcAft>
                <a:spcPts val="800"/>
              </a:spcAft>
            </a:pPr>
            <a:endParaRPr lang="en-GB" sz="1800" dirty="0">
              <a:effectLst/>
              <a:latin typeface="Arial" panose="020B0604020202020204" pitchFamily="34" charset="0"/>
              <a:ea typeface="Times New Roman" panose="02020603050405020304" pitchFamily="18" charset="0"/>
              <a:cs typeface="Helvetica" pitchFamily="2" charset="0"/>
            </a:endParaRPr>
          </a:p>
          <a:p>
            <a:endParaRPr lang="en-GB" dirty="0"/>
          </a:p>
        </p:txBody>
      </p:sp>
      <p:sp>
        <p:nvSpPr>
          <p:cNvPr id="4" name="Slide Number Placeholder 3"/>
          <p:cNvSpPr>
            <a:spLocks noGrp="1"/>
          </p:cNvSpPr>
          <p:nvPr>
            <p:ph type="sldNum" sz="quarter" idx="5"/>
          </p:nvPr>
        </p:nvSpPr>
        <p:spPr/>
        <p:txBody>
          <a:bodyPr/>
          <a:lstStyle/>
          <a:p>
            <a:fld id="{5ED901BB-F753-EA47-BD4F-6961C16B6095}" type="slidenum">
              <a:rPr lang="en-GB" smtClean="0"/>
              <a:t>42</a:t>
            </a:fld>
            <a:endParaRPr lang="en-GB"/>
          </a:p>
        </p:txBody>
      </p:sp>
    </p:spTree>
    <p:extLst>
      <p:ext uri="{BB962C8B-B14F-4D97-AF65-F5344CB8AC3E}">
        <p14:creationId xmlns:p14="http://schemas.microsoft.com/office/powerpoint/2010/main" val="6723117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3909AE-BC29-4022-3DEB-CD856809E6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DAE19F-1AFB-15E2-BE77-2D9E86AE05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30A46F-A440-DBD2-741D-EABB4D13EAE7}"/>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12.2.1 Types of networks</a:t>
            </a:r>
          </a:p>
          <a:p>
            <a:r>
              <a:rPr lang="en-GB" sz="1200" kern="1200" dirty="0">
                <a:solidFill>
                  <a:schemeClr val="tx1"/>
                </a:solidFill>
                <a:effectLst/>
                <a:latin typeface="+mn-lt"/>
                <a:ea typeface="+mn-ea"/>
                <a:cs typeface="+mn-cs"/>
              </a:rPr>
              <a:t>12.2.2 History of networks – the early years</a:t>
            </a:r>
          </a:p>
          <a:p>
            <a:r>
              <a:rPr lang="en-GB" sz="1200" kern="1200" dirty="0">
                <a:solidFill>
                  <a:schemeClr val="tx1"/>
                </a:solidFill>
                <a:effectLst/>
                <a:latin typeface="+mn-lt"/>
                <a:ea typeface="+mn-ea"/>
                <a:cs typeface="+mn-cs"/>
              </a:rPr>
              <a:t>12.2.3 Paradigm Shift</a:t>
            </a:r>
          </a:p>
          <a:p>
            <a:endParaRPr lang="en-GB" dirty="0"/>
          </a:p>
        </p:txBody>
      </p:sp>
      <p:sp>
        <p:nvSpPr>
          <p:cNvPr id="4" name="Slide Number Placeholder 3">
            <a:extLst>
              <a:ext uri="{FF2B5EF4-FFF2-40B4-BE49-F238E27FC236}">
                <a16:creationId xmlns:a16="http://schemas.microsoft.com/office/drawing/2014/main" id="{D1C179D1-1FFD-6EBD-1984-3B937FBAE884}"/>
              </a:ext>
            </a:extLst>
          </p:cNvPr>
          <p:cNvSpPr>
            <a:spLocks noGrp="1"/>
          </p:cNvSpPr>
          <p:nvPr>
            <p:ph type="sldNum" sz="quarter" idx="5"/>
          </p:nvPr>
        </p:nvSpPr>
        <p:spPr/>
        <p:txBody>
          <a:bodyPr/>
          <a:lstStyle/>
          <a:p>
            <a:fld id="{57CBC2EB-AE33-5643-89A6-F960DEA87A3E}" type="slidenum">
              <a:rPr lang="en-GB" smtClean="0"/>
              <a:t>7</a:t>
            </a:fld>
            <a:endParaRPr lang="en-GB"/>
          </a:p>
        </p:txBody>
      </p:sp>
    </p:spTree>
    <p:extLst>
      <p:ext uri="{BB962C8B-B14F-4D97-AF65-F5344CB8AC3E}">
        <p14:creationId xmlns:p14="http://schemas.microsoft.com/office/powerpoint/2010/main" val="112330043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Two diagrams related to multiuser transformations.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the left, optimistic concurrency: There is an initial state with two arrows from it, one labelled with an action “a” performed by user A; the other an action “b” performed by user B.  At the end of the arrow labelled “a” is a second arrow, labelled “b’” (b prime), which leads to a merged state.  The action b prime denotes the transformation of “b” to operate after “a”.</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the right, group undo:  Going clockwise from the initial state are three arrows, the first labelled with an action “a” performed by user A, followed by an action “b” performed by user B, and this is then followed by the third arrow labelled “undo” leading to a final state.  There is also a single arrow from the initial state to the final state labelled “b’” (b prime), which in this diagram denotes the transformation of “b” to operate as if “a” had never happened.</a:t>
            </a:r>
          </a:p>
        </p:txBody>
      </p:sp>
      <p:sp>
        <p:nvSpPr>
          <p:cNvPr id="4" name="Slide Number Placeholder 3"/>
          <p:cNvSpPr>
            <a:spLocks noGrp="1"/>
          </p:cNvSpPr>
          <p:nvPr>
            <p:ph type="sldNum" sz="quarter" idx="5"/>
          </p:nvPr>
        </p:nvSpPr>
        <p:spPr/>
        <p:txBody>
          <a:bodyPr/>
          <a:lstStyle/>
          <a:p>
            <a:fld id="{5ED901BB-F753-EA47-BD4F-6961C16B6095}" type="slidenum">
              <a:rPr lang="en-GB" smtClean="0"/>
              <a:t>45</a:t>
            </a:fld>
            <a:endParaRPr lang="en-GB"/>
          </a:p>
        </p:txBody>
      </p:sp>
    </p:spTree>
    <p:extLst>
      <p:ext uri="{BB962C8B-B14F-4D97-AF65-F5344CB8AC3E}">
        <p14:creationId xmlns:p14="http://schemas.microsoft.com/office/powerpoint/2010/main" val="4576489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shows four steps in a cloud update.  On the right a laptop is shown, with two window panes side by side and on the left cloud storage with two disks labelled A and B.</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Step (1) labelling the laptop: user creates new data item in left-hand pane.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Step (2) labelling an arrow from the laptop to cloud disk A: update sent to server A in cloud.</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Step (3) labelling an arrow from cloud disk A to cloud disk B: cloud servers may take some time to synchronise with one another.</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Step (4) labelling an arrow from cloud disk B to the laptop: update to right-hand pane may take some time leading to temporary inconsistency in UI.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algn="l">
              <a:tabLst>
                <a:tab pos="703263" algn="l"/>
                <a:tab pos="1406525" algn="l"/>
              </a:tabLst>
            </a:pPr>
            <a:endParaRPr lang="en-GB" dirty="0"/>
          </a:p>
        </p:txBody>
      </p:sp>
      <p:sp>
        <p:nvSpPr>
          <p:cNvPr id="4" name="Slide Number Placeholder 3"/>
          <p:cNvSpPr>
            <a:spLocks noGrp="1"/>
          </p:cNvSpPr>
          <p:nvPr>
            <p:ph type="sldNum" sz="quarter" idx="5"/>
          </p:nvPr>
        </p:nvSpPr>
        <p:spPr/>
        <p:txBody>
          <a:bodyPr/>
          <a:lstStyle/>
          <a:p>
            <a:fld id="{5ED901BB-F753-EA47-BD4F-6961C16B6095}" type="slidenum">
              <a:rPr lang="en-GB" smtClean="0"/>
              <a:t>46</a:t>
            </a:fld>
            <a:endParaRPr lang="en-GB"/>
          </a:p>
        </p:txBody>
      </p:sp>
    </p:spTree>
    <p:extLst>
      <p:ext uri="{BB962C8B-B14F-4D97-AF65-F5344CB8AC3E}">
        <p14:creationId xmlns:p14="http://schemas.microsoft.com/office/powerpoint/2010/main" val="4440270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Fragment of SOAP encoding of a RPC call Lookup(“Hello World”).  It consists of fourteen lines starting “&lt;</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SOAP-ENV:Envelope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including several referencing standard schemas for the XML encoding.  There are eight lines before the line that says xmlns:ns1 = “Lookup”.</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5ED901BB-F753-EA47-BD4F-6961C16B6095}" type="slidenum">
              <a:rPr lang="en-GB" smtClean="0"/>
              <a:t>47</a:t>
            </a:fld>
            <a:endParaRPr lang="en-GB"/>
          </a:p>
        </p:txBody>
      </p:sp>
    </p:spTree>
    <p:extLst>
      <p:ext uri="{BB962C8B-B14F-4D97-AF65-F5344CB8AC3E}">
        <p14:creationId xmlns:p14="http://schemas.microsoft.com/office/powerpoint/2010/main" val="34452682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Fragment of JSON encoded data that says: { "op": "Lookup",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args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search_term</a:t>
            </a:r>
            <a:r>
              <a:rPr lang="en-GB" sz="1800" kern="100">
                <a:effectLst/>
                <a:latin typeface="Aptos" panose="020B0004020202020204" pitchFamily="34" charset="0"/>
                <a:ea typeface="Aptos" panose="020B0004020202020204" pitchFamily="34" charset="0"/>
                <a:cs typeface="Times New Roman" panose="02020603050405020304" pitchFamily="18" charset="0"/>
              </a:rPr>
              <a:t>": "Hello World” } }</a:t>
            </a:r>
          </a:p>
        </p:txBody>
      </p:sp>
      <p:sp>
        <p:nvSpPr>
          <p:cNvPr id="4" name="Slide Number Placeholder 3"/>
          <p:cNvSpPr>
            <a:spLocks noGrp="1"/>
          </p:cNvSpPr>
          <p:nvPr>
            <p:ph type="sldNum" sz="quarter" idx="5"/>
          </p:nvPr>
        </p:nvSpPr>
        <p:spPr/>
        <p:txBody>
          <a:bodyPr/>
          <a:lstStyle/>
          <a:p>
            <a:fld id="{5ED901BB-F753-EA47-BD4F-6961C16B6095}" type="slidenum">
              <a:rPr lang="en-GB" smtClean="0"/>
              <a:t>48</a:t>
            </a:fld>
            <a:endParaRPr lang="en-GB"/>
          </a:p>
        </p:txBody>
      </p:sp>
    </p:spTree>
    <p:extLst>
      <p:ext uri="{BB962C8B-B14F-4D97-AF65-F5344CB8AC3E}">
        <p14:creationId xmlns:p14="http://schemas.microsoft.com/office/powerpoint/2010/main" val="1923360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46623F-CF3C-B74B-B81D-9E5D4C74B6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AB6FF74-02FF-B08C-5752-BA0AB7567B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F499EAF-04F8-C93F-4296-E699237A4F69}"/>
              </a:ext>
            </a:extLst>
          </p:cNvPr>
          <p:cNvSpPr>
            <a:spLocks noGrp="1"/>
          </p:cNvSpPr>
          <p:nvPr>
            <p:ph type="body" idx="1"/>
          </p:nvPr>
        </p:nvSpPr>
        <p:spPr/>
        <p:txBody>
          <a:bodyPr/>
          <a:lstStyle/>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BA765E9D-6134-49D8-E008-3EEB22A524EA}"/>
              </a:ext>
            </a:extLst>
          </p:cNvPr>
          <p:cNvSpPr>
            <a:spLocks noGrp="1"/>
          </p:cNvSpPr>
          <p:nvPr>
            <p:ph type="sldNum" sz="quarter" idx="5"/>
          </p:nvPr>
        </p:nvSpPr>
        <p:spPr/>
        <p:txBody>
          <a:bodyPr/>
          <a:lstStyle/>
          <a:p>
            <a:fld id="{57CBC2EB-AE33-5643-89A6-F960DEA87A3E}" type="slidenum">
              <a:rPr lang="en-GB" smtClean="0"/>
              <a:t>49</a:t>
            </a:fld>
            <a:endParaRPr lang="en-GB"/>
          </a:p>
        </p:txBody>
      </p:sp>
    </p:spTree>
    <p:extLst>
      <p:ext uri="{BB962C8B-B14F-4D97-AF65-F5344CB8AC3E}">
        <p14:creationId xmlns:p14="http://schemas.microsoft.com/office/powerpoint/2010/main" val="8903346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B5C9F-F3D0-7D98-1AAF-64ED3442F7E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4EB8A8-2266-9B2C-CBD1-EAF3102C0B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9EC79A-0DFB-B7B8-02B0-F16C36232A4B}"/>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12.8 Progress and Futures</a:t>
            </a:r>
          </a:p>
          <a:p>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D6888D9E-2621-7C37-23EF-3AB5080224EC}"/>
              </a:ext>
            </a:extLst>
          </p:cNvPr>
          <p:cNvSpPr>
            <a:spLocks noGrp="1"/>
          </p:cNvSpPr>
          <p:nvPr>
            <p:ph type="sldNum" sz="quarter" idx="5"/>
          </p:nvPr>
        </p:nvSpPr>
        <p:spPr/>
        <p:txBody>
          <a:bodyPr/>
          <a:lstStyle/>
          <a:p>
            <a:fld id="{57CBC2EB-AE33-5643-89A6-F960DEA87A3E}" type="slidenum">
              <a:rPr lang="en-GB" smtClean="0"/>
              <a:t>50</a:t>
            </a:fld>
            <a:endParaRPr lang="en-GB"/>
          </a:p>
        </p:txBody>
      </p:sp>
    </p:spTree>
    <p:extLst>
      <p:ext uri="{BB962C8B-B14F-4D97-AF65-F5344CB8AC3E}">
        <p14:creationId xmlns:p14="http://schemas.microsoft.com/office/powerpoint/2010/main" val="1363707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shows a two-by-two table of different network infrastructures.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columns are labelled ‘fixed’ and ‘flexible’, and the rows are labelled ‘local’ and ‘global’.</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the top left quadrant (fixed–local) are LAN and power-supply networks.</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the top right quadrant (flexible–local) are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WiFi</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PAN, NFC and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IrDa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the bottom left quadrant (fixed–global) is Internet.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In the bottom right quadrant (flexible–global) are GSM, GPRS and 5G.</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Cutting across the bottom two quadrants are mobile and satellite phones, which are global but bridge fixed and flexible.</a:t>
            </a:r>
          </a:p>
          <a:p>
            <a:endParaRPr lang="en-GB" dirty="0"/>
          </a:p>
        </p:txBody>
      </p:sp>
      <p:sp>
        <p:nvSpPr>
          <p:cNvPr id="4" name="Slide Number Placeholder 3"/>
          <p:cNvSpPr>
            <a:spLocks noGrp="1"/>
          </p:cNvSpPr>
          <p:nvPr>
            <p:ph type="sldNum" sz="quarter" idx="5"/>
          </p:nvPr>
        </p:nvSpPr>
        <p:spPr/>
        <p:txBody>
          <a:bodyPr/>
          <a:lstStyle/>
          <a:p>
            <a:fld id="{5ED901BB-F753-EA47-BD4F-6961C16B6095}" type="slidenum">
              <a:rPr lang="en-GB" smtClean="0"/>
              <a:t>8</a:t>
            </a:fld>
            <a:endParaRPr lang="en-GB"/>
          </a:p>
        </p:txBody>
      </p:sp>
    </p:spTree>
    <p:extLst>
      <p:ext uri="{BB962C8B-B14F-4D97-AF65-F5344CB8AC3E}">
        <p14:creationId xmlns:p14="http://schemas.microsoft.com/office/powerpoint/2010/main" val="32182891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92D5E-5C99-9C3A-C67D-E01522C333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B48420-6DFF-18CB-7A77-88FA471EF3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457AF9-A2BD-00E5-02A7-B6AD175F4FAE}"/>
              </a:ext>
            </a:extLst>
          </p:cNvPr>
          <p:cNvSpPr>
            <a:spLocks noGrp="1"/>
          </p:cNvSpPr>
          <p:nvPr>
            <p:ph type="body" idx="1"/>
          </p:nvPr>
        </p:nvSpPr>
        <p:spPr/>
        <p:txBody>
          <a:bodyPr/>
          <a:lstStyle/>
          <a:p>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12.3.1 Remote Resources</a:t>
            </a:r>
          </a:p>
          <a:p>
            <a:r>
              <a:rPr lang="en-GB" sz="1200" kern="1200" dirty="0">
                <a:solidFill>
                  <a:schemeClr val="tx1"/>
                </a:solidFill>
                <a:effectLst/>
                <a:latin typeface="+mn-lt"/>
                <a:ea typeface="+mn-ea"/>
                <a:cs typeface="+mn-cs"/>
              </a:rPr>
              <a:t>12.3.1.1 People</a:t>
            </a:r>
          </a:p>
          <a:p>
            <a:r>
              <a:rPr lang="en-GB" sz="1200" kern="1200" dirty="0">
                <a:solidFill>
                  <a:schemeClr val="tx1"/>
                </a:solidFill>
                <a:effectLst/>
                <a:latin typeface="+mn-lt"/>
                <a:ea typeface="+mn-ea"/>
                <a:cs typeface="+mn-cs"/>
              </a:rPr>
              <a:t>12.3.1.2 Physical Things</a:t>
            </a:r>
          </a:p>
          <a:p>
            <a:r>
              <a:rPr lang="en-GB" sz="1200" kern="1200" dirty="0">
                <a:solidFill>
                  <a:schemeClr val="tx1"/>
                </a:solidFill>
                <a:effectLst/>
                <a:latin typeface="+mn-lt"/>
                <a:ea typeface="+mn-ea"/>
                <a:cs typeface="+mn-cs"/>
              </a:rPr>
              <a:t>12.3.1.3 Data</a:t>
            </a:r>
          </a:p>
          <a:p>
            <a:r>
              <a:rPr lang="en-GB" sz="1200" kern="1200" dirty="0">
                <a:solidFill>
                  <a:schemeClr val="tx1"/>
                </a:solidFill>
                <a:effectLst/>
                <a:latin typeface="+mn-lt"/>
                <a:ea typeface="+mn-ea"/>
                <a:cs typeface="+mn-cs"/>
              </a:rPr>
              <a:t>12.3.1.4 Computation</a:t>
            </a:r>
          </a:p>
          <a:p>
            <a:r>
              <a:rPr lang="en-GB" sz="1200" kern="1200" dirty="0">
                <a:solidFill>
                  <a:schemeClr val="tx1"/>
                </a:solidFill>
                <a:effectLst/>
                <a:latin typeface="+mn-lt"/>
                <a:ea typeface="+mn-ea"/>
                <a:cs typeface="+mn-cs"/>
              </a:rPr>
              <a:t>12.3.2 Mobility</a:t>
            </a:r>
          </a:p>
          <a:p>
            <a:r>
              <a:rPr lang="en-GB" sz="1200" kern="1200" dirty="0">
                <a:solidFill>
                  <a:schemeClr val="tx1"/>
                </a:solidFill>
                <a:effectLst/>
                <a:latin typeface="+mn-lt"/>
                <a:ea typeface="+mn-ea"/>
                <a:cs typeface="+mn-cs"/>
              </a:rPr>
              <a:t>12.3.3 Applications</a:t>
            </a:r>
          </a:p>
          <a:p>
            <a:r>
              <a:rPr lang="en-GB" sz="1200" kern="1200" dirty="0">
                <a:solidFill>
                  <a:schemeClr val="tx1"/>
                </a:solidFill>
                <a:effectLst/>
                <a:latin typeface="+mn-lt"/>
                <a:ea typeface="+mn-ea"/>
                <a:cs typeface="+mn-cs"/>
              </a:rPr>
              <a:t>12.3.3 Virtual Networks</a:t>
            </a:r>
          </a:p>
          <a:p>
            <a:endParaRPr lang="en-GB" sz="1200" kern="1200" dirty="0">
              <a:solidFill>
                <a:schemeClr val="tx1"/>
              </a:solidFill>
              <a:effectLst/>
              <a:latin typeface="+mn-lt"/>
              <a:ea typeface="+mn-ea"/>
              <a:cs typeface="+mn-cs"/>
            </a:endParaRPr>
          </a:p>
          <a:p>
            <a:endParaRPr lang="en-GB" dirty="0"/>
          </a:p>
        </p:txBody>
      </p:sp>
      <p:sp>
        <p:nvSpPr>
          <p:cNvPr id="4" name="Slide Number Placeholder 3">
            <a:extLst>
              <a:ext uri="{FF2B5EF4-FFF2-40B4-BE49-F238E27FC236}">
                <a16:creationId xmlns:a16="http://schemas.microsoft.com/office/drawing/2014/main" id="{9BB72B00-6B84-465F-6E4C-7537937012DF}"/>
              </a:ext>
            </a:extLst>
          </p:cNvPr>
          <p:cNvSpPr>
            <a:spLocks noGrp="1"/>
          </p:cNvSpPr>
          <p:nvPr>
            <p:ph type="sldNum" sz="quarter" idx="5"/>
          </p:nvPr>
        </p:nvSpPr>
        <p:spPr/>
        <p:txBody>
          <a:bodyPr/>
          <a:lstStyle/>
          <a:p>
            <a:fld id="{57CBC2EB-AE33-5643-89A6-F960DEA87A3E}" type="slidenum">
              <a:rPr lang="en-GB" smtClean="0"/>
              <a:t>11</a:t>
            </a:fld>
            <a:endParaRPr lang="en-GB"/>
          </a:p>
        </p:txBody>
      </p:sp>
    </p:spTree>
    <p:extLst>
      <p:ext uri="{BB962C8B-B14F-4D97-AF65-F5344CB8AC3E}">
        <p14:creationId xmlns:p14="http://schemas.microsoft.com/office/powerpoint/2010/main" val="1857197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Two reCAPTCHA interfaces are shown.</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the left is a screenshot of an early reCAPTCHA that shows two words (in this case ‘Mayor’s’ and ‘Moravian’), which the user has to type.</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On the right is a simulated screenshot of an image-based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reCaptcha</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which has nine photographs and asks the user to select the images that include buildings.</a:t>
            </a:r>
          </a:p>
          <a:p>
            <a:endParaRPr lang="en-GB" dirty="0"/>
          </a:p>
        </p:txBody>
      </p:sp>
      <p:sp>
        <p:nvSpPr>
          <p:cNvPr id="4" name="Slide Number Placeholder 3"/>
          <p:cNvSpPr>
            <a:spLocks noGrp="1"/>
          </p:cNvSpPr>
          <p:nvPr>
            <p:ph type="sldNum" sz="quarter" idx="5"/>
          </p:nvPr>
        </p:nvSpPr>
        <p:spPr/>
        <p:txBody>
          <a:bodyPr/>
          <a:lstStyle/>
          <a:p>
            <a:fld id="{5ED901BB-F753-EA47-BD4F-6961C16B6095}" type="slidenum">
              <a:rPr lang="en-GB" smtClean="0"/>
              <a:t>13</a:t>
            </a:fld>
            <a:endParaRPr lang="en-GB"/>
          </a:p>
        </p:txBody>
      </p:sp>
    </p:spTree>
    <p:extLst>
      <p:ext uri="{BB962C8B-B14F-4D97-AF65-F5344CB8AC3E}">
        <p14:creationId xmlns:p14="http://schemas.microsoft.com/office/powerpoint/2010/main" val="38887922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diagram shows the various ways that a web page may be generated and parts stored between the web page author and the user reading it.</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lower path shows the author editing the page on their own PC, uploading to a web server, then the web page passing via a firewall or cache, and eventually to the user’s browser.</a:t>
            </a: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There is also an upper path showing the author interacting with a CMS to create stored content.  The actual web pages are then created automatically from the stored content in the CMS and delivered, via the firewall/cache, to the user’s browser.</a:t>
            </a:r>
          </a:p>
        </p:txBody>
      </p:sp>
      <p:sp>
        <p:nvSpPr>
          <p:cNvPr id="4" name="Slide Number Placeholder 3"/>
          <p:cNvSpPr>
            <a:spLocks noGrp="1"/>
          </p:cNvSpPr>
          <p:nvPr>
            <p:ph type="sldNum" sz="quarter" idx="5"/>
          </p:nvPr>
        </p:nvSpPr>
        <p:spPr/>
        <p:txBody>
          <a:bodyPr/>
          <a:lstStyle/>
          <a:p>
            <a:fld id="{5ED901BB-F753-EA47-BD4F-6961C16B6095}" type="slidenum">
              <a:rPr lang="en-GB" smtClean="0"/>
              <a:t>14</a:t>
            </a:fld>
            <a:endParaRPr lang="en-GB"/>
          </a:p>
        </p:txBody>
      </p:sp>
    </p:spTree>
    <p:extLst>
      <p:ext uri="{BB962C8B-B14F-4D97-AF65-F5344CB8AC3E}">
        <p14:creationId xmlns:p14="http://schemas.microsoft.com/office/powerpoint/2010/main" val="34530871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The image shows a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MacOs</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folder with a number of sub-folders.  However, the label at the top starts “OneDrive”, and in fact this is a folder on a cloud server but looks very much like a local folder.  The fact that it is a cloud folder is made evident by small cloud icons beside the individual sub-folders.</a:t>
            </a:r>
          </a:p>
        </p:txBody>
      </p:sp>
      <p:sp>
        <p:nvSpPr>
          <p:cNvPr id="4" name="Slide Number Placeholder 3"/>
          <p:cNvSpPr>
            <a:spLocks noGrp="1"/>
          </p:cNvSpPr>
          <p:nvPr>
            <p:ph type="sldNum" sz="quarter" idx="5"/>
          </p:nvPr>
        </p:nvSpPr>
        <p:spPr/>
        <p:txBody>
          <a:bodyPr/>
          <a:lstStyle/>
          <a:p>
            <a:fld id="{5ED901BB-F753-EA47-BD4F-6961C16B6095}" type="slidenum">
              <a:rPr lang="en-GB" smtClean="0"/>
              <a:t>15</a:t>
            </a:fld>
            <a:endParaRPr lang="en-GB"/>
          </a:p>
        </p:txBody>
      </p:sp>
    </p:spTree>
    <p:extLst>
      <p:ext uri="{BB962C8B-B14F-4D97-AF65-F5344CB8AC3E}">
        <p14:creationId xmlns:p14="http://schemas.microsoft.com/office/powerpoint/2010/main" val="11030005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This shows the contents of the data at the URL https://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alandix.com</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rdf</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alandix.xml</a:t>
            </a:r>
            <a:endParaRPr lang="en-GB" sz="1800" kern="100" dirty="0">
              <a:effectLst/>
              <a:latin typeface="Aptos" panose="020B0004020202020204" pitchFamily="34" charset="0"/>
              <a:ea typeface="Aptos" panose="020B0004020202020204" pitchFamily="34" charset="0"/>
              <a:cs typeface="Times New Roman" panose="02020603050405020304" pitchFamily="18" charset="0"/>
            </a:endParaRPr>
          </a:p>
          <a:p>
            <a:pPr>
              <a:lnSpc>
                <a:spcPct val="115000"/>
              </a:lnSpc>
              <a:spcAft>
                <a:spcPts val="800"/>
              </a:spcAft>
            </a:pPr>
            <a:r>
              <a:rPr lang="en-GB" sz="1800" kern="100" dirty="0">
                <a:effectLst/>
                <a:latin typeface="Aptos" panose="020B0004020202020204" pitchFamily="34" charset="0"/>
                <a:ea typeface="Aptos" panose="020B0004020202020204" pitchFamily="34" charset="0"/>
                <a:cs typeface="Times New Roman" panose="02020603050405020304" pitchFamily="18" charset="0"/>
              </a:rPr>
              <a:t>It is RDF rendered in XML and it is possible to see the name (</a:t>
            </a:r>
            <a:r>
              <a:rPr lang="en-GB" sz="1800" kern="100" dirty="0" err="1">
                <a:effectLst/>
                <a:latin typeface="Aptos" panose="020B0004020202020204" pitchFamily="34" charset="0"/>
                <a:ea typeface="Aptos" panose="020B0004020202020204" pitchFamily="34" charset="0"/>
                <a:cs typeface="Times New Roman" panose="02020603050405020304" pitchFamily="18" charset="0"/>
              </a:rPr>
              <a:t>foaf:name</a:t>
            </a:r>
            <a:r>
              <a:rPr lang="en-GB" sz="1800" kern="100" dirty="0">
                <a:effectLst/>
                <a:latin typeface="Aptos" panose="020B0004020202020204" pitchFamily="34" charset="0"/>
                <a:ea typeface="Aptos" panose="020B0004020202020204" pitchFamily="34" charset="0"/>
                <a:cs typeface="Times New Roman" panose="02020603050405020304" pitchFamily="18" charset="0"/>
              </a:rPr>
              <a:t>) Alan Dix, a link to a home page and a photo, as well as a connection to a friend.</a:t>
            </a:r>
          </a:p>
        </p:txBody>
      </p:sp>
      <p:sp>
        <p:nvSpPr>
          <p:cNvPr id="4" name="Slide Number Placeholder 3"/>
          <p:cNvSpPr>
            <a:spLocks noGrp="1"/>
          </p:cNvSpPr>
          <p:nvPr>
            <p:ph type="sldNum" sz="quarter" idx="5"/>
          </p:nvPr>
        </p:nvSpPr>
        <p:spPr/>
        <p:txBody>
          <a:bodyPr/>
          <a:lstStyle/>
          <a:p>
            <a:fld id="{5ED901BB-F753-EA47-BD4F-6961C16B6095}" type="slidenum">
              <a:rPr lang="en-GB" smtClean="0"/>
              <a:t>16</a:t>
            </a:fld>
            <a:endParaRPr lang="en-GB"/>
          </a:p>
        </p:txBody>
      </p:sp>
    </p:spTree>
    <p:extLst>
      <p:ext uri="{BB962C8B-B14F-4D97-AF65-F5344CB8AC3E}">
        <p14:creationId xmlns:p14="http://schemas.microsoft.com/office/powerpoint/2010/main" val="13215706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A2DF64A-D745-7244-824D-4B8BC979ADCD}"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293138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A2DF64A-D745-7244-824D-4B8BC979ADCD}"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18125455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A2DF64A-D745-7244-824D-4B8BC979ADCD}"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4452656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A2DF64A-D745-7244-824D-4B8BC979ADCD}"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20989153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A2DF64A-D745-7244-824D-4B8BC979ADCD}" type="datetimeFigureOut">
              <a:rPr lang="en-GB" smtClean="0"/>
              <a:t>29/04/2026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21829343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A2DF64A-D745-7244-824D-4B8BC979ADCD}" type="datetimeFigureOut">
              <a:rPr lang="en-GB" smtClean="0"/>
              <a:t>29/04/2026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13806823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A2DF64A-D745-7244-824D-4B8BC979ADCD}" type="datetimeFigureOut">
              <a:rPr lang="en-GB" smtClean="0"/>
              <a:t>29/04/2026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38995960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4A2DF64A-D745-7244-824D-4B8BC979ADCD}" type="datetimeFigureOut">
              <a:rPr lang="en-GB" smtClean="0"/>
              <a:t>29/04/2026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7352359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2DF64A-D745-7244-824D-4B8BC979ADCD}" type="datetimeFigureOut">
              <a:rPr lang="en-GB" smtClean="0"/>
              <a:t>29/04/2026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13946756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A2DF64A-D745-7244-824D-4B8BC979ADCD}" type="datetimeFigureOut">
              <a:rPr lang="en-GB" smtClean="0"/>
              <a:t>29/04/2026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75861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4A2DF64A-D745-7244-824D-4B8BC979ADCD}" type="datetimeFigureOut">
              <a:rPr lang="en-GB" smtClean="0"/>
              <a:t>29/04/2026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6A89A444-27C2-B443-B246-A673DD9E5A4A}" type="slidenum">
              <a:rPr lang="en-GB" smtClean="0"/>
              <a:t>‹#›</a:t>
            </a:fld>
            <a:endParaRPr lang="en-GB"/>
          </a:p>
        </p:txBody>
      </p:sp>
    </p:spTree>
    <p:extLst>
      <p:ext uri="{BB962C8B-B14F-4D97-AF65-F5344CB8AC3E}">
        <p14:creationId xmlns:p14="http://schemas.microsoft.com/office/powerpoint/2010/main" val="42668305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A2DF64A-D745-7244-824D-4B8BC979ADCD}" type="datetimeFigureOut">
              <a:rPr lang="en-GB" smtClean="0"/>
              <a:t>29/04/2026</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6A89A444-27C2-B443-B246-A673DD9E5A4A}" type="slidenum">
              <a:rPr lang="en-GB" smtClean="0"/>
              <a:t>‹#›</a:t>
            </a:fld>
            <a:endParaRPr lang="en-GB"/>
          </a:p>
        </p:txBody>
      </p:sp>
    </p:spTree>
    <p:extLst>
      <p:ext uri="{BB962C8B-B14F-4D97-AF65-F5344CB8AC3E}">
        <p14:creationId xmlns:p14="http://schemas.microsoft.com/office/powerpoint/2010/main" val="9647132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1.tif"/><Relationship Id="rId7" Type="http://schemas.openxmlformats.org/officeDocument/2006/relationships/image" Target="../media/image5.jpg"/><Relationship Id="rId12"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jpg"/><Relationship Id="rId11" Type="http://schemas.openxmlformats.org/officeDocument/2006/relationships/image" Target="../media/image9.jpg"/><Relationship Id="rId5" Type="http://schemas.openxmlformats.org/officeDocument/2006/relationships/image" Target="../media/image3.jpg"/><Relationship Id="rId10" Type="http://schemas.openxmlformats.org/officeDocument/2006/relationships/image" Target="../media/image8.jpg"/><Relationship Id="rId4" Type="http://schemas.openxmlformats.org/officeDocument/2006/relationships/image" Target="../media/image2.jpg"/><Relationship Id="rId9" Type="http://schemas.openxmlformats.org/officeDocument/2006/relationships/image" Target="../media/image7.jp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tif"/><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6.xml"/><Relationship Id="rId5" Type="http://schemas.openxmlformats.org/officeDocument/2006/relationships/image" Target="../media/image24.jpe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tif"/><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tif"/><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4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37.svg"/><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8.tif"/><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BF0AE0D8-4BB2-60F6-1253-2B68833A38B6}"/>
              </a:ext>
            </a:extLst>
          </p:cNvPr>
          <p:cNvSpPr>
            <a:spLocks noGrp="1" noChangeArrowheads="1"/>
          </p:cNvSpPr>
          <p:nvPr>
            <p:ph type="ctrTitle"/>
          </p:nvPr>
        </p:nvSpPr>
        <p:spPr>
          <a:xfrm>
            <a:off x="685800" y="1066800"/>
            <a:ext cx="7772400" cy="1752600"/>
          </a:xfrm>
        </p:spPr>
        <p:txBody>
          <a:bodyPr anchor="ctr">
            <a:normAutofit/>
          </a:bodyPr>
          <a:lstStyle/>
          <a:p>
            <a:r>
              <a:rPr lang="en-GB" altLang="en-GB" sz="4400" dirty="0">
                <a:solidFill>
                  <a:schemeClr val="accent5">
                    <a:lumMod val="75000"/>
                  </a:schemeClr>
                </a:solidFill>
              </a:rPr>
              <a:t>Network-Based Interaction</a:t>
            </a:r>
            <a:endParaRPr lang="en-GB" altLang="en-GB" sz="4400" dirty="0"/>
          </a:p>
        </p:txBody>
      </p:sp>
      <p:sp>
        <p:nvSpPr>
          <p:cNvPr id="3075" name="Rectangle 3">
            <a:extLst>
              <a:ext uri="{FF2B5EF4-FFF2-40B4-BE49-F238E27FC236}">
                <a16:creationId xmlns:a16="http://schemas.microsoft.com/office/drawing/2014/main" id="{6A9B8D1A-19EE-D8B2-9F7C-7AB75F45AE11}"/>
              </a:ext>
            </a:extLst>
          </p:cNvPr>
          <p:cNvSpPr>
            <a:spLocks noGrp="1" noChangeArrowheads="1"/>
          </p:cNvSpPr>
          <p:nvPr>
            <p:ph type="subTitle" idx="1"/>
          </p:nvPr>
        </p:nvSpPr>
        <p:spPr>
          <a:xfrm>
            <a:off x="290946" y="3276600"/>
            <a:ext cx="8562109" cy="3356956"/>
          </a:xfrm>
        </p:spPr>
        <p:txBody>
          <a:bodyPr>
            <a:normAutofit/>
          </a:bodyPr>
          <a:lstStyle/>
          <a:p>
            <a:r>
              <a:rPr lang="en-GB" altLang="en-GB" sz="4800" dirty="0"/>
              <a:t>Alan Dix</a:t>
            </a:r>
          </a:p>
          <a:p>
            <a:r>
              <a:rPr lang="en-GB" altLang="en-GB" sz="2800" dirty="0"/>
              <a:t>https://</a:t>
            </a:r>
            <a:r>
              <a:rPr lang="en-GB" altLang="en-GB" sz="2800" dirty="0" err="1"/>
              <a:t>alandix.com</a:t>
            </a:r>
            <a:r>
              <a:rPr lang="en-GB" altLang="en-GB" sz="2800" dirty="0"/>
              <a:t>/academic/papers/network2026/</a:t>
            </a:r>
          </a:p>
          <a:p>
            <a:endParaRPr lang="en-GB" altLang="en-GB" sz="2800" dirty="0"/>
          </a:p>
          <a:p>
            <a:r>
              <a:rPr lang="en-GB" altLang="en-GB" dirty="0"/>
              <a:t>Chapter 12 in </a:t>
            </a:r>
            <a:br>
              <a:rPr lang="en-GB" altLang="en-GB" dirty="0"/>
            </a:br>
            <a:r>
              <a:rPr lang="en-GB" altLang="en-GB" dirty="0"/>
              <a:t>Handbook of Human Computer Interaction’ (4</a:t>
            </a:r>
            <a:r>
              <a:rPr lang="en-GB" altLang="en-GB" baseline="30000" dirty="0"/>
              <a:t>th</a:t>
            </a:r>
            <a:r>
              <a:rPr lang="en-GB" altLang="en-GB" dirty="0"/>
              <a:t> Ed)</a:t>
            </a:r>
            <a:br>
              <a:rPr lang="en-GB" altLang="en-GB" dirty="0"/>
            </a:br>
            <a:r>
              <a:rPr lang="en-GB" altLang="en-GB" dirty="0"/>
              <a:t>Julie Jacko (ed), CRC Press.  </a:t>
            </a:r>
            <a:r>
              <a:rPr lang="en-GB" altLang="en-GB" sz="2000" dirty="0"/>
              <a:t>(pub expected Aug. 2026)</a:t>
            </a:r>
            <a:endParaRPr lang="en-GB" altLang="en-GB" sz="2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7F841-AAAE-4E46-EC5C-3407F97EF0D1}"/>
              </a:ext>
            </a:extLst>
          </p:cNvPr>
          <p:cNvSpPr>
            <a:spLocks noGrp="1"/>
          </p:cNvSpPr>
          <p:nvPr>
            <p:ph type="title"/>
          </p:nvPr>
        </p:nvSpPr>
        <p:spPr>
          <a:xfrm>
            <a:off x="628650" y="365127"/>
            <a:ext cx="7886700" cy="782030"/>
          </a:xfrm>
        </p:spPr>
        <p:txBody>
          <a:bodyPr anchor="t">
            <a:normAutofit/>
          </a:bodyPr>
          <a:lstStyle/>
          <a:p>
            <a:r>
              <a:rPr lang="en-GB" sz="4000" dirty="0"/>
              <a:t>Timeline—key events for the Internet:</a:t>
            </a:r>
          </a:p>
        </p:txBody>
      </p:sp>
      <p:sp>
        <p:nvSpPr>
          <p:cNvPr id="3" name="Content Placeholder 2">
            <a:extLst>
              <a:ext uri="{FF2B5EF4-FFF2-40B4-BE49-F238E27FC236}">
                <a16:creationId xmlns:a16="http://schemas.microsoft.com/office/drawing/2014/main" id="{D407E114-6C94-9FF7-0275-A89349E7D0C3}"/>
              </a:ext>
            </a:extLst>
          </p:cNvPr>
          <p:cNvSpPr>
            <a:spLocks noGrp="1"/>
          </p:cNvSpPr>
          <p:nvPr>
            <p:ph idx="1"/>
          </p:nvPr>
        </p:nvSpPr>
        <p:spPr>
          <a:xfrm>
            <a:off x="628650" y="1845425"/>
            <a:ext cx="7886700" cy="4647448"/>
          </a:xfrm>
        </p:spPr>
        <p:txBody>
          <a:bodyPr>
            <a:noAutofit/>
          </a:bodyPr>
          <a:lstStyle/>
          <a:p>
            <a:pPr marL="1466850" indent="-1466850">
              <a:lnSpc>
                <a:spcPct val="100000"/>
              </a:lnSpc>
              <a:spcBef>
                <a:spcPts val="1400"/>
              </a:spcBef>
              <a:buNone/>
              <a:tabLst>
                <a:tab pos="1054100" algn="l"/>
              </a:tabLst>
            </a:pPr>
            <a:r>
              <a:rPr lang="en-GB" sz="2200" dirty="0"/>
              <a:t>1968	—	First proposal for ARPANET-military and government research contracted to Bolt, Beranek &amp; Newman</a:t>
            </a:r>
          </a:p>
          <a:p>
            <a:pPr marL="1466850" indent="-1466850">
              <a:lnSpc>
                <a:spcPct val="100000"/>
              </a:lnSpc>
              <a:spcBef>
                <a:spcPts val="1400"/>
              </a:spcBef>
              <a:buNone/>
              <a:tabLst>
                <a:tab pos="1054100" algn="l"/>
              </a:tabLst>
            </a:pPr>
            <a:r>
              <a:rPr lang="en-GB" sz="2200" dirty="0"/>
              <a:t>1971	—	ARPANET enters regular use</a:t>
            </a:r>
          </a:p>
          <a:p>
            <a:pPr marL="1466850" indent="-1466850">
              <a:lnSpc>
                <a:spcPct val="100000"/>
              </a:lnSpc>
              <a:spcBef>
                <a:spcPts val="1400"/>
              </a:spcBef>
              <a:buNone/>
              <a:tabLst>
                <a:tab pos="1054100" algn="l"/>
              </a:tabLst>
            </a:pPr>
            <a:r>
              <a:rPr lang="en-GB" sz="2200" dirty="0"/>
              <a:t>1973–1974  —  Redesign of lower-level protocols leads to TCP/IP</a:t>
            </a:r>
          </a:p>
          <a:p>
            <a:pPr marL="1466850" indent="-1466850">
              <a:lnSpc>
                <a:spcPct val="100000"/>
              </a:lnSpc>
              <a:spcBef>
                <a:spcPts val="1400"/>
              </a:spcBef>
              <a:buNone/>
              <a:tabLst>
                <a:tab pos="1054100" algn="l"/>
              </a:tabLst>
            </a:pPr>
            <a:r>
              <a:rPr lang="en-GB" sz="2200" dirty="0"/>
              <a:t>1983	—	Berkeley TCP/IP implementation for 4.2BSD—public domain code</a:t>
            </a:r>
          </a:p>
          <a:p>
            <a:pPr marL="1466850" indent="-1466850">
              <a:lnSpc>
                <a:spcPct val="100000"/>
              </a:lnSpc>
              <a:spcBef>
                <a:spcPts val="1400"/>
              </a:spcBef>
              <a:buNone/>
              <a:tabLst>
                <a:tab pos="1054100" algn="l"/>
              </a:tabLst>
            </a:pPr>
            <a:r>
              <a:rPr lang="en-GB" sz="2200" dirty="0"/>
              <a:t>1980s	—	Rapid growth of NSFNET-broad academic use</a:t>
            </a:r>
          </a:p>
          <a:p>
            <a:pPr marL="1466850" indent="-1466850">
              <a:lnSpc>
                <a:spcPct val="100000"/>
              </a:lnSpc>
              <a:spcBef>
                <a:spcPts val="1400"/>
              </a:spcBef>
              <a:buNone/>
              <a:tabLst>
                <a:tab pos="1054100" algn="l"/>
              </a:tabLst>
            </a:pPr>
            <a:r>
              <a:rPr lang="en-GB" sz="2200" dirty="0"/>
              <a:t>1990s	—	WWW and widespread public access to the Internet</a:t>
            </a:r>
          </a:p>
          <a:p>
            <a:pPr marL="1466850" indent="-1466850">
              <a:lnSpc>
                <a:spcPct val="100000"/>
              </a:lnSpc>
              <a:spcBef>
                <a:spcPts val="1400"/>
              </a:spcBef>
              <a:buNone/>
              <a:tabLst>
                <a:tab pos="1054100" algn="l"/>
              </a:tabLst>
            </a:pPr>
            <a:r>
              <a:rPr lang="en-GB" sz="2200" dirty="0"/>
              <a:t>2000	—	WAP on mobile phones web transcends the Internet</a:t>
            </a:r>
          </a:p>
        </p:txBody>
      </p:sp>
    </p:spTree>
    <p:extLst>
      <p:ext uri="{BB962C8B-B14F-4D97-AF65-F5344CB8AC3E}">
        <p14:creationId xmlns:p14="http://schemas.microsoft.com/office/powerpoint/2010/main" val="7673327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2560D1-5851-80D3-1EB7-3955B1E2E6B6}"/>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01F7C95-F9BF-C74F-84CD-AB11C3A5A843}"/>
              </a:ext>
            </a:extLst>
          </p:cNvPr>
          <p:cNvSpPr>
            <a:spLocks noGrp="1"/>
          </p:cNvSpPr>
          <p:nvPr>
            <p:ph type="title"/>
          </p:nvPr>
        </p:nvSpPr>
        <p:spPr/>
        <p:txBody>
          <a:bodyPr>
            <a:normAutofit/>
          </a:bodyPr>
          <a:lstStyle/>
          <a:p>
            <a:pPr marL="1071563" indent="-1055688"/>
            <a:r>
              <a:rPr lang="en-GB" sz="3600" dirty="0"/>
              <a:t>12.3	Networks as Enablers: </a:t>
            </a:r>
            <a:br>
              <a:rPr lang="en-GB" sz="3600" dirty="0"/>
            </a:br>
            <a:r>
              <a:rPr lang="en-GB" sz="2000" dirty="0"/>
              <a:t>Things That Are Only Possible with Networks</a:t>
            </a:r>
            <a:endParaRPr lang="en-GB" sz="3600" dirty="0"/>
          </a:p>
        </p:txBody>
      </p:sp>
      <p:sp>
        <p:nvSpPr>
          <p:cNvPr id="7" name="Content Placeholder 6">
            <a:extLst>
              <a:ext uri="{FF2B5EF4-FFF2-40B4-BE49-F238E27FC236}">
                <a16:creationId xmlns:a16="http://schemas.microsoft.com/office/drawing/2014/main" id="{79F4B486-887C-B6F6-827B-02B423628CF0}"/>
              </a:ext>
            </a:extLst>
          </p:cNvPr>
          <p:cNvSpPr>
            <a:spLocks noGrp="1"/>
          </p:cNvSpPr>
          <p:nvPr>
            <p:ph idx="1"/>
          </p:nvPr>
        </p:nvSpPr>
        <p:spPr/>
        <p:txBody>
          <a:bodyPr/>
          <a:lstStyle/>
          <a:p>
            <a:pPr marL="1071563" indent="-1055688">
              <a:buNone/>
            </a:pPr>
            <a:r>
              <a:rPr lang="en-GB" dirty="0"/>
              <a:t>12.3.1	Remote Resources</a:t>
            </a:r>
          </a:p>
          <a:p>
            <a:pPr marL="1528763" lvl="1" indent="-1055688">
              <a:buNone/>
            </a:pPr>
            <a:r>
              <a:rPr lang="en-GB" dirty="0"/>
              <a:t>12.3.1.1 People</a:t>
            </a:r>
          </a:p>
          <a:p>
            <a:pPr marL="1528763" lvl="1" indent="-1055688">
              <a:buNone/>
            </a:pPr>
            <a:r>
              <a:rPr lang="en-GB" dirty="0"/>
              <a:t>12.3.1.2 Physical Things</a:t>
            </a:r>
          </a:p>
          <a:p>
            <a:pPr marL="1528763" lvl="1" indent="-1055688">
              <a:buNone/>
            </a:pPr>
            <a:r>
              <a:rPr lang="en-GB" dirty="0"/>
              <a:t>12.3.1.3 Data</a:t>
            </a:r>
          </a:p>
          <a:p>
            <a:pPr marL="1528763" lvl="1" indent="-1055688">
              <a:buNone/>
            </a:pPr>
            <a:r>
              <a:rPr lang="en-GB" dirty="0"/>
              <a:t>12.3.1.4 Computation</a:t>
            </a:r>
          </a:p>
          <a:p>
            <a:pPr marL="1071563" indent="-1055688">
              <a:buNone/>
            </a:pPr>
            <a:r>
              <a:rPr lang="en-GB" dirty="0"/>
              <a:t>12.3.2	Mobility</a:t>
            </a:r>
          </a:p>
          <a:p>
            <a:pPr marL="1071563" indent="-1055688">
              <a:buNone/>
            </a:pPr>
            <a:r>
              <a:rPr lang="en-GB" dirty="0"/>
              <a:t>12.3.3	Applications</a:t>
            </a:r>
          </a:p>
          <a:p>
            <a:pPr marL="1071563" indent="-1055688">
              <a:buNone/>
            </a:pPr>
            <a:r>
              <a:rPr lang="en-GB" dirty="0"/>
              <a:t>12.3.4	Virtual Networks</a:t>
            </a:r>
          </a:p>
        </p:txBody>
      </p:sp>
    </p:spTree>
    <p:extLst>
      <p:ext uri="{BB962C8B-B14F-4D97-AF65-F5344CB8AC3E}">
        <p14:creationId xmlns:p14="http://schemas.microsoft.com/office/powerpoint/2010/main" val="2534906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9C4022B7-D500-CF9C-E88B-D811C1BFA9E1}"/>
              </a:ext>
            </a:extLst>
          </p:cNvPr>
          <p:cNvSpPr>
            <a:spLocks noGrp="1" noChangeArrowheads="1"/>
          </p:cNvSpPr>
          <p:nvPr>
            <p:ph type="title"/>
          </p:nvPr>
        </p:nvSpPr>
        <p:spPr/>
        <p:txBody>
          <a:bodyPr/>
          <a:lstStyle/>
          <a:p>
            <a:r>
              <a:rPr lang="en-GB" altLang="en-GB">
                <a:solidFill>
                  <a:schemeClr val="tx1"/>
                </a:solidFill>
              </a:rPr>
              <a:t>Networks as Enablers</a:t>
            </a:r>
            <a:br>
              <a:rPr lang="en-GB" altLang="en-GB">
                <a:solidFill>
                  <a:schemeClr val="tx1"/>
                </a:solidFill>
              </a:rPr>
            </a:br>
            <a:r>
              <a:rPr lang="en-GB" altLang="en-GB" sz="2800">
                <a:solidFill>
                  <a:schemeClr val="tx1"/>
                </a:solidFill>
              </a:rPr>
              <a:t>things that are only possible with networks</a:t>
            </a:r>
            <a:endParaRPr lang="en-GB" altLang="en-GB">
              <a:solidFill>
                <a:schemeClr val="tx1"/>
              </a:solidFill>
            </a:endParaRPr>
          </a:p>
        </p:txBody>
      </p:sp>
      <p:sp>
        <p:nvSpPr>
          <p:cNvPr id="10243" name="Rectangle 3">
            <a:extLst>
              <a:ext uri="{FF2B5EF4-FFF2-40B4-BE49-F238E27FC236}">
                <a16:creationId xmlns:a16="http://schemas.microsoft.com/office/drawing/2014/main" id="{AD71F524-ADBA-7D4D-32F5-F58FFE5935E5}"/>
              </a:ext>
            </a:extLst>
          </p:cNvPr>
          <p:cNvSpPr>
            <a:spLocks noGrp="1" noChangeArrowheads="1"/>
          </p:cNvSpPr>
          <p:nvPr>
            <p:ph type="body" idx="1"/>
          </p:nvPr>
        </p:nvSpPr>
        <p:spPr/>
        <p:txBody>
          <a:bodyPr/>
          <a:lstStyle/>
          <a:p>
            <a:r>
              <a:rPr lang="en-GB" altLang="en-GB"/>
              <a:t>access to remote resources:</a:t>
            </a:r>
          </a:p>
          <a:p>
            <a:pPr lvl="1"/>
            <a:r>
              <a:rPr lang="en-GB" altLang="en-GB"/>
              <a:t>people</a:t>
            </a:r>
          </a:p>
          <a:p>
            <a:pPr lvl="1"/>
            <a:r>
              <a:rPr lang="en-GB" altLang="en-GB"/>
              <a:t>physical things</a:t>
            </a:r>
          </a:p>
          <a:p>
            <a:pPr lvl="1"/>
            <a:r>
              <a:rPr lang="en-GB" altLang="en-GB"/>
              <a:t>data</a:t>
            </a:r>
          </a:p>
          <a:p>
            <a:pPr lvl="1"/>
            <a:r>
              <a:rPr lang="en-GB" altLang="en-GB"/>
              <a:t>computation</a:t>
            </a:r>
          </a:p>
          <a:p>
            <a:r>
              <a:rPr lang="en-GB" altLang="en-GB"/>
              <a:t>applications - other chapters</a:t>
            </a:r>
          </a:p>
          <a:p>
            <a:pPr lvl="1"/>
            <a:r>
              <a:rPr lang="en-GB" altLang="en-GB"/>
              <a:t>groupware, mobile, e-commerce, tele-work etc.</a:t>
            </a:r>
          </a:p>
        </p:txBody>
      </p:sp>
    </p:spTree>
    <p:extLst>
      <p:ext uri="{BB962C8B-B14F-4D97-AF65-F5344CB8AC3E}">
        <p14:creationId xmlns:p14="http://schemas.microsoft.com/office/powerpoint/2010/main" val="3394902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483112"/>
          </a:xfrm>
        </p:spPr>
        <p:txBody>
          <a:bodyPr anchor="t">
            <a:noAutofit/>
          </a:bodyPr>
          <a:lstStyle/>
          <a:p>
            <a:r>
              <a:rPr lang="en-GB" sz="2800" dirty="0"/>
              <a:t>Figure 12.2. </a:t>
            </a:r>
            <a:r>
              <a:rPr lang="en-GB" sz="2800" dirty="0" err="1"/>
              <a:t>reCaptcha</a:t>
            </a:r>
            <a:r>
              <a:rPr lang="en-GB" sz="2800" dirty="0"/>
              <a:t> interface (usually embedded in a web page). Early OCR reCAPTCHA (left), and image-based reCAPTCHA (right)</a:t>
            </a:r>
          </a:p>
        </p:txBody>
      </p:sp>
      <p:pic>
        <p:nvPicPr>
          <p:cNvPr id="2" name="Picture 1" descr="A screenshot of a phone&#10;&#10;Description automatically generated">
            <a:extLst>
              <a:ext uri="{FF2B5EF4-FFF2-40B4-BE49-F238E27FC236}">
                <a16:creationId xmlns:a16="http://schemas.microsoft.com/office/drawing/2014/main" id="{B0E1DACA-6EC3-F1A8-A618-69C157DB2779}"/>
              </a:ext>
            </a:extLst>
          </p:cNvPr>
          <p:cNvPicPr>
            <a:picLocks noChangeAspect="1"/>
          </p:cNvPicPr>
          <p:nvPr/>
        </p:nvPicPr>
        <p:blipFill>
          <a:blip r:embed="rId3"/>
          <a:stretch>
            <a:fillRect/>
          </a:stretch>
        </p:blipFill>
        <p:spPr>
          <a:xfrm>
            <a:off x="186994" y="2277260"/>
            <a:ext cx="4518000" cy="1781135"/>
          </a:xfrm>
          <a:prstGeom prst="rect">
            <a:avLst/>
          </a:prstGeom>
        </p:spPr>
      </p:pic>
      <p:grpSp>
        <p:nvGrpSpPr>
          <p:cNvPr id="3" name="Group 2">
            <a:extLst>
              <a:ext uri="{FF2B5EF4-FFF2-40B4-BE49-F238E27FC236}">
                <a16:creationId xmlns:a16="http://schemas.microsoft.com/office/drawing/2014/main" id="{25B14D37-E601-E47D-4AFF-2BD71C133B45}"/>
              </a:ext>
            </a:extLst>
          </p:cNvPr>
          <p:cNvGrpSpPr>
            <a:grpSpLocks noChangeAspect="1"/>
          </p:cNvGrpSpPr>
          <p:nvPr/>
        </p:nvGrpSpPr>
        <p:grpSpPr>
          <a:xfrm>
            <a:off x="4994894" y="2277260"/>
            <a:ext cx="3901695" cy="3570079"/>
            <a:chOff x="3725131" y="2359468"/>
            <a:chExt cx="4517347" cy="4133405"/>
          </a:xfrm>
        </p:grpSpPr>
        <p:sp>
          <p:nvSpPr>
            <p:cNvPr id="5" name="Rectangle 4">
              <a:extLst>
                <a:ext uri="{FF2B5EF4-FFF2-40B4-BE49-F238E27FC236}">
                  <a16:creationId xmlns:a16="http://schemas.microsoft.com/office/drawing/2014/main" id="{CE38190D-55E8-7C48-3E04-17CE2A5B51FB}"/>
                </a:ext>
              </a:extLst>
            </p:cNvPr>
            <p:cNvSpPr/>
            <p:nvPr/>
          </p:nvSpPr>
          <p:spPr>
            <a:xfrm>
              <a:off x="3725131" y="2359468"/>
              <a:ext cx="4517347" cy="413340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6" name="Group 5">
              <a:extLst>
                <a:ext uri="{FF2B5EF4-FFF2-40B4-BE49-F238E27FC236}">
                  <a16:creationId xmlns:a16="http://schemas.microsoft.com/office/drawing/2014/main" id="{51EF66B3-0639-A61A-833F-4CB4CAD6EB62}"/>
                </a:ext>
              </a:extLst>
            </p:cNvPr>
            <p:cNvGrpSpPr>
              <a:grpSpLocks noChangeAspect="1"/>
            </p:cNvGrpSpPr>
            <p:nvPr/>
          </p:nvGrpSpPr>
          <p:grpSpPr>
            <a:xfrm>
              <a:off x="3823804" y="3095085"/>
              <a:ext cx="4320000" cy="3294702"/>
              <a:chOff x="2265527" y="2355709"/>
              <a:chExt cx="4538522" cy="3462183"/>
            </a:xfrm>
          </p:grpSpPr>
          <p:pic>
            <p:nvPicPr>
              <p:cNvPr id="9" name="Picture 8" descr="A large ship in the ocean&#10;&#10;Description automatically generated">
                <a:extLst>
                  <a:ext uri="{FF2B5EF4-FFF2-40B4-BE49-F238E27FC236}">
                    <a16:creationId xmlns:a16="http://schemas.microsoft.com/office/drawing/2014/main" id="{99F4E6D8-304E-64BC-DB77-E3C5144E0412}"/>
                  </a:ext>
                </a:extLst>
              </p:cNvPr>
              <p:cNvPicPr>
                <a:picLocks noChangeAspect="1"/>
              </p:cNvPicPr>
              <p:nvPr/>
            </p:nvPicPr>
            <p:blipFill>
              <a:blip r:embed="rId4"/>
              <a:stretch>
                <a:fillRect/>
              </a:stretch>
            </p:blipFill>
            <p:spPr>
              <a:xfrm>
                <a:off x="3815284" y="2355709"/>
                <a:ext cx="1440000" cy="1080000"/>
              </a:xfrm>
              <a:prstGeom prst="rect">
                <a:avLst/>
              </a:prstGeom>
              <a:ln w="50800">
                <a:solidFill>
                  <a:schemeClr val="bg1">
                    <a:lumMod val="85000"/>
                  </a:schemeClr>
                </a:solidFill>
                <a:miter lim="800000"/>
              </a:ln>
            </p:spPr>
          </p:pic>
          <p:pic>
            <p:nvPicPr>
              <p:cNvPr id="10" name="Picture 9" descr="A brick wall with a lighthouse and blue fence&#10;&#10;Description automatically generated">
                <a:extLst>
                  <a:ext uri="{FF2B5EF4-FFF2-40B4-BE49-F238E27FC236}">
                    <a16:creationId xmlns:a16="http://schemas.microsoft.com/office/drawing/2014/main" id="{1CE890C5-2668-049C-1743-AE82992D5164}"/>
                  </a:ext>
                </a:extLst>
              </p:cNvPr>
              <p:cNvPicPr>
                <a:picLocks noChangeAspect="1"/>
              </p:cNvPicPr>
              <p:nvPr/>
            </p:nvPicPr>
            <p:blipFill>
              <a:blip r:embed="rId5"/>
              <a:stretch>
                <a:fillRect/>
              </a:stretch>
            </p:blipFill>
            <p:spPr>
              <a:xfrm>
                <a:off x="2265527" y="4737892"/>
                <a:ext cx="1440000" cy="1080000"/>
              </a:xfrm>
              <a:prstGeom prst="rect">
                <a:avLst/>
              </a:prstGeom>
              <a:ln w="50800">
                <a:solidFill>
                  <a:schemeClr val="bg1">
                    <a:lumMod val="85000"/>
                  </a:schemeClr>
                </a:solidFill>
                <a:miter lim="800000"/>
              </a:ln>
            </p:spPr>
          </p:pic>
          <p:pic>
            <p:nvPicPr>
              <p:cNvPr id="11" name="Picture 10" descr="A garden with plants and flowers&#10;&#10;Description automatically generated">
                <a:extLst>
                  <a:ext uri="{FF2B5EF4-FFF2-40B4-BE49-F238E27FC236}">
                    <a16:creationId xmlns:a16="http://schemas.microsoft.com/office/drawing/2014/main" id="{DB1EC25B-2058-C328-CDD4-D462729E4D6C}"/>
                  </a:ext>
                </a:extLst>
              </p:cNvPr>
              <p:cNvPicPr>
                <a:picLocks noChangeAspect="1"/>
              </p:cNvPicPr>
              <p:nvPr/>
            </p:nvPicPr>
            <p:blipFill>
              <a:blip r:embed="rId6"/>
              <a:stretch>
                <a:fillRect/>
              </a:stretch>
            </p:blipFill>
            <p:spPr>
              <a:xfrm>
                <a:off x="3815284" y="3547780"/>
                <a:ext cx="1440000" cy="1080000"/>
              </a:xfrm>
              <a:prstGeom prst="rect">
                <a:avLst/>
              </a:prstGeom>
              <a:ln w="50800">
                <a:solidFill>
                  <a:schemeClr val="bg1">
                    <a:lumMod val="85000"/>
                  </a:schemeClr>
                </a:solidFill>
                <a:miter lim="800000"/>
              </a:ln>
            </p:spPr>
          </p:pic>
          <p:pic>
            <p:nvPicPr>
              <p:cNvPr id="12" name="Picture 11" descr="A row of colorful sheds&#10;&#10;Description automatically generated">
                <a:extLst>
                  <a:ext uri="{FF2B5EF4-FFF2-40B4-BE49-F238E27FC236}">
                    <a16:creationId xmlns:a16="http://schemas.microsoft.com/office/drawing/2014/main" id="{98A346A4-2864-9D77-3ECB-C76A7544658D}"/>
                  </a:ext>
                </a:extLst>
              </p:cNvPr>
              <p:cNvPicPr>
                <a:picLocks noChangeAspect="1"/>
              </p:cNvPicPr>
              <p:nvPr/>
            </p:nvPicPr>
            <p:blipFill>
              <a:blip r:embed="rId7"/>
              <a:stretch>
                <a:fillRect/>
              </a:stretch>
            </p:blipFill>
            <p:spPr>
              <a:xfrm>
                <a:off x="2265527" y="2355709"/>
                <a:ext cx="1440000" cy="1080000"/>
              </a:xfrm>
              <a:prstGeom prst="rect">
                <a:avLst/>
              </a:prstGeom>
              <a:ln w="50800">
                <a:solidFill>
                  <a:srgbClr val="FFC000"/>
                </a:solidFill>
                <a:miter lim="800000"/>
              </a:ln>
            </p:spPr>
          </p:pic>
          <p:pic>
            <p:nvPicPr>
              <p:cNvPr id="13" name="Picture 12" descr="A sign on a fence&#10;&#10;Description automatically generated">
                <a:extLst>
                  <a:ext uri="{FF2B5EF4-FFF2-40B4-BE49-F238E27FC236}">
                    <a16:creationId xmlns:a16="http://schemas.microsoft.com/office/drawing/2014/main" id="{17F6CE80-9C0D-6FC7-248C-8F8AEB46650B}"/>
                  </a:ext>
                </a:extLst>
              </p:cNvPr>
              <p:cNvPicPr>
                <a:picLocks noChangeAspect="1"/>
              </p:cNvPicPr>
              <p:nvPr/>
            </p:nvPicPr>
            <p:blipFill>
              <a:blip r:embed="rId8"/>
              <a:stretch>
                <a:fillRect/>
              </a:stretch>
            </p:blipFill>
            <p:spPr>
              <a:xfrm>
                <a:off x="5364049" y="4737892"/>
                <a:ext cx="1440000" cy="1080000"/>
              </a:xfrm>
              <a:prstGeom prst="rect">
                <a:avLst/>
              </a:prstGeom>
              <a:ln w="50800">
                <a:solidFill>
                  <a:schemeClr val="bg1">
                    <a:lumMod val="85000"/>
                  </a:schemeClr>
                </a:solidFill>
                <a:miter lim="800000"/>
              </a:ln>
            </p:spPr>
          </p:pic>
          <p:pic>
            <p:nvPicPr>
              <p:cNvPr id="14" name="Picture 13" descr="A spider on a yellow spot&#10;&#10;Description automatically generated">
                <a:extLst>
                  <a:ext uri="{FF2B5EF4-FFF2-40B4-BE49-F238E27FC236}">
                    <a16:creationId xmlns:a16="http://schemas.microsoft.com/office/drawing/2014/main" id="{E5B43CDA-B46B-626D-9BA3-861BCA33BD1C}"/>
                  </a:ext>
                </a:extLst>
              </p:cNvPr>
              <p:cNvPicPr>
                <a:picLocks noChangeAspect="1"/>
              </p:cNvPicPr>
              <p:nvPr/>
            </p:nvPicPr>
            <p:blipFill>
              <a:blip r:embed="rId9"/>
              <a:stretch>
                <a:fillRect/>
              </a:stretch>
            </p:blipFill>
            <p:spPr>
              <a:xfrm>
                <a:off x="2265527" y="3547780"/>
                <a:ext cx="1440000" cy="1080000"/>
              </a:xfrm>
              <a:prstGeom prst="rect">
                <a:avLst/>
              </a:prstGeom>
              <a:ln w="50800">
                <a:solidFill>
                  <a:schemeClr val="bg1">
                    <a:lumMod val="85000"/>
                  </a:schemeClr>
                </a:solidFill>
                <a:miter lim="800000"/>
              </a:ln>
            </p:spPr>
          </p:pic>
          <p:pic>
            <p:nvPicPr>
              <p:cNvPr id="15" name="Picture 14" descr="A building on a river&#10;&#10;Description automatically generated with medium confidence">
                <a:extLst>
                  <a:ext uri="{FF2B5EF4-FFF2-40B4-BE49-F238E27FC236}">
                    <a16:creationId xmlns:a16="http://schemas.microsoft.com/office/drawing/2014/main" id="{4B298241-C866-38BA-9B80-798F9DF28E64}"/>
                  </a:ext>
                </a:extLst>
              </p:cNvPr>
              <p:cNvPicPr>
                <a:picLocks noChangeAspect="1"/>
              </p:cNvPicPr>
              <p:nvPr/>
            </p:nvPicPr>
            <p:blipFill>
              <a:blip r:embed="rId10"/>
              <a:stretch>
                <a:fillRect/>
              </a:stretch>
            </p:blipFill>
            <p:spPr>
              <a:xfrm>
                <a:off x="3815284" y="4737892"/>
                <a:ext cx="1440000" cy="1071219"/>
              </a:xfrm>
              <a:prstGeom prst="rect">
                <a:avLst/>
              </a:prstGeom>
              <a:ln w="50800">
                <a:solidFill>
                  <a:srgbClr val="FFC000"/>
                </a:solidFill>
                <a:miter lim="800000"/>
              </a:ln>
            </p:spPr>
          </p:pic>
          <p:pic>
            <p:nvPicPr>
              <p:cNvPr id="16" name="Picture 15" descr="A white church with a black roof&#10;&#10;Description automatically generated">
                <a:extLst>
                  <a:ext uri="{FF2B5EF4-FFF2-40B4-BE49-F238E27FC236}">
                    <a16:creationId xmlns:a16="http://schemas.microsoft.com/office/drawing/2014/main" id="{B2BFB433-4977-DC35-6306-3ED8A3462ED3}"/>
                  </a:ext>
                </a:extLst>
              </p:cNvPr>
              <p:cNvPicPr>
                <a:picLocks noChangeAspect="1"/>
              </p:cNvPicPr>
              <p:nvPr/>
            </p:nvPicPr>
            <p:blipFill>
              <a:blip r:embed="rId11"/>
              <a:stretch>
                <a:fillRect/>
              </a:stretch>
            </p:blipFill>
            <p:spPr>
              <a:xfrm>
                <a:off x="5364049" y="3547780"/>
                <a:ext cx="1440000" cy="1080000"/>
              </a:xfrm>
              <a:prstGeom prst="rect">
                <a:avLst/>
              </a:prstGeom>
              <a:ln w="50800">
                <a:solidFill>
                  <a:srgbClr val="FFC000"/>
                </a:solidFill>
                <a:miter lim="800000"/>
              </a:ln>
            </p:spPr>
          </p:pic>
          <p:pic>
            <p:nvPicPr>
              <p:cNvPr id="17" name="Picture 16" descr="A squirrel on a rock&#10;&#10;Description automatically generated">
                <a:extLst>
                  <a:ext uri="{FF2B5EF4-FFF2-40B4-BE49-F238E27FC236}">
                    <a16:creationId xmlns:a16="http://schemas.microsoft.com/office/drawing/2014/main" id="{8ED686F6-02A1-88C4-F3BF-0FEFE21F0466}"/>
                  </a:ext>
                </a:extLst>
              </p:cNvPr>
              <p:cNvPicPr>
                <a:picLocks noChangeAspect="1"/>
              </p:cNvPicPr>
              <p:nvPr/>
            </p:nvPicPr>
            <p:blipFill>
              <a:blip r:embed="rId12"/>
              <a:stretch>
                <a:fillRect/>
              </a:stretch>
            </p:blipFill>
            <p:spPr>
              <a:xfrm>
                <a:off x="5364049" y="2355709"/>
                <a:ext cx="1440000" cy="1080000"/>
              </a:xfrm>
              <a:prstGeom prst="rect">
                <a:avLst/>
              </a:prstGeom>
              <a:ln w="50800">
                <a:solidFill>
                  <a:schemeClr val="bg1">
                    <a:lumMod val="85000"/>
                  </a:schemeClr>
                </a:solidFill>
                <a:miter lim="800000"/>
              </a:ln>
            </p:spPr>
          </p:pic>
        </p:grpSp>
        <p:sp>
          <p:nvSpPr>
            <p:cNvPr id="8" name="Rectangle 7">
              <a:extLst>
                <a:ext uri="{FF2B5EF4-FFF2-40B4-BE49-F238E27FC236}">
                  <a16:creationId xmlns:a16="http://schemas.microsoft.com/office/drawing/2014/main" id="{1DC06B35-EF4F-2547-C4D0-138B3C41D5AE}"/>
                </a:ext>
              </a:extLst>
            </p:cNvPr>
            <p:cNvSpPr/>
            <p:nvPr/>
          </p:nvSpPr>
          <p:spPr>
            <a:xfrm>
              <a:off x="3805804" y="2429272"/>
              <a:ext cx="4356000" cy="540000"/>
            </a:xfrm>
            <a:prstGeom prst="rect">
              <a:avLst/>
            </a:prstGeom>
            <a:solidFill>
              <a:schemeClr val="bg1"/>
            </a:solidFill>
            <a:ln w="508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tx1"/>
                  </a:solidFill>
                </a:rPr>
                <a:t>Select images of buildings </a:t>
              </a:r>
            </a:p>
          </p:txBody>
        </p:sp>
      </p:grpSp>
    </p:spTree>
    <p:extLst>
      <p:ext uri="{BB962C8B-B14F-4D97-AF65-F5344CB8AC3E}">
        <p14:creationId xmlns:p14="http://schemas.microsoft.com/office/powerpoint/2010/main" val="2978185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325563"/>
          </a:xfrm>
        </p:spPr>
        <p:txBody>
          <a:bodyPr anchor="t">
            <a:noAutofit/>
          </a:bodyPr>
          <a:lstStyle/>
          <a:p>
            <a:r>
              <a:rPr lang="en-GB" sz="2800" dirty="0"/>
              <a:t>Figure 12.3. Copies of a web page in many places, including ‘nowhere’ when generated on the fly from database content.</a:t>
            </a:r>
          </a:p>
        </p:txBody>
      </p:sp>
      <p:grpSp>
        <p:nvGrpSpPr>
          <p:cNvPr id="2" name="Group 1">
            <a:extLst>
              <a:ext uri="{FF2B5EF4-FFF2-40B4-BE49-F238E27FC236}">
                <a16:creationId xmlns:a16="http://schemas.microsoft.com/office/drawing/2014/main" id="{DE33C9E0-5D2D-A235-D2E1-BDF3D817F8DA}"/>
              </a:ext>
            </a:extLst>
          </p:cNvPr>
          <p:cNvGrpSpPr/>
          <p:nvPr/>
        </p:nvGrpSpPr>
        <p:grpSpPr>
          <a:xfrm>
            <a:off x="387812" y="830412"/>
            <a:ext cx="8339458" cy="5960682"/>
            <a:chOff x="254000" y="440118"/>
            <a:chExt cx="8339458" cy="5960682"/>
          </a:xfrm>
        </p:grpSpPr>
        <p:sp>
          <p:nvSpPr>
            <p:cNvPr id="3" name="Process 2">
              <a:extLst>
                <a:ext uri="{FF2B5EF4-FFF2-40B4-BE49-F238E27FC236}">
                  <a16:creationId xmlns:a16="http://schemas.microsoft.com/office/drawing/2014/main" id="{5EE53D6E-C0E1-8353-CE47-4DB987E018B0}"/>
                </a:ext>
              </a:extLst>
            </p:cNvPr>
            <p:cNvSpPr/>
            <p:nvPr/>
          </p:nvSpPr>
          <p:spPr>
            <a:xfrm>
              <a:off x="2164331" y="2372144"/>
              <a:ext cx="971693" cy="651034"/>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descr="A diagram of a computer system&#10;&#10;Description automatically generated with medium confidence">
              <a:extLst>
                <a:ext uri="{FF2B5EF4-FFF2-40B4-BE49-F238E27FC236}">
                  <a16:creationId xmlns:a16="http://schemas.microsoft.com/office/drawing/2014/main" id="{B5CC9CF1-9ABD-54A5-9F98-6B86872BEF1E}"/>
                </a:ext>
              </a:extLst>
            </p:cNvPr>
            <p:cNvPicPr>
              <a:picLocks noChangeAspect="1"/>
            </p:cNvPicPr>
            <p:nvPr/>
          </p:nvPicPr>
          <p:blipFill>
            <a:blip r:embed="rId3"/>
            <a:stretch>
              <a:fillRect/>
            </a:stretch>
          </p:blipFill>
          <p:spPr>
            <a:xfrm>
              <a:off x="254000" y="2428876"/>
              <a:ext cx="8339458" cy="3971924"/>
            </a:xfrm>
            <a:prstGeom prst="rect">
              <a:avLst/>
            </a:prstGeom>
          </p:spPr>
        </p:pic>
        <p:pic>
          <p:nvPicPr>
            <p:cNvPr id="7" name="Picture 6" descr="A diagram of a computer system&#10;&#10;Description automatically generated with medium confidence">
              <a:extLst>
                <a:ext uri="{FF2B5EF4-FFF2-40B4-BE49-F238E27FC236}">
                  <a16:creationId xmlns:a16="http://schemas.microsoft.com/office/drawing/2014/main" id="{CFF1E20A-3D9B-CBC8-AA70-578F92079B34}"/>
                </a:ext>
              </a:extLst>
            </p:cNvPr>
            <p:cNvPicPr>
              <a:picLocks noChangeAspect="1"/>
            </p:cNvPicPr>
            <p:nvPr/>
          </p:nvPicPr>
          <p:blipFill rotWithShape="1">
            <a:blip r:embed="rId3"/>
            <a:srcRect l="89233" t="65947"/>
            <a:stretch/>
          </p:blipFill>
          <p:spPr>
            <a:xfrm>
              <a:off x="7491245" y="440118"/>
              <a:ext cx="897891" cy="1352550"/>
            </a:xfrm>
            <a:prstGeom prst="rect">
              <a:avLst/>
            </a:prstGeom>
          </p:spPr>
        </p:pic>
        <p:sp>
          <p:nvSpPr>
            <p:cNvPr id="8" name="Can 7">
              <a:extLst>
                <a:ext uri="{FF2B5EF4-FFF2-40B4-BE49-F238E27FC236}">
                  <a16:creationId xmlns:a16="http://schemas.microsoft.com/office/drawing/2014/main" id="{9F600494-095B-D6C1-8CF4-338AE7286BF9}"/>
                </a:ext>
              </a:extLst>
            </p:cNvPr>
            <p:cNvSpPr/>
            <p:nvPr/>
          </p:nvSpPr>
          <p:spPr>
            <a:xfrm>
              <a:off x="6061868" y="769684"/>
              <a:ext cx="1166813" cy="1404580"/>
            </a:xfrm>
            <a:prstGeom prst="can">
              <a:avLst>
                <a:gd name="adj" fmla="val 38469"/>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8">
              <a:extLst>
                <a:ext uri="{FF2B5EF4-FFF2-40B4-BE49-F238E27FC236}">
                  <a16:creationId xmlns:a16="http://schemas.microsoft.com/office/drawing/2014/main" id="{95C85EE3-3647-FF40-6C5E-D5183A8F4521}"/>
                </a:ext>
              </a:extLst>
            </p:cNvPr>
            <p:cNvSpPr txBox="1"/>
            <p:nvPr/>
          </p:nvSpPr>
          <p:spPr>
            <a:xfrm>
              <a:off x="5512571" y="510311"/>
              <a:ext cx="710451" cy="400110"/>
            </a:xfrm>
            <a:prstGeom prst="rect">
              <a:avLst/>
            </a:prstGeom>
            <a:noFill/>
          </p:spPr>
          <p:txBody>
            <a:bodyPr wrap="none" rtlCol="0">
              <a:spAutoFit/>
            </a:bodyPr>
            <a:lstStyle/>
            <a:p>
              <a:r>
                <a:rPr lang="en-GB" sz="2000" dirty="0"/>
                <a:t>CMS</a:t>
              </a:r>
            </a:p>
          </p:txBody>
        </p:sp>
        <p:sp>
          <p:nvSpPr>
            <p:cNvPr id="10" name="TextBox 9">
              <a:extLst>
                <a:ext uri="{FF2B5EF4-FFF2-40B4-BE49-F238E27FC236}">
                  <a16:creationId xmlns:a16="http://schemas.microsoft.com/office/drawing/2014/main" id="{CBA6E800-8489-4433-5DC7-CAC1B3403CB0}"/>
                </a:ext>
              </a:extLst>
            </p:cNvPr>
            <p:cNvSpPr txBox="1"/>
            <p:nvPr/>
          </p:nvSpPr>
          <p:spPr>
            <a:xfrm>
              <a:off x="1782064" y="681932"/>
              <a:ext cx="1640193" cy="923330"/>
            </a:xfrm>
            <a:prstGeom prst="rect">
              <a:avLst/>
            </a:prstGeom>
            <a:noFill/>
          </p:spPr>
          <p:txBody>
            <a:bodyPr wrap="none" rtlCol="0">
              <a:spAutoFit/>
            </a:bodyPr>
            <a:lstStyle/>
            <a:p>
              <a:pPr algn="ctr"/>
              <a:r>
                <a:rPr lang="en-GB" dirty="0"/>
                <a:t>pages created </a:t>
              </a:r>
              <a:br>
                <a:rPr lang="en-GB" dirty="0"/>
              </a:br>
              <a:r>
                <a:rPr lang="en-GB" dirty="0"/>
                <a:t>automatically </a:t>
              </a:r>
            </a:p>
            <a:p>
              <a:pPr algn="ctr"/>
              <a:r>
                <a:rPr lang="en-GB" dirty="0"/>
                <a:t>from content </a:t>
              </a:r>
            </a:p>
          </p:txBody>
        </p:sp>
        <p:cxnSp>
          <p:nvCxnSpPr>
            <p:cNvPr id="11" name="Curved Connector 10">
              <a:extLst>
                <a:ext uri="{FF2B5EF4-FFF2-40B4-BE49-F238E27FC236}">
                  <a16:creationId xmlns:a16="http://schemas.microsoft.com/office/drawing/2014/main" id="{44AE4A36-12A9-EF7A-92F7-EB6573F55474}"/>
                </a:ext>
              </a:extLst>
            </p:cNvPr>
            <p:cNvCxnSpPr>
              <a:cxnSpLocks/>
              <a:stCxn id="12" idx="1"/>
              <a:endCxn id="3" idx="0"/>
            </p:cNvCxnSpPr>
            <p:nvPr/>
          </p:nvCxnSpPr>
          <p:spPr>
            <a:xfrm rot="10800000" flipV="1">
              <a:off x="2650179" y="1351544"/>
              <a:ext cx="1544157" cy="1020599"/>
            </a:xfrm>
            <a:prstGeom prst="curvedConnector2">
              <a:avLst/>
            </a:prstGeom>
            <a:ln w="127000">
              <a:tailEnd type="triangle"/>
            </a:ln>
          </p:spPr>
          <p:style>
            <a:lnRef idx="2">
              <a:schemeClr val="accent1"/>
            </a:lnRef>
            <a:fillRef idx="0">
              <a:schemeClr val="accent1"/>
            </a:fillRef>
            <a:effectRef idx="1">
              <a:schemeClr val="accent1"/>
            </a:effectRef>
            <a:fontRef idx="minor">
              <a:schemeClr val="tx1"/>
            </a:fontRef>
          </p:style>
        </p:cxnSp>
        <p:sp>
          <p:nvSpPr>
            <p:cNvPr id="12" name="Process 11">
              <a:extLst>
                <a:ext uri="{FF2B5EF4-FFF2-40B4-BE49-F238E27FC236}">
                  <a16:creationId xmlns:a16="http://schemas.microsoft.com/office/drawing/2014/main" id="{643E9FE5-E3BB-CE78-90A0-BF5326871469}"/>
                </a:ext>
              </a:extLst>
            </p:cNvPr>
            <p:cNvSpPr/>
            <p:nvPr/>
          </p:nvSpPr>
          <p:spPr>
            <a:xfrm>
              <a:off x="4194335" y="944171"/>
              <a:ext cx="229394" cy="814748"/>
            </a:xfrm>
            <a:prstGeom prst="flowChartProcess">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3" name="Straight Connector 12">
              <a:extLst>
                <a:ext uri="{FF2B5EF4-FFF2-40B4-BE49-F238E27FC236}">
                  <a16:creationId xmlns:a16="http://schemas.microsoft.com/office/drawing/2014/main" id="{13D63D2E-BF20-AB25-EF0D-D78081E66867}"/>
                </a:ext>
              </a:extLst>
            </p:cNvPr>
            <p:cNvCxnSpPr>
              <a:cxnSpLocks/>
            </p:cNvCxnSpPr>
            <p:nvPr/>
          </p:nvCxnSpPr>
          <p:spPr>
            <a:xfrm>
              <a:off x="4194335" y="1304299"/>
              <a:ext cx="1807042" cy="0"/>
            </a:xfrm>
            <a:prstGeom prst="line">
              <a:avLst/>
            </a:prstGeom>
            <a:ln w="127000"/>
          </p:spPr>
          <p:style>
            <a:lnRef idx="2">
              <a:schemeClr val="accent1"/>
            </a:lnRef>
            <a:fillRef idx="0">
              <a:schemeClr val="accent1"/>
            </a:fillRef>
            <a:effectRef idx="1">
              <a:schemeClr val="accent1"/>
            </a:effectRef>
            <a:fontRef idx="minor">
              <a:schemeClr val="tx1"/>
            </a:fontRef>
          </p:style>
        </p:cxnSp>
        <p:grpSp>
          <p:nvGrpSpPr>
            <p:cNvPr id="14" name="Group 13">
              <a:extLst>
                <a:ext uri="{FF2B5EF4-FFF2-40B4-BE49-F238E27FC236}">
                  <a16:creationId xmlns:a16="http://schemas.microsoft.com/office/drawing/2014/main" id="{E4948B10-B78A-D53E-1665-A11703B476BC}"/>
                </a:ext>
              </a:extLst>
            </p:cNvPr>
            <p:cNvGrpSpPr/>
            <p:nvPr/>
          </p:nvGrpSpPr>
          <p:grpSpPr>
            <a:xfrm>
              <a:off x="3470275" y="1165033"/>
              <a:ext cx="1101725" cy="795339"/>
              <a:chOff x="3713944" y="1108562"/>
              <a:chExt cx="1101725" cy="795339"/>
            </a:xfrm>
          </p:grpSpPr>
          <p:sp>
            <p:nvSpPr>
              <p:cNvPr id="19" name="Process 18">
                <a:extLst>
                  <a:ext uri="{FF2B5EF4-FFF2-40B4-BE49-F238E27FC236}">
                    <a16:creationId xmlns:a16="http://schemas.microsoft.com/office/drawing/2014/main" id="{3D98702D-8825-4B25-990B-F6F197F3A2D5}"/>
                  </a:ext>
                </a:extLst>
              </p:cNvPr>
              <p:cNvSpPr/>
              <p:nvPr/>
            </p:nvSpPr>
            <p:spPr>
              <a:xfrm>
                <a:off x="3713944" y="1108562"/>
                <a:ext cx="1101725" cy="795339"/>
              </a:xfrm>
              <a:prstGeom prst="flowChartProcess">
                <a:avLst/>
              </a:prstGeom>
              <a:solidFill>
                <a:schemeClr val="bg1">
                  <a:alpha val="47000"/>
                </a:schemeClr>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2">
                <a:extLst>
                  <a:ext uri="{FF2B5EF4-FFF2-40B4-BE49-F238E27FC236}">
                    <a16:creationId xmlns:a16="http://schemas.microsoft.com/office/drawing/2014/main" id="{99A7D5EF-67DE-4E50-7F4F-5FF4569C28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3938" y="1184151"/>
                <a:ext cx="842969" cy="591872"/>
              </a:xfrm>
              <a:prstGeom prst="rect">
                <a:avLst/>
              </a:prstGeom>
              <a:noFill/>
              <a:extLst>
                <a:ext uri="{909E8E84-426E-40DD-AFC4-6F175D3DCCD1}">
                  <a14:hiddenFill xmlns:a14="http://schemas.microsoft.com/office/drawing/2010/main">
                    <a:solidFill>
                      <a:srgbClr val="FFFFFF"/>
                    </a:solidFill>
                  </a14:hiddenFill>
                </a:ext>
              </a:extLst>
            </p:spPr>
          </p:pic>
        </p:grpSp>
        <p:pic>
          <p:nvPicPr>
            <p:cNvPr id="15" name="Picture 14">
              <a:extLst>
                <a:ext uri="{FF2B5EF4-FFF2-40B4-BE49-F238E27FC236}">
                  <a16:creationId xmlns:a16="http://schemas.microsoft.com/office/drawing/2014/main" id="{0517136F-72EB-8476-449F-68AD1262E44D}"/>
                </a:ext>
              </a:extLst>
            </p:cNvPr>
            <p:cNvPicPr>
              <a:picLocks noChangeAspect="1"/>
            </p:cNvPicPr>
            <p:nvPr/>
          </p:nvPicPr>
          <p:blipFill>
            <a:blip r:embed="rId5"/>
            <a:stretch>
              <a:fillRect/>
            </a:stretch>
          </p:blipFill>
          <p:spPr>
            <a:xfrm>
              <a:off x="4021137" y="1792668"/>
              <a:ext cx="1530000" cy="437143"/>
            </a:xfrm>
            <a:prstGeom prst="rect">
              <a:avLst/>
            </a:prstGeom>
          </p:spPr>
        </p:pic>
        <p:sp>
          <p:nvSpPr>
            <p:cNvPr id="16" name="Folded Corner 15">
              <a:extLst>
                <a:ext uri="{FF2B5EF4-FFF2-40B4-BE49-F238E27FC236}">
                  <a16:creationId xmlns:a16="http://schemas.microsoft.com/office/drawing/2014/main" id="{4380B4E2-609F-5E4D-0F5A-0640C37C87CA}"/>
                </a:ext>
              </a:extLst>
            </p:cNvPr>
            <p:cNvSpPr/>
            <p:nvPr/>
          </p:nvSpPr>
          <p:spPr>
            <a:xfrm flipV="1">
              <a:off x="6210139" y="1409122"/>
              <a:ext cx="274320" cy="264995"/>
            </a:xfrm>
            <a:prstGeom prst="foldedCorner">
              <a:avLst>
                <a:gd name="adj" fmla="val 22667"/>
              </a:avLst>
            </a:prstGeom>
            <a:pattFill prst="dkHorz">
              <a:fgClr>
                <a:schemeClr val="accent5">
                  <a:lumMod val="60000"/>
                  <a:lumOff val="40000"/>
                </a:schemeClr>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Folded Corner 16">
              <a:extLst>
                <a:ext uri="{FF2B5EF4-FFF2-40B4-BE49-F238E27FC236}">
                  <a16:creationId xmlns:a16="http://schemas.microsoft.com/office/drawing/2014/main" id="{D0E4E5A0-4D02-ECBE-5678-74E7A2AD37A0}"/>
                </a:ext>
              </a:extLst>
            </p:cNvPr>
            <p:cNvSpPr/>
            <p:nvPr/>
          </p:nvSpPr>
          <p:spPr>
            <a:xfrm flipV="1">
              <a:off x="6751966" y="1304299"/>
              <a:ext cx="274320" cy="264995"/>
            </a:xfrm>
            <a:prstGeom prst="foldedCorner">
              <a:avLst>
                <a:gd name="adj" fmla="val 22667"/>
              </a:avLst>
            </a:prstGeom>
            <a:pattFill prst="dkHorz">
              <a:fgClr>
                <a:srgbClr val="00FDFF"/>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Folded Corner 17">
              <a:extLst>
                <a:ext uri="{FF2B5EF4-FFF2-40B4-BE49-F238E27FC236}">
                  <a16:creationId xmlns:a16="http://schemas.microsoft.com/office/drawing/2014/main" id="{A3EBCDB2-9DAD-5182-C8E5-875A556A1A5A}"/>
                </a:ext>
              </a:extLst>
            </p:cNvPr>
            <p:cNvSpPr/>
            <p:nvPr/>
          </p:nvSpPr>
          <p:spPr>
            <a:xfrm flipV="1">
              <a:off x="6544950" y="1664763"/>
              <a:ext cx="274320" cy="264995"/>
            </a:xfrm>
            <a:prstGeom prst="foldedCorner">
              <a:avLst>
                <a:gd name="adj" fmla="val 22667"/>
              </a:avLst>
            </a:prstGeom>
            <a:pattFill prst="dkHorz">
              <a:fgClr>
                <a:srgbClr val="FFC000"/>
              </a:fgClr>
              <a:bgClr>
                <a:schemeClr val="bg1"/>
              </a:bgClr>
            </a:patt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2344683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271239"/>
          </a:xfrm>
        </p:spPr>
        <p:txBody>
          <a:bodyPr anchor="t">
            <a:normAutofit/>
          </a:bodyPr>
          <a:lstStyle/>
          <a:p>
            <a:r>
              <a:rPr lang="en-GB" sz="2400" dirty="0"/>
              <a:t>Figure 12.4.  MacOS – cloud data on the desktop including a Microsoft OneDrive folder</a:t>
            </a:r>
          </a:p>
        </p:txBody>
      </p:sp>
      <p:pic>
        <p:nvPicPr>
          <p:cNvPr id="5" name="Picture 4">
            <a:extLst>
              <a:ext uri="{FF2B5EF4-FFF2-40B4-BE49-F238E27FC236}">
                <a16:creationId xmlns:a16="http://schemas.microsoft.com/office/drawing/2014/main" id="{0D73773D-34B7-E1B6-E359-537D22764FAC}"/>
              </a:ext>
            </a:extLst>
          </p:cNvPr>
          <p:cNvPicPr>
            <a:picLocks noChangeAspect="1"/>
          </p:cNvPicPr>
          <p:nvPr/>
        </p:nvPicPr>
        <p:blipFill>
          <a:blip r:embed="rId3"/>
          <a:stretch>
            <a:fillRect/>
          </a:stretch>
        </p:blipFill>
        <p:spPr>
          <a:xfrm>
            <a:off x="121687" y="2129014"/>
            <a:ext cx="8769879" cy="2933640"/>
          </a:xfrm>
          <a:prstGeom prst="rect">
            <a:avLst/>
          </a:prstGeom>
        </p:spPr>
      </p:pic>
    </p:spTree>
    <p:extLst>
      <p:ext uri="{BB962C8B-B14F-4D97-AF65-F5344CB8AC3E}">
        <p14:creationId xmlns:p14="http://schemas.microsoft.com/office/powerpoint/2010/main" val="31587664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325563"/>
          </a:xfrm>
        </p:spPr>
        <p:txBody>
          <a:bodyPr anchor="t">
            <a:normAutofit/>
          </a:bodyPr>
          <a:lstStyle/>
          <a:p>
            <a:r>
              <a:rPr lang="en-GB" sz="2400" dirty="0"/>
              <a:t>Figure 12.5. Fragment of resource description framework at https://</a:t>
            </a:r>
            <a:r>
              <a:rPr lang="en-GB" sz="2400" dirty="0" err="1"/>
              <a:t>alandix.com</a:t>
            </a:r>
            <a:r>
              <a:rPr lang="en-GB" sz="2400" dirty="0"/>
              <a:t>/</a:t>
            </a:r>
            <a:r>
              <a:rPr lang="en-GB" sz="2400" dirty="0" err="1"/>
              <a:t>rdf</a:t>
            </a:r>
            <a:r>
              <a:rPr lang="en-GB" sz="2400" dirty="0"/>
              <a:t>/</a:t>
            </a:r>
            <a:r>
              <a:rPr lang="en-GB" sz="2400" dirty="0" err="1"/>
              <a:t>alandix.xml</a:t>
            </a:r>
            <a:endParaRPr lang="en-GB" sz="2400" dirty="0"/>
          </a:p>
        </p:txBody>
      </p:sp>
      <p:pic>
        <p:nvPicPr>
          <p:cNvPr id="7" name="Picture 6" descr="A screenshot of a computer code&#10;&#10;Description automatically generated">
            <a:extLst>
              <a:ext uri="{FF2B5EF4-FFF2-40B4-BE49-F238E27FC236}">
                <a16:creationId xmlns:a16="http://schemas.microsoft.com/office/drawing/2014/main" id="{6C8808A1-6ED5-AEB9-0F79-2D5BFA6FEA8D}"/>
              </a:ext>
            </a:extLst>
          </p:cNvPr>
          <p:cNvPicPr>
            <a:picLocks noChangeAspect="1"/>
          </p:cNvPicPr>
          <p:nvPr/>
        </p:nvPicPr>
        <p:blipFill>
          <a:blip r:embed="rId3"/>
          <a:stretch>
            <a:fillRect/>
          </a:stretch>
        </p:blipFill>
        <p:spPr>
          <a:xfrm>
            <a:off x="685800" y="1265347"/>
            <a:ext cx="7772400" cy="4818161"/>
          </a:xfrm>
          <a:prstGeom prst="rect">
            <a:avLst/>
          </a:prstGeom>
        </p:spPr>
      </p:pic>
    </p:spTree>
    <p:extLst>
      <p:ext uri="{BB962C8B-B14F-4D97-AF65-F5344CB8AC3E}">
        <p14:creationId xmlns:p14="http://schemas.microsoft.com/office/powerpoint/2010/main" val="962570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12743"/>
            <a:ext cx="9144000" cy="1325563"/>
          </a:xfrm>
        </p:spPr>
        <p:txBody>
          <a:bodyPr anchor="t">
            <a:normAutofit/>
          </a:bodyPr>
          <a:lstStyle/>
          <a:p>
            <a:r>
              <a:rPr lang="en-GB" sz="2400" dirty="0"/>
              <a:t>Figure 12.6  Growth of the Linked Data Cloud 2007–2020 (source https://</a:t>
            </a:r>
            <a:r>
              <a:rPr lang="en-GB" sz="2400" dirty="0" err="1"/>
              <a:t>lodcloud.net</a:t>
            </a:r>
            <a:r>
              <a:rPr lang="en-GB" sz="2400" dirty="0"/>
              <a:t>/, CC-BY)</a:t>
            </a:r>
          </a:p>
        </p:txBody>
      </p:sp>
      <p:grpSp>
        <p:nvGrpSpPr>
          <p:cNvPr id="21" name="Group 20">
            <a:extLst>
              <a:ext uri="{FF2B5EF4-FFF2-40B4-BE49-F238E27FC236}">
                <a16:creationId xmlns:a16="http://schemas.microsoft.com/office/drawing/2014/main" id="{962A202A-F295-396E-5753-AE097C4F04D6}"/>
              </a:ext>
            </a:extLst>
          </p:cNvPr>
          <p:cNvGrpSpPr/>
          <p:nvPr/>
        </p:nvGrpSpPr>
        <p:grpSpPr>
          <a:xfrm>
            <a:off x="357176" y="1208264"/>
            <a:ext cx="8429648" cy="5309304"/>
            <a:chOff x="502477" y="1208264"/>
            <a:chExt cx="8429648" cy="5309304"/>
          </a:xfrm>
        </p:grpSpPr>
        <p:grpSp>
          <p:nvGrpSpPr>
            <p:cNvPr id="22" name="Group 21">
              <a:extLst>
                <a:ext uri="{FF2B5EF4-FFF2-40B4-BE49-F238E27FC236}">
                  <a16:creationId xmlns:a16="http://schemas.microsoft.com/office/drawing/2014/main" id="{9095450E-5C98-DC11-742D-3F4C10FF95B1}"/>
                </a:ext>
              </a:extLst>
            </p:cNvPr>
            <p:cNvGrpSpPr/>
            <p:nvPr/>
          </p:nvGrpSpPr>
          <p:grpSpPr>
            <a:xfrm>
              <a:off x="502477" y="1269945"/>
              <a:ext cx="3067475" cy="2346812"/>
              <a:chOff x="262163" y="1042338"/>
              <a:chExt cx="4089967" cy="3129083"/>
            </a:xfrm>
          </p:grpSpPr>
          <p:pic>
            <p:nvPicPr>
              <p:cNvPr id="32" name="Picture 31" descr="A diagram of a company&#10;&#10;Description automatically generated">
                <a:extLst>
                  <a:ext uri="{FF2B5EF4-FFF2-40B4-BE49-F238E27FC236}">
                    <a16:creationId xmlns:a16="http://schemas.microsoft.com/office/drawing/2014/main" id="{D63F8079-7A6F-2CC5-9E3A-A45F6D090B71}"/>
                  </a:ext>
                </a:extLst>
              </p:cNvPr>
              <p:cNvPicPr>
                <a:picLocks noChangeAspect="1"/>
              </p:cNvPicPr>
              <p:nvPr/>
            </p:nvPicPr>
            <p:blipFill>
              <a:blip r:embed="rId3"/>
              <a:stretch>
                <a:fillRect/>
              </a:stretch>
            </p:blipFill>
            <p:spPr>
              <a:xfrm>
                <a:off x="758030" y="1042338"/>
                <a:ext cx="3594100" cy="2222500"/>
              </a:xfrm>
              <a:prstGeom prst="rect">
                <a:avLst/>
              </a:prstGeom>
            </p:spPr>
          </p:pic>
          <p:sp>
            <p:nvSpPr>
              <p:cNvPr id="33" name="TextBox 32">
                <a:extLst>
                  <a:ext uri="{FF2B5EF4-FFF2-40B4-BE49-F238E27FC236}">
                    <a16:creationId xmlns:a16="http://schemas.microsoft.com/office/drawing/2014/main" id="{270C6E11-2B07-51CF-9E46-7AA993B594D9}"/>
                  </a:ext>
                </a:extLst>
              </p:cNvPr>
              <p:cNvSpPr txBox="1"/>
              <p:nvPr/>
            </p:nvSpPr>
            <p:spPr>
              <a:xfrm>
                <a:off x="262163" y="3309646"/>
                <a:ext cx="3004534" cy="861775"/>
              </a:xfrm>
              <a:prstGeom prst="rect">
                <a:avLst/>
              </a:prstGeom>
              <a:noFill/>
            </p:spPr>
            <p:txBody>
              <a:bodyPr wrap="square">
                <a:spAutoFit/>
              </a:bodyPr>
              <a:lstStyle/>
              <a:p>
                <a:r>
                  <a:rPr lang="en-US" dirty="0"/>
                  <a:t>01/5/2007</a:t>
                </a:r>
                <a:br>
                  <a:rPr lang="en-US" dirty="0"/>
                </a:br>
                <a:r>
                  <a:rPr lang="en-US" dirty="0"/>
                  <a:t>12 datasets </a:t>
                </a:r>
              </a:p>
            </p:txBody>
          </p:sp>
        </p:grpSp>
        <p:grpSp>
          <p:nvGrpSpPr>
            <p:cNvPr id="23" name="Group 22">
              <a:extLst>
                <a:ext uri="{FF2B5EF4-FFF2-40B4-BE49-F238E27FC236}">
                  <a16:creationId xmlns:a16="http://schemas.microsoft.com/office/drawing/2014/main" id="{99E2104F-06FA-2904-46C7-019DEF4B8012}"/>
                </a:ext>
              </a:extLst>
            </p:cNvPr>
            <p:cNvGrpSpPr/>
            <p:nvPr/>
          </p:nvGrpSpPr>
          <p:grpSpPr>
            <a:xfrm>
              <a:off x="3992250" y="1208264"/>
              <a:ext cx="4787724" cy="2085327"/>
              <a:chOff x="5112096" y="867103"/>
              <a:chExt cx="6383632" cy="2780436"/>
            </a:xfrm>
          </p:grpSpPr>
          <p:pic>
            <p:nvPicPr>
              <p:cNvPr id="30" name="Picture 29" descr="A diagram of a network&#10;&#10;Description automatically generated">
                <a:extLst>
                  <a:ext uri="{FF2B5EF4-FFF2-40B4-BE49-F238E27FC236}">
                    <a16:creationId xmlns:a16="http://schemas.microsoft.com/office/drawing/2014/main" id="{3AECAA9F-BE7A-3B02-A3D0-101EAA3CEB58}"/>
                  </a:ext>
                </a:extLst>
              </p:cNvPr>
              <p:cNvPicPr>
                <a:picLocks noChangeAspect="1"/>
              </p:cNvPicPr>
              <p:nvPr/>
            </p:nvPicPr>
            <p:blipFill>
              <a:blip r:embed="rId4"/>
              <a:stretch>
                <a:fillRect/>
              </a:stretch>
            </p:blipFill>
            <p:spPr>
              <a:xfrm>
                <a:off x="5112096" y="867103"/>
                <a:ext cx="3594100" cy="2780436"/>
              </a:xfrm>
              <a:prstGeom prst="rect">
                <a:avLst/>
              </a:prstGeom>
            </p:spPr>
          </p:pic>
          <p:sp>
            <p:nvSpPr>
              <p:cNvPr id="31" name="TextBox 30">
                <a:extLst>
                  <a:ext uri="{FF2B5EF4-FFF2-40B4-BE49-F238E27FC236}">
                    <a16:creationId xmlns:a16="http://schemas.microsoft.com/office/drawing/2014/main" id="{86F4446D-09B5-C886-BA11-7D24824A5D7E}"/>
                  </a:ext>
                </a:extLst>
              </p:cNvPr>
              <p:cNvSpPr txBox="1"/>
              <p:nvPr/>
            </p:nvSpPr>
            <p:spPr>
              <a:xfrm>
                <a:off x="8826764" y="1253027"/>
                <a:ext cx="2668964" cy="861775"/>
              </a:xfrm>
              <a:prstGeom prst="rect">
                <a:avLst/>
              </a:prstGeom>
              <a:noFill/>
            </p:spPr>
            <p:txBody>
              <a:bodyPr wrap="square">
                <a:spAutoFit/>
              </a:bodyPr>
              <a:lstStyle/>
              <a:p>
                <a:r>
                  <a:rPr lang="en-US" dirty="0"/>
                  <a:t>18/9/2008</a:t>
                </a:r>
                <a:br>
                  <a:rPr lang="en-US" dirty="0"/>
                </a:br>
                <a:r>
                  <a:rPr lang="en-US" dirty="0"/>
                  <a:t>45 datasets</a:t>
                </a:r>
              </a:p>
            </p:txBody>
          </p:sp>
        </p:grpSp>
        <p:grpSp>
          <p:nvGrpSpPr>
            <p:cNvPr id="24" name="Group 23">
              <a:extLst>
                <a:ext uri="{FF2B5EF4-FFF2-40B4-BE49-F238E27FC236}">
                  <a16:creationId xmlns:a16="http://schemas.microsoft.com/office/drawing/2014/main" id="{204C5C3C-0B8B-7898-AF62-3E56016A41A6}"/>
                </a:ext>
              </a:extLst>
            </p:cNvPr>
            <p:cNvGrpSpPr/>
            <p:nvPr/>
          </p:nvGrpSpPr>
          <p:grpSpPr>
            <a:xfrm>
              <a:off x="750897" y="3742907"/>
              <a:ext cx="3966904" cy="2649799"/>
              <a:chOff x="1938040" y="3478737"/>
              <a:chExt cx="5289206" cy="3533065"/>
            </a:xfrm>
          </p:grpSpPr>
          <p:pic>
            <p:nvPicPr>
              <p:cNvPr id="28" name="Picture 27" descr="A diagram of a network&#10;&#10;Description automatically generated">
                <a:extLst>
                  <a:ext uri="{FF2B5EF4-FFF2-40B4-BE49-F238E27FC236}">
                    <a16:creationId xmlns:a16="http://schemas.microsoft.com/office/drawing/2014/main" id="{3584F11F-5196-7628-171A-8E2EA86612AD}"/>
                  </a:ext>
                </a:extLst>
              </p:cNvPr>
              <p:cNvPicPr>
                <a:picLocks noChangeAspect="1"/>
              </p:cNvPicPr>
              <p:nvPr/>
            </p:nvPicPr>
            <p:blipFill>
              <a:blip r:embed="rId5"/>
              <a:stretch>
                <a:fillRect/>
              </a:stretch>
            </p:blipFill>
            <p:spPr>
              <a:xfrm>
                <a:off x="3264708" y="3478737"/>
                <a:ext cx="3962538" cy="2968440"/>
              </a:xfrm>
              <a:prstGeom prst="rect">
                <a:avLst/>
              </a:prstGeom>
            </p:spPr>
          </p:pic>
          <p:sp>
            <p:nvSpPr>
              <p:cNvPr id="29" name="TextBox 28">
                <a:extLst>
                  <a:ext uri="{FF2B5EF4-FFF2-40B4-BE49-F238E27FC236}">
                    <a16:creationId xmlns:a16="http://schemas.microsoft.com/office/drawing/2014/main" id="{C785D615-104A-EE74-E6DC-8C528B5F0A45}"/>
                  </a:ext>
                </a:extLst>
              </p:cNvPr>
              <p:cNvSpPr txBox="1"/>
              <p:nvPr/>
            </p:nvSpPr>
            <p:spPr>
              <a:xfrm>
                <a:off x="1938040" y="6150028"/>
                <a:ext cx="3236952" cy="861774"/>
              </a:xfrm>
              <a:prstGeom prst="rect">
                <a:avLst/>
              </a:prstGeom>
              <a:noFill/>
            </p:spPr>
            <p:txBody>
              <a:bodyPr wrap="square">
                <a:spAutoFit/>
              </a:bodyPr>
              <a:lstStyle/>
              <a:p>
                <a:r>
                  <a:rPr lang="en-US" dirty="0"/>
                  <a:t>14/7/2009, </a:t>
                </a:r>
                <a:br>
                  <a:rPr lang="en-US" dirty="0"/>
                </a:br>
                <a:r>
                  <a:rPr lang="en-US" dirty="0"/>
                  <a:t>95 datasets</a:t>
                </a:r>
              </a:p>
            </p:txBody>
          </p:sp>
        </p:grpSp>
        <p:grpSp>
          <p:nvGrpSpPr>
            <p:cNvPr id="25" name="Group 24">
              <a:extLst>
                <a:ext uri="{FF2B5EF4-FFF2-40B4-BE49-F238E27FC236}">
                  <a16:creationId xmlns:a16="http://schemas.microsoft.com/office/drawing/2014/main" id="{1540C63A-1D5D-D7E6-E55B-3F5B22AA3A75}"/>
                </a:ext>
              </a:extLst>
            </p:cNvPr>
            <p:cNvGrpSpPr/>
            <p:nvPr/>
          </p:nvGrpSpPr>
          <p:grpSpPr>
            <a:xfrm>
              <a:off x="4868902" y="3418496"/>
              <a:ext cx="4063223" cy="3099072"/>
              <a:chOff x="7324495" y="2556784"/>
              <a:chExt cx="5417631" cy="4132094"/>
            </a:xfrm>
          </p:grpSpPr>
          <p:pic>
            <p:nvPicPr>
              <p:cNvPr id="26" name="Picture 25" descr="A colorful circle with text and numbers&#10;&#10;Description automatically generated with medium confidence">
                <a:extLst>
                  <a:ext uri="{FF2B5EF4-FFF2-40B4-BE49-F238E27FC236}">
                    <a16:creationId xmlns:a16="http://schemas.microsoft.com/office/drawing/2014/main" id="{76C63AEA-62FB-34D2-9FD3-0403AF146CE8}"/>
                  </a:ext>
                </a:extLst>
              </p:cNvPr>
              <p:cNvPicPr>
                <a:picLocks noChangeAspect="1"/>
              </p:cNvPicPr>
              <p:nvPr/>
            </p:nvPicPr>
            <p:blipFill>
              <a:blip r:embed="rId6"/>
              <a:stretch>
                <a:fillRect/>
              </a:stretch>
            </p:blipFill>
            <p:spPr>
              <a:xfrm>
                <a:off x="8826763" y="2556784"/>
                <a:ext cx="3915363" cy="3990845"/>
              </a:xfrm>
              <a:prstGeom prst="rect">
                <a:avLst/>
              </a:prstGeom>
            </p:spPr>
          </p:pic>
          <p:sp>
            <p:nvSpPr>
              <p:cNvPr id="27" name="TextBox 26">
                <a:extLst>
                  <a:ext uri="{FF2B5EF4-FFF2-40B4-BE49-F238E27FC236}">
                    <a16:creationId xmlns:a16="http://schemas.microsoft.com/office/drawing/2014/main" id="{D4D36200-4A2D-099A-2D08-350A0718F122}"/>
                  </a:ext>
                </a:extLst>
              </p:cNvPr>
              <p:cNvSpPr txBox="1"/>
              <p:nvPr/>
            </p:nvSpPr>
            <p:spPr>
              <a:xfrm>
                <a:off x="7324495" y="5827104"/>
                <a:ext cx="3004535" cy="861774"/>
              </a:xfrm>
              <a:prstGeom prst="rect">
                <a:avLst/>
              </a:prstGeom>
              <a:noFill/>
            </p:spPr>
            <p:txBody>
              <a:bodyPr wrap="square">
                <a:spAutoFit/>
              </a:bodyPr>
              <a:lstStyle/>
              <a:p>
                <a:r>
                  <a:rPr lang="en-US" dirty="0"/>
                  <a:t>16/11/2020</a:t>
                </a:r>
                <a:br>
                  <a:rPr lang="en-US" dirty="0"/>
                </a:br>
                <a:r>
                  <a:rPr lang="en-US" dirty="0"/>
                  <a:t>1269 datasets</a:t>
                </a:r>
              </a:p>
            </p:txBody>
          </p:sp>
        </p:grpSp>
      </p:grpSp>
    </p:spTree>
    <p:extLst>
      <p:ext uri="{BB962C8B-B14F-4D97-AF65-F5344CB8AC3E}">
        <p14:creationId xmlns:p14="http://schemas.microsoft.com/office/powerpoint/2010/main" val="7787044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4DAF8D-E4F0-37FE-C26D-394F02D67AA1}"/>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D23DB25-2366-6F5E-FD1E-1CB8D883193B}"/>
              </a:ext>
            </a:extLst>
          </p:cNvPr>
          <p:cNvSpPr>
            <a:spLocks noGrp="1"/>
          </p:cNvSpPr>
          <p:nvPr>
            <p:ph type="title"/>
          </p:nvPr>
        </p:nvSpPr>
        <p:spPr/>
        <p:txBody>
          <a:bodyPr>
            <a:normAutofit/>
          </a:bodyPr>
          <a:lstStyle/>
          <a:p>
            <a:pPr marL="1071563" indent="-1055688"/>
            <a:r>
              <a:rPr lang="en-GB" sz="3600" dirty="0"/>
              <a:t>12.4	Networks as Mediators: </a:t>
            </a:r>
            <a:br>
              <a:rPr lang="en-GB" sz="3600" dirty="0"/>
            </a:br>
            <a:r>
              <a:rPr lang="en-GB" sz="2000" dirty="0"/>
              <a:t>Issues and Problems Because of Networks</a:t>
            </a:r>
            <a:endParaRPr lang="en-GB" sz="3600" dirty="0"/>
          </a:p>
        </p:txBody>
      </p:sp>
      <p:sp>
        <p:nvSpPr>
          <p:cNvPr id="7" name="Content Placeholder 6">
            <a:extLst>
              <a:ext uri="{FF2B5EF4-FFF2-40B4-BE49-F238E27FC236}">
                <a16:creationId xmlns:a16="http://schemas.microsoft.com/office/drawing/2014/main" id="{2078D470-E842-C207-B5EC-333BBC4257B3}"/>
              </a:ext>
            </a:extLst>
          </p:cNvPr>
          <p:cNvSpPr>
            <a:spLocks noGrp="1"/>
          </p:cNvSpPr>
          <p:nvPr>
            <p:ph idx="1"/>
          </p:nvPr>
        </p:nvSpPr>
        <p:spPr>
          <a:xfrm>
            <a:off x="628650" y="1478152"/>
            <a:ext cx="7886700" cy="4856145"/>
          </a:xfrm>
        </p:spPr>
        <p:txBody>
          <a:bodyPr>
            <a:normAutofit fontScale="55000" lnSpcReduction="20000"/>
          </a:bodyPr>
          <a:lstStyle/>
          <a:p>
            <a:pPr marL="1069975" indent="-1062038">
              <a:buNone/>
            </a:pPr>
            <a:r>
              <a:rPr lang="en-GB" sz="3600" dirty="0"/>
              <a:t>12.4.1	Network Properties</a:t>
            </a:r>
          </a:p>
          <a:p>
            <a:pPr marL="1527175" lvl="1" indent="-1062038">
              <a:buNone/>
            </a:pPr>
            <a:r>
              <a:rPr lang="en-GB" sz="1900" dirty="0"/>
              <a:t>12.4.1.1 Bandwidth and Compression</a:t>
            </a:r>
          </a:p>
          <a:p>
            <a:pPr marL="1527175" lvl="1" indent="-1062038">
              <a:buNone/>
            </a:pPr>
            <a:r>
              <a:rPr lang="en-GB" sz="1900" dirty="0"/>
              <a:t>12.4.1.2 Latency and Start-Up</a:t>
            </a:r>
          </a:p>
          <a:p>
            <a:pPr marL="1527175" lvl="1" indent="-1062038">
              <a:buNone/>
            </a:pPr>
            <a:r>
              <a:rPr lang="en-GB" sz="1900" dirty="0"/>
              <a:t>12.4.1.3 Jitter and Buffering</a:t>
            </a:r>
          </a:p>
          <a:p>
            <a:pPr marL="1527175" lvl="1" indent="-1062038">
              <a:buNone/>
            </a:pPr>
            <a:r>
              <a:rPr lang="en-GB" sz="1900" dirty="0"/>
              <a:t>12.4.1.4 Glitches</a:t>
            </a:r>
          </a:p>
          <a:p>
            <a:pPr marL="1527175" lvl="1" indent="-1062038">
              <a:buNone/>
            </a:pPr>
            <a:r>
              <a:rPr lang="en-GB" sz="1900" dirty="0"/>
              <a:t>12.4.1.5 Reliability and Loss, Datagram and Connection-Based Services</a:t>
            </a:r>
          </a:p>
          <a:p>
            <a:pPr marL="1527175" lvl="1" indent="-1062038">
              <a:buNone/>
            </a:pPr>
            <a:r>
              <a:rPr lang="en-GB" sz="1900" dirty="0"/>
              <a:t>12.4.1.6 Quality-of-Service and Reservation</a:t>
            </a:r>
          </a:p>
          <a:p>
            <a:pPr marL="1527175" lvl="1" indent="-1062038">
              <a:buNone/>
            </a:pPr>
            <a:r>
              <a:rPr lang="en-GB" sz="1900" dirty="0"/>
              <a:t>12.4.1.7 Encryption, Authentication, and Digital Signatures</a:t>
            </a:r>
          </a:p>
          <a:p>
            <a:pPr marL="1069975" indent="-1062038">
              <a:buNone/>
            </a:pPr>
            <a:r>
              <a:rPr lang="en-GB" sz="3600" dirty="0"/>
              <a:t>12.4.2	UI Properties</a:t>
            </a:r>
          </a:p>
          <a:p>
            <a:pPr marL="1527175" lvl="1" indent="-1062038">
              <a:buNone/>
            </a:pPr>
            <a:r>
              <a:rPr lang="en-GB" sz="1800" dirty="0"/>
              <a:t>12.4.2.1 Network Transparency</a:t>
            </a:r>
          </a:p>
          <a:p>
            <a:pPr marL="1527175" lvl="1" indent="-1062038">
              <a:buNone/>
            </a:pPr>
            <a:r>
              <a:rPr lang="en-GB" sz="1800" dirty="0"/>
              <a:t>12.4.2.2 Delays and Time</a:t>
            </a:r>
          </a:p>
          <a:p>
            <a:pPr marL="1527175" lvl="1" indent="-1062038">
              <a:buNone/>
            </a:pPr>
            <a:r>
              <a:rPr lang="en-GB" sz="1800" dirty="0"/>
              <a:t>12.4.2.3 Coping Strategies</a:t>
            </a:r>
          </a:p>
          <a:p>
            <a:pPr marL="1527175" lvl="1" indent="-1062038">
              <a:buNone/>
            </a:pPr>
            <a:r>
              <a:rPr lang="en-GB" sz="1800" dirty="0"/>
              <a:t>12.4.2.4 Timeliness of Feedback/Feedthrough, Pace</a:t>
            </a:r>
          </a:p>
          <a:p>
            <a:pPr marL="1527175" lvl="1" indent="-1062038">
              <a:buNone/>
            </a:pPr>
            <a:r>
              <a:rPr lang="en-GB" sz="1800" dirty="0"/>
              <a:t>12.4.2.5 Race Conditions and Inconsistent Interface States</a:t>
            </a:r>
          </a:p>
          <a:p>
            <a:pPr marL="1527175" lvl="1" indent="-1062038">
              <a:buNone/>
            </a:pPr>
            <a:r>
              <a:rPr lang="en-GB" sz="2000" dirty="0"/>
              <a:t>12.4.2.6 Awareness</a:t>
            </a:r>
          </a:p>
          <a:p>
            <a:pPr marL="1069975" indent="-1062038">
              <a:buNone/>
            </a:pPr>
            <a:r>
              <a:rPr lang="en-GB" sz="3600" dirty="0"/>
              <a:t>12.4.3	Media Issues</a:t>
            </a:r>
          </a:p>
          <a:p>
            <a:pPr marL="1527175" lvl="1" indent="-1062038">
              <a:buNone/>
            </a:pPr>
            <a:r>
              <a:rPr lang="en-GB" sz="1800" dirty="0"/>
              <a:t>12.4.3.1 Interactive Conversation and Action</a:t>
            </a:r>
          </a:p>
          <a:p>
            <a:pPr marL="1527175" lvl="1" indent="-1062038">
              <a:buNone/>
            </a:pPr>
            <a:r>
              <a:rPr lang="en-GB" sz="1800" dirty="0"/>
              <a:t>12.4.3.2 Reliability</a:t>
            </a:r>
          </a:p>
          <a:p>
            <a:pPr marL="1527175" lvl="1" indent="-1062038">
              <a:buNone/>
            </a:pPr>
            <a:r>
              <a:rPr lang="en-GB" sz="1800" dirty="0"/>
              <a:t>12.4.3.3 Sound and Vision</a:t>
            </a:r>
          </a:p>
          <a:p>
            <a:pPr marL="1527175" lvl="1" indent="-1062038">
              <a:buNone/>
            </a:pPr>
            <a:r>
              <a:rPr lang="en-GB" sz="1800" dirty="0"/>
              <a:t>12.4.3.4 Compression</a:t>
            </a:r>
          </a:p>
          <a:p>
            <a:pPr marL="1527175" lvl="1" indent="-1062038">
              <a:buNone/>
            </a:pPr>
            <a:r>
              <a:rPr lang="en-GB" sz="1800" dirty="0"/>
              <a:t>12.4.3.5 Jitter</a:t>
            </a:r>
          </a:p>
          <a:p>
            <a:pPr marL="1527175" lvl="1" indent="-1062038">
              <a:buNone/>
            </a:pPr>
            <a:r>
              <a:rPr lang="en-GB" sz="1800" dirty="0"/>
              <a:t>12.4.3.6 Broadcast and Prerecorded Media</a:t>
            </a:r>
          </a:p>
          <a:p>
            <a:pPr marL="1069975" indent="-1062038">
              <a:buNone/>
            </a:pPr>
            <a:r>
              <a:rPr lang="en-GB" sz="3600" dirty="0"/>
              <a:t>12.4.4	Public Perception: Ownership, Privacy, and Trust</a:t>
            </a:r>
            <a:endParaRPr lang="en-GB" dirty="0"/>
          </a:p>
          <a:p>
            <a:pPr marL="1069975" indent="-1062038">
              <a:buNone/>
            </a:pPr>
            <a:endParaRPr lang="en-GB" dirty="0"/>
          </a:p>
        </p:txBody>
      </p:sp>
    </p:spTree>
    <p:extLst>
      <p:ext uri="{BB962C8B-B14F-4D97-AF65-F5344CB8AC3E}">
        <p14:creationId xmlns:p14="http://schemas.microsoft.com/office/powerpoint/2010/main" val="42365468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4187BADF-91B4-FAAA-B9D0-6D09547DA4AB}"/>
              </a:ext>
            </a:extLst>
          </p:cNvPr>
          <p:cNvSpPr>
            <a:spLocks noGrp="1" noChangeArrowheads="1"/>
          </p:cNvSpPr>
          <p:nvPr>
            <p:ph type="title"/>
          </p:nvPr>
        </p:nvSpPr>
        <p:spPr/>
        <p:txBody>
          <a:bodyPr/>
          <a:lstStyle/>
          <a:p>
            <a:r>
              <a:rPr lang="en-GB" altLang="en-GB">
                <a:solidFill>
                  <a:schemeClr val="tx1"/>
                </a:solidFill>
              </a:rPr>
              <a:t>Networks as Mediators</a:t>
            </a:r>
            <a:br>
              <a:rPr lang="en-GB" altLang="en-GB">
                <a:solidFill>
                  <a:schemeClr val="tx1"/>
                </a:solidFill>
              </a:rPr>
            </a:br>
            <a:r>
              <a:rPr lang="en-GB" altLang="en-GB" sz="2800">
                <a:solidFill>
                  <a:schemeClr val="tx1"/>
                </a:solidFill>
              </a:rPr>
              <a:t>issues and problems because of networks</a:t>
            </a:r>
            <a:endParaRPr lang="en-GB" altLang="en-GB">
              <a:solidFill>
                <a:schemeClr val="tx1"/>
              </a:solidFill>
            </a:endParaRPr>
          </a:p>
        </p:txBody>
      </p:sp>
      <p:sp>
        <p:nvSpPr>
          <p:cNvPr id="11267" name="Rectangle 3">
            <a:extLst>
              <a:ext uri="{FF2B5EF4-FFF2-40B4-BE49-F238E27FC236}">
                <a16:creationId xmlns:a16="http://schemas.microsoft.com/office/drawing/2014/main" id="{62694D4B-1427-979B-0599-FFB27813AFF4}"/>
              </a:ext>
            </a:extLst>
          </p:cNvPr>
          <p:cNvSpPr>
            <a:spLocks noGrp="1" noChangeArrowheads="1"/>
          </p:cNvSpPr>
          <p:nvPr>
            <p:ph type="body" idx="1"/>
          </p:nvPr>
        </p:nvSpPr>
        <p:spPr/>
        <p:txBody>
          <a:bodyPr/>
          <a:lstStyle/>
          <a:p>
            <a:r>
              <a:rPr lang="en-GB" altLang="en-GB"/>
              <a:t>network properties</a:t>
            </a:r>
          </a:p>
          <a:p>
            <a:pPr lvl="1"/>
            <a:r>
              <a:rPr lang="en-GB" altLang="en-GB" sz="2000"/>
              <a:t>bandwidth, latency, jitter, QoS, buffering, etc.</a:t>
            </a:r>
          </a:p>
          <a:p>
            <a:r>
              <a:rPr lang="en-GB" altLang="en-GB"/>
              <a:t>UI properties</a:t>
            </a:r>
          </a:p>
          <a:p>
            <a:pPr lvl="1"/>
            <a:r>
              <a:rPr lang="en-GB" altLang="en-GB"/>
              <a:t>transparency, delays and time, consistency, races, feedback/feedthrough, awareness</a:t>
            </a:r>
          </a:p>
          <a:p>
            <a:r>
              <a:rPr lang="en-GB" altLang="en-GB"/>
              <a:t>media issues</a:t>
            </a:r>
          </a:p>
          <a:p>
            <a:pPr lvl="1"/>
            <a:r>
              <a:rPr lang="en-GB" altLang="en-GB"/>
              <a:t>delay/droped packets, broadcast/interaction, audio/video differences</a:t>
            </a:r>
          </a:p>
        </p:txBody>
      </p:sp>
    </p:spTree>
    <p:extLst>
      <p:ext uri="{BB962C8B-B14F-4D97-AF65-F5344CB8AC3E}">
        <p14:creationId xmlns:p14="http://schemas.microsoft.com/office/powerpoint/2010/main" val="24053259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F6C6CE-8374-809E-6604-6E447B9B7426}"/>
              </a:ext>
            </a:extLst>
          </p:cNvPr>
          <p:cNvSpPr>
            <a:spLocks noGrp="1"/>
          </p:cNvSpPr>
          <p:nvPr>
            <p:ph type="title"/>
          </p:nvPr>
        </p:nvSpPr>
        <p:spPr>
          <a:xfrm>
            <a:off x="628650" y="365126"/>
            <a:ext cx="7886700" cy="565899"/>
          </a:xfrm>
        </p:spPr>
        <p:txBody>
          <a:bodyPr>
            <a:normAutofit fontScale="90000"/>
          </a:bodyPr>
          <a:lstStyle/>
          <a:p>
            <a:r>
              <a:rPr lang="en-GB" dirty="0"/>
              <a:t>contents</a:t>
            </a:r>
          </a:p>
        </p:txBody>
      </p:sp>
      <p:sp>
        <p:nvSpPr>
          <p:cNvPr id="3" name="Content Placeholder 2">
            <a:extLst>
              <a:ext uri="{FF2B5EF4-FFF2-40B4-BE49-F238E27FC236}">
                <a16:creationId xmlns:a16="http://schemas.microsoft.com/office/drawing/2014/main" id="{3B16A1C0-9E2B-8609-3555-D0A6084F96CD}"/>
              </a:ext>
            </a:extLst>
          </p:cNvPr>
          <p:cNvSpPr>
            <a:spLocks noGrp="1"/>
          </p:cNvSpPr>
          <p:nvPr>
            <p:ph idx="1"/>
          </p:nvPr>
        </p:nvSpPr>
        <p:spPr>
          <a:xfrm>
            <a:off x="628650" y="1246908"/>
            <a:ext cx="7886700" cy="5087389"/>
          </a:xfrm>
        </p:spPr>
        <p:txBody>
          <a:bodyPr>
            <a:noAutofit/>
          </a:bodyPr>
          <a:lstStyle/>
          <a:p>
            <a:pPr marL="725488" indent="-725488">
              <a:lnSpc>
                <a:spcPct val="100000"/>
              </a:lnSpc>
              <a:spcBef>
                <a:spcPts val="600"/>
              </a:spcBef>
              <a:buNone/>
            </a:pPr>
            <a:r>
              <a:rPr lang="en-GB" sz="2400" dirty="0"/>
              <a:t>12.1 	Introduction</a:t>
            </a:r>
          </a:p>
          <a:p>
            <a:pPr marL="725488" indent="-725488">
              <a:lnSpc>
                <a:spcPct val="100000"/>
              </a:lnSpc>
              <a:spcBef>
                <a:spcPts val="600"/>
              </a:spcBef>
              <a:buNone/>
            </a:pPr>
            <a:r>
              <a:rPr lang="en-GB" sz="2400" dirty="0"/>
              <a:t>12.2 	About Networks</a:t>
            </a:r>
          </a:p>
          <a:p>
            <a:pPr marL="725488" indent="-725488">
              <a:lnSpc>
                <a:spcPct val="100000"/>
              </a:lnSpc>
              <a:spcBef>
                <a:spcPts val="600"/>
              </a:spcBef>
              <a:buNone/>
            </a:pPr>
            <a:r>
              <a:rPr lang="en-GB" sz="2400" dirty="0"/>
              <a:t>12.3 	Networks as Enablers: </a:t>
            </a:r>
            <a:br>
              <a:rPr lang="en-GB" sz="2400" dirty="0"/>
            </a:br>
            <a:r>
              <a:rPr lang="en-GB" sz="2000" dirty="0"/>
              <a:t>Things That Are Only Possible with Networks</a:t>
            </a:r>
            <a:endParaRPr lang="en-GB" sz="2400" dirty="0"/>
          </a:p>
          <a:p>
            <a:pPr marL="725488" indent="-725488">
              <a:lnSpc>
                <a:spcPct val="100000"/>
              </a:lnSpc>
              <a:spcBef>
                <a:spcPts val="600"/>
              </a:spcBef>
              <a:buNone/>
            </a:pPr>
            <a:r>
              <a:rPr lang="en-GB" sz="2400" dirty="0"/>
              <a:t>12.4 	Networks as Mediators: </a:t>
            </a:r>
            <a:br>
              <a:rPr lang="en-GB" sz="2400" dirty="0"/>
            </a:br>
            <a:r>
              <a:rPr lang="en-GB" sz="2000" dirty="0"/>
              <a:t>Issues and Problems Because of Networks</a:t>
            </a:r>
            <a:endParaRPr lang="en-GB" sz="2400" dirty="0"/>
          </a:p>
          <a:p>
            <a:pPr marL="725488" indent="-725488">
              <a:lnSpc>
                <a:spcPct val="100000"/>
              </a:lnSpc>
              <a:spcBef>
                <a:spcPts val="600"/>
              </a:spcBef>
              <a:buNone/>
            </a:pPr>
            <a:r>
              <a:rPr lang="en-GB" sz="2400" dirty="0"/>
              <a:t>12.5 	Networks as Subjects: </a:t>
            </a:r>
            <a:br>
              <a:rPr lang="en-GB" sz="2400" dirty="0"/>
            </a:br>
            <a:r>
              <a:rPr lang="en-GB" sz="2000" dirty="0"/>
              <a:t>Understanding and Managing Networks</a:t>
            </a:r>
            <a:endParaRPr lang="en-GB" sz="2400" dirty="0"/>
          </a:p>
          <a:p>
            <a:pPr marL="725488" indent="-725488">
              <a:lnSpc>
                <a:spcPct val="100000"/>
              </a:lnSpc>
              <a:spcBef>
                <a:spcPts val="600"/>
              </a:spcBef>
              <a:buNone/>
            </a:pPr>
            <a:r>
              <a:rPr lang="en-GB" sz="2400" dirty="0"/>
              <a:t>12.6 	Networks as Platforms: </a:t>
            </a:r>
            <a:br>
              <a:rPr lang="en-GB" sz="2400" dirty="0"/>
            </a:br>
            <a:r>
              <a:rPr lang="en-GB" sz="2000" dirty="0"/>
              <a:t>Algorithms and Architectures for Distributed Interfaces</a:t>
            </a:r>
            <a:endParaRPr lang="en-GB" sz="2400" dirty="0"/>
          </a:p>
          <a:p>
            <a:pPr marL="725488" indent="-725488">
              <a:lnSpc>
                <a:spcPct val="100000"/>
              </a:lnSpc>
              <a:spcBef>
                <a:spcPts val="600"/>
              </a:spcBef>
              <a:buNone/>
            </a:pPr>
            <a:r>
              <a:rPr lang="en-GB" sz="2400" dirty="0"/>
              <a:t>12.7 	Networks and Society</a:t>
            </a:r>
          </a:p>
          <a:p>
            <a:pPr marL="725488" indent="-725488">
              <a:lnSpc>
                <a:spcPct val="100000"/>
              </a:lnSpc>
              <a:spcBef>
                <a:spcPts val="600"/>
              </a:spcBef>
              <a:buNone/>
            </a:pPr>
            <a:r>
              <a:rPr lang="en-GB" sz="2400" dirty="0"/>
              <a:t>12.8 	Progress and Futures</a:t>
            </a:r>
          </a:p>
          <a:p>
            <a:pPr marL="0" indent="0">
              <a:buNone/>
            </a:pPr>
            <a:endParaRPr lang="en-GB" sz="2400" dirty="0"/>
          </a:p>
        </p:txBody>
      </p:sp>
    </p:spTree>
    <p:extLst>
      <p:ext uri="{BB962C8B-B14F-4D97-AF65-F5344CB8AC3E}">
        <p14:creationId xmlns:p14="http://schemas.microsoft.com/office/powerpoint/2010/main" val="26037937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1B793-5704-F4FB-A42E-2B493877D52A}"/>
              </a:ext>
            </a:extLst>
          </p:cNvPr>
          <p:cNvSpPr>
            <a:spLocks noGrp="1"/>
          </p:cNvSpPr>
          <p:nvPr>
            <p:ph type="title"/>
          </p:nvPr>
        </p:nvSpPr>
        <p:spPr>
          <a:xfrm>
            <a:off x="0" y="0"/>
            <a:ext cx="7886700" cy="931025"/>
          </a:xfrm>
        </p:spPr>
        <p:txBody>
          <a:bodyPr anchor="t"/>
          <a:lstStyle/>
          <a:p>
            <a:r>
              <a:rPr lang="en-GB" dirty="0"/>
              <a:t>Bandwidth examples</a:t>
            </a:r>
          </a:p>
        </p:txBody>
      </p:sp>
      <p:graphicFrame>
        <p:nvGraphicFramePr>
          <p:cNvPr id="4" name="Content Placeholder 3">
            <a:extLst>
              <a:ext uri="{FF2B5EF4-FFF2-40B4-BE49-F238E27FC236}">
                <a16:creationId xmlns:a16="http://schemas.microsoft.com/office/drawing/2014/main" id="{9E011A1B-5D08-B836-ECD6-A005DE19E6A8}"/>
              </a:ext>
            </a:extLst>
          </p:cNvPr>
          <p:cNvGraphicFramePr>
            <a:graphicFrameLocks noGrp="1"/>
          </p:cNvGraphicFramePr>
          <p:nvPr>
            <p:ph idx="1"/>
            <p:extLst>
              <p:ext uri="{D42A27DB-BD31-4B8C-83A1-F6EECF244321}">
                <p14:modId xmlns:p14="http://schemas.microsoft.com/office/powerpoint/2010/main" val="2631248156"/>
              </p:ext>
            </p:extLst>
          </p:nvPr>
        </p:nvGraphicFramePr>
        <p:xfrm>
          <a:off x="232756" y="1326867"/>
          <a:ext cx="8595359" cy="3037840"/>
        </p:xfrm>
        <a:graphic>
          <a:graphicData uri="http://schemas.openxmlformats.org/drawingml/2006/table">
            <a:tbl>
              <a:tblPr firstRow="1" bandRow="1">
                <a:tableStyleId>{5C22544A-7EE6-4342-B048-85BDC9FD1C3A}</a:tableStyleId>
              </a:tblPr>
              <a:tblGrid>
                <a:gridCol w="2610197">
                  <a:extLst>
                    <a:ext uri="{9D8B030D-6E8A-4147-A177-3AD203B41FA5}">
                      <a16:colId xmlns:a16="http://schemas.microsoft.com/office/drawing/2014/main" val="820692636"/>
                    </a:ext>
                  </a:extLst>
                </a:gridCol>
                <a:gridCol w="1130531">
                  <a:extLst>
                    <a:ext uri="{9D8B030D-6E8A-4147-A177-3AD203B41FA5}">
                      <a16:colId xmlns:a16="http://schemas.microsoft.com/office/drawing/2014/main" val="2877973717"/>
                    </a:ext>
                  </a:extLst>
                </a:gridCol>
                <a:gridCol w="1130531">
                  <a:extLst>
                    <a:ext uri="{9D8B030D-6E8A-4147-A177-3AD203B41FA5}">
                      <a16:colId xmlns:a16="http://schemas.microsoft.com/office/drawing/2014/main" val="114090402"/>
                    </a:ext>
                  </a:extLst>
                </a:gridCol>
                <a:gridCol w="1197032">
                  <a:extLst>
                    <a:ext uri="{9D8B030D-6E8A-4147-A177-3AD203B41FA5}">
                      <a16:colId xmlns:a16="http://schemas.microsoft.com/office/drawing/2014/main" val="1114506144"/>
                    </a:ext>
                  </a:extLst>
                </a:gridCol>
                <a:gridCol w="1180408">
                  <a:extLst>
                    <a:ext uri="{9D8B030D-6E8A-4147-A177-3AD203B41FA5}">
                      <a16:colId xmlns:a16="http://schemas.microsoft.com/office/drawing/2014/main" val="3633479351"/>
                    </a:ext>
                  </a:extLst>
                </a:gridCol>
                <a:gridCol w="1346660">
                  <a:extLst>
                    <a:ext uri="{9D8B030D-6E8A-4147-A177-3AD203B41FA5}">
                      <a16:colId xmlns:a16="http://schemas.microsoft.com/office/drawing/2014/main" val="1849038349"/>
                    </a:ext>
                  </a:extLst>
                </a:gridCol>
              </a:tblGrid>
              <a:tr h="370840">
                <a:tc>
                  <a:txBody>
                    <a:bodyPr/>
                    <a:lstStyle/>
                    <a:p>
                      <a:endParaRPr lang="en-GB" dirty="0"/>
                    </a:p>
                  </a:txBody>
                  <a:tcPr/>
                </a:tc>
                <a:tc>
                  <a:txBody>
                    <a:bodyPr/>
                    <a:lstStyle/>
                    <a:p>
                      <a:pPr algn="ctr"/>
                      <a:r>
                        <a:rPr lang="en-GB" dirty="0"/>
                        <a:t>size</a:t>
                      </a:r>
                    </a:p>
                  </a:txBody>
                  <a:tcPr/>
                </a:tc>
                <a:tc>
                  <a:txBody>
                    <a:bodyPr/>
                    <a:lstStyle/>
                    <a:p>
                      <a:pPr algn="ctr"/>
                      <a:r>
                        <a:rPr lang="en-GB" dirty="0"/>
                        <a:t>GSM</a:t>
                      </a:r>
                      <a:br>
                        <a:rPr lang="en-GB" dirty="0"/>
                      </a:br>
                      <a:r>
                        <a:rPr lang="en-GB" dirty="0"/>
                        <a:t>modem</a:t>
                      </a:r>
                      <a:br>
                        <a:rPr lang="en-GB" dirty="0"/>
                      </a:br>
                      <a:r>
                        <a:rPr lang="en-GB" dirty="0"/>
                        <a:t>9.6k bps</a:t>
                      </a:r>
                    </a:p>
                  </a:txBody>
                  <a:tcPr/>
                </a:tc>
                <a:tc>
                  <a:txBody>
                    <a:bodyPr/>
                    <a:lstStyle/>
                    <a:p>
                      <a:pPr algn="ctr"/>
                      <a:r>
                        <a:rPr lang="en-GB" dirty="0"/>
                        <a:t>old </a:t>
                      </a:r>
                      <a:br>
                        <a:rPr lang="en-GB" dirty="0"/>
                      </a:br>
                      <a:r>
                        <a:rPr lang="en-GB" dirty="0"/>
                        <a:t>modem</a:t>
                      </a:r>
                      <a:br>
                        <a:rPr lang="en-GB" dirty="0"/>
                      </a:br>
                      <a:r>
                        <a:rPr lang="en-GB" dirty="0"/>
                        <a:t>5.6k  bps</a:t>
                      </a:r>
                    </a:p>
                  </a:txBody>
                  <a:tcPr/>
                </a:tc>
                <a:tc>
                  <a:txBody>
                    <a:bodyPr/>
                    <a:lstStyle/>
                    <a:p>
                      <a:pPr algn="ctr"/>
                      <a:r>
                        <a:rPr lang="en-GB" dirty="0"/>
                        <a:t>basic</a:t>
                      </a:r>
                      <a:br>
                        <a:rPr lang="en-GB" dirty="0"/>
                      </a:br>
                      <a:r>
                        <a:rPr lang="en-GB" dirty="0" err="1"/>
                        <a:t>b’band</a:t>
                      </a:r>
                      <a:br>
                        <a:rPr lang="en-GB" dirty="0"/>
                      </a:br>
                      <a:r>
                        <a:rPr lang="en-GB" dirty="0"/>
                        <a:t>100mbps</a:t>
                      </a:r>
                    </a:p>
                  </a:txBody>
                  <a:tcPr/>
                </a:tc>
                <a:tc>
                  <a:txBody>
                    <a:bodyPr/>
                    <a:lstStyle/>
                    <a:p>
                      <a:pPr algn="ctr"/>
                      <a:r>
                        <a:rPr lang="en-GB" dirty="0"/>
                        <a:t>Fast</a:t>
                      </a:r>
                      <a:br>
                        <a:rPr lang="en-GB" dirty="0"/>
                      </a:br>
                      <a:r>
                        <a:rPr lang="en-GB" dirty="0" err="1"/>
                        <a:t>b’band</a:t>
                      </a:r>
                      <a:endParaRPr lang="en-GB" dirty="0"/>
                    </a:p>
                    <a:p>
                      <a:pPr algn="ctr"/>
                      <a:r>
                        <a:rPr lang="en-GB" dirty="0"/>
                        <a:t>100mbps</a:t>
                      </a:r>
                    </a:p>
                  </a:txBody>
                  <a:tcPr/>
                </a:tc>
                <a:extLst>
                  <a:ext uri="{0D108BD9-81ED-4DB2-BD59-A6C34878D82A}">
                    <a16:rowId xmlns:a16="http://schemas.microsoft.com/office/drawing/2014/main" val="296346095"/>
                  </a:ext>
                </a:extLst>
              </a:tr>
              <a:tr h="370840">
                <a:tc>
                  <a:txBody>
                    <a:bodyPr/>
                    <a:lstStyle/>
                    <a:p>
                      <a:r>
                        <a:rPr lang="en-GB" dirty="0"/>
                        <a:t>small text doc (4-5000 words)</a:t>
                      </a:r>
                    </a:p>
                  </a:txBody>
                  <a:tcPr/>
                </a:tc>
                <a:tc>
                  <a:txBody>
                    <a:bodyPr/>
                    <a:lstStyle/>
                    <a:p>
                      <a:pPr algn="ctr"/>
                      <a:r>
                        <a:rPr lang="en-GB" dirty="0"/>
                        <a:t>30kB</a:t>
                      </a:r>
                    </a:p>
                  </a:txBody>
                  <a:tcPr/>
                </a:tc>
                <a:tc>
                  <a:txBody>
                    <a:bodyPr/>
                    <a:lstStyle/>
                    <a:p>
                      <a:pPr algn="ctr"/>
                      <a:r>
                        <a:rPr lang="en-GB" dirty="0"/>
                        <a:t>~ ½ min</a:t>
                      </a:r>
                    </a:p>
                  </a:txBody>
                  <a:tcPr/>
                </a:tc>
                <a:tc>
                  <a:txBody>
                    <a:bodyPr/>
                    <a:lstStyle/>
                    <a:p>
                      <a:pPr algn="ctr"/>
                      <a:r>
                        <a:rPr lang="en-GB" dirty="0"/>
                        <a:t>5s</a:t>
                      </a:r>
                    </a:p>
                  </a:txBody>
                  <a:tcPr/>
                </a:tc>
                <a:tc>
                  <a:txBody>
                    <a:bodyPr/>
                    <a:lstStyle/>
                    <a:p>
                      <a:pPr algn="ctr"/>
                      <a:r>
                        <a:rPr lang="en-GB" dirty="0"/>
                        <a:t>30ms</a:t>
                      </a:r>
                    </a:p>
                  </a:txBody>
                  <a:tcPr/>
                </a:tc>
                <a:tc>
                  <a:txBody>
                    <a:bodyPr/>
                    <a:lstStyle/>
                    <a:p>
                      <a:pPr algn="ctr"/>
                      <a:r>
                        <a:rPr lang="en-GB" dirty="0"/>
                        <a:t>3ms</a:t>
                      </a:r>
                    </a:p>
                  </a:txBody>
                  <a:tcPr/>
                </a:tc>
                <a:extLst>
                  <a:ext uri="{0D108BD9-81ED-4DB2-BD59-A6C34878D82A}">
                    <a16:rowId xmlns:a16="http://schemas.microsoft.com/office/drawing/2014/main" val="2189060668"/>
                  </a:ext>
                </a:extLst>
              </a:tr>
              <a:tr h="370840">
                <a:tc>
                  <a:txBody>
                    <a:bodyPr/>
                    <a:lstStyle/>
                    <a:p>
                      <a:r>
                        <a:rPr lang="en-GB" dirty="0"/>
                        <a:t>this chapter with images</a:t>
                      </a:r>
                    </a:p>
                  </a:txBody>
                  <a:tcPr/>
                </a:tc>
                <a:tc>
                  <a:txBody>
                    <a:bodyPr/>
                    <a:lstStyle/>
                    <a:p>
                      <a:pPr algn="ctr"/>
                      <a:r>
                        <a:rPr lang="en-GB" dirty="0"/>
                        <a:t>10mB</a:t>
                      </a:r>
                    </a:p>
                  </a:txBody>
                  <a:tcPr/>
                </a:tc>
                <a:tc>
                  <a:txBody>
                    <a:bodyPr/>
                    <a:lstStyle/>
                    <a:p>
                      <a:pPr algn="ctr"/>
                      <a:r>
                        <a:rPr lang="en-GB" dirty="0"/>
                        <a:t>–</a:t>
                      </a:r>
                    </a:p>
                  </a:txBody>
                  <a:tcPr/>
                </a:tc>
                <a:tc>
                  <a:txBody>
                    <a:bodyPr/>
                    <a:lstStyle/>
                    <a:p>
                      <a:pPr algn="ctr"/>
                      <a:r>
                        <a:rPr lang="en-GB" dirty="0"/>
                        <a:t>~ ½ hour</a:t>
                      </a:r>
                    </a:p>
                  </a:txBody>
                  <a:tcPr/>
                </a:tc>
                <a:tc>
                  <a:txBody>
                    <a:bodyPr/>
                    <a:lstStyle/>
                    <a:p>
                      <a:pPr algn="ctr"/>
                      <a:r>
                        <a:rPr lang="en-GB" dirty="0"/>
                        <a:t>10s</a:t>
                      </a:r>
                    </a:p>
                  </a:txBody>
                  <a:tcPr/>
                </a:tc>
                <a:tc>
                  <a:txBody>
                    <a:bodyPr/>
                    <a:lstStyle/>
                    <a:p>
                      <a:pPr algn="ctr"/>
                      <a:r>
                        <a:rPr lang="en-GB" dirty="0"/>
                        <a:t>1s</a:t>
                      </a:r>
                    </a:p>
                  </a:txBody>
                  <a:tcPr/>
                </a:tc>
                <a:extLst>
                  <a:ext uri="{0D108BD9-81ED-4DB2-BD59-A6C34878D82A}">
                    <a16:rowId xmlns:a16="http://schemas.microsoft.com/office/drawing/2014/main" val="377403661"/>
                  </a:ext>
                </a:extLst>
              </a:tr>
              <a:tr h="370840">
                <a:tc>
                  <a:txBody>
                    <a:bodyPr/>
                    <a:lstStyle/>
                    <a:p>
                      <a:r>
                        <a:rPr lang="en-GB" dirty="0"/>
                        <a:t>raw audio per second</a:t>
                      </a:r>
                    </a:p>
                  </a:txBody>
                  <a:tcPr/>
                </a:tc>
                <a:tc>
                  <a:txBody>
                    <a:bodyPr/>
                    <a:lstStyle/>
                    <a:p>
                      <a:pPr algn="ctr"/>
                      <a:r>
                        <a:rPr lang="en-GB" dirty="0"/>
                        <a:t>200kb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tc>
                  <a:txBody>
                    <a:bodyPr/>
                    <a:lstStyle/>
                    <a:p>
                      <a:pPr algn="ctr"/>
                      <a:r>
                        <a:rPr lang="en-GB" dirty="0"/>
                        <a:t>✘</a:t>
                      </a:r>
                    </a:p>
                  </a:txBody>
                  <a:tcPr/>
                </a:tc>
                <a:tc>
                  <a:txBody>
                    <a:bodyPr/>
                    <a:lstStyle/>
                    <a:p>
                      <a:pPr algn="ctr"/>
                      <a:r>
                        <a:rPr lang="en-GB" dirty="0"/>
                        <a:t>✔︎</a:t>
                      </a:r>
                    </a:p>
                  </a:txBody>
                  <a:tcPr/>
                </a:tc>
                <a:tc>
                  <a:txBody>
                    <a:bodyPr/>
                    <a:lstStyle/>
                    <a:p>
                      <a:pPr algn="ctr"/>
                      <a:r>
                        <a:rPr lang="en-GB" dirty="0"/>
                        <a:t>✔︎</a:t>
                      </a:r>
                    </a:p>
                  </a:txBody>
                  <a:tcPr/>
                </a:tc>
                <a:extLst>
                  <a:ext uri="{0D108BD9-81ED-4DB2-BD59-A6C34878D82A}">
                    <a16:rowId xmlns:a16="http://schemas.microsoft.com/office/drawing/2014/main" val="2533425769"/>
                  </a:ext>
                </a:extLst>
              </a:tr>
              <a:tr h="370840">
                <a:tc>
                  <a:txBody>
                    <a:bodyPr/>
                    <a:lstStyle/>
                    <a:p>
                      <a:r>
                        <a:rPr lang="en-GB" dirty="0"/>
                        <a:t>raw video per second</a:t>
                      </a:r>
                    </a:p>
                  </a:txBody>
                  <a:tcPr/>
                </a:tc>
                <a:tc>
                  <a:txBody>
                    <a:bodyPr/>
                    <a:lstStyle/>
                    <a:p>
                      <a:pPr algn="ctr"/>
                      <a:r>
                        <a:rPr lang="en-GB" dirty="0"/>
                        <a:t>&gt;100mb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just</a:t>
                      </a:r>
                    </a:p>
                  </a:txBody>
                  <a:tcPr/>
                </a:tc>
                <a:extLst>
                  <a:ext uri="{0D108BD9-81ED-4DB2-BD59-A6C34878D82A}">
                    <a16:rowId xmlns:a16="http://schemas.microsoft.com/office/drawing/2014/main" val="1798731198"/>
                  </a:ext>
                </a:extLst>
              </a:tr>
              <a:tr h="370840">
                <a:tc>
                  <a:txBody>
                    <a:bodyPr/>
                    <a:lstStyle/>
                    <a:p>
                      <a:r>
                        <a:rPr lang="en-GB" dirty="0"/>
                        <a:t>compressed video</a:t>
                      </a:r>
                    </a:p>
                  </a:txBody>
                  <a:tcPr/>
                </a:tc>
                <a:tc>
                  <a:txBody>
                    <a:bodyPr/>
                    <a:lstStyle/>
                    <a:p>
                      <a:pPr algn="ctr"/>
                      <a:r>
                        <a:rPr lang="en-GB" dirty="0"/>
                        <a:t>10-50mb</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t>✘</a:t>
                      </a:r>
                    </a:p>
                  </a:txBody>
                  <a:tcPr/>
                </a:tc>
                <a:tc>
                  <a:txBody>
                    <a:bodyPr/>
                    <a:lstStyle/>
                    <a:p>
                      <a:pPr algn="ctr"/>
                      <a:r>
                        <a:rPr lang="en-GB" dirty="0"/>
                        <a:t>✔︎</a:t>
                      </a:r>
                    </a:p>
                  </a:txBody>
                  <a:tcPr/>
                </a:tc>
                <a:tc>
                  <a:txBody>
                    <a:bodyPr/>
                    <a:lstStyle/>
                    <a:p>
                      <a:pPr algn="ctr"/>
                      <a:r>
                        <a:rPr lang="en-GB" dirty="0"/>
                        <a:t>✔︎</a:t>
                      </a:r>
                    </a:p>
                  </a:txBody>
                  <a:tcPr/>
                </a:tc>
                <a:extLst>
                  <a:ext uri="{0D108BD9-81ED-4DB2-BD59-A6C34878D82A}">
                    <a16:rowId xmlns:a16="http://schemas.microsoft.com/office/drawing/2014/main" val="1817808981"/>
                  </a:ext>
                </a:extLst>
              </a:tr>
            </a:tbl>
          </a:graphicData>
        </a:graphic>
      </p:graphicFrame>
      <p:sp>
        <p:nvSpPr>
          <p:cNvPr id="5" name="TextBox 4">
            <a:extLst>
              <a:ext uri="{FF2B5EF4-FFF2-40B4-BE49-F238E27FC236}">
                <a16:creationId xmlns:a16="http://schemas.microsoft.com/office/drawing/2014/main" id="{81D4C80B-7358-D85E-0944-35B52BE34008}"/>
              </a:ext>
            </a:extLst>
          </p:cNvPr>
          <p:cNvSpPr txBox="1"/>
          <p:nvPr/>
        </p:nvSpPr>
        <p:spPr>
          <a:xfrm>
            <a:off x="532014" y="5971490"/>
            <a:ext cx="7500515" cy="707886"/>
          </a:xfrm>
          <a:prstGeom prst="rect">
            <a:avLst/>
          </a:prstGeom>
          <a:noFill/>
        </p:spPr>
        <p:txBody>
          <a:bodyPr wrap="none" rtlCol="0">
            <a:spAutoFit/>
          </a:bodyPr>
          <a:lstStyle/>
          <a:p>
            <a:r>
              <a:rPr lang="en-GB" sz="2000" dirty="0"/>
              <a:t>bps = bits per second         Bps = bytes per second</a:t>
            </a:r>
          </a:p>
          <a:p>
            <a:r>
              <a:rPr lang="en-GB" sz="2000" dirty="0"/>
              <a:t>1 byte = 8 bits        ~ 10bits for transmission  including start/stop bits</a:t>
            </a:r>
          </a:p>
        </p:txBody>
      </p:sp>
      <p:grpSp>
        <p:nvGrpSpPr>
          <p:cNvPr id="9" name="Group 8">
            <a:extLst>
              <a:ext uri="{FF2B5EF4-FFF2-40B4-BE49-F238E27FC236}">
                <a16:creationId xmlns:a16="http://schemas.microsoft.com/office/drawing/2014/main" id="{D021EEFF-C152-D395-1F4B-39A6D4E8E933}"/>
              </a:ext>
            </a:extLst>
          </p:cNvPr>
          <p:cNvGrpSpPr/>
          <p:nvPr/>
        </p:nvGrpSpPr>
        <p:grpSpPr>
          <a:xfrm>
            <a:off x="548643" y="4643526"/>
            <a:ext cx="8345438" cy="954107"/>
            <a:chOff x="548643" y="4577026"/>
            <a:chExt cx="8345438" cy="954107"/>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9716EA2-753C-1E4C-66B0-2ACF15AE2CFC}"/>
                    </a:ext>
                  </a:extLst>
                </p:cNvPr>
                <p:cNvSpPr txBox="1"/>
                <p:nvPr/>
              </p:nvSpPr>
              <p:spPr>
                <a:xfrm>
                  <a:off x="548643" y="4662177"/>
                  <a:ext cx="3682536" cy="7838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nor/>
                          </m:rPr>
                          <a:rPr lang="en-GB" sz="2400" b="0" smtClean="0"/>
                          <m:t>download</m:t>
                        </m:r>
                        <m:r>
                          <m:rPr>
                            <m:nor/>
                          </m:rPr>
                          <a:rPr lang="en-GB" sz="2400" b="0" i="1" smtClean="0"/>
                          <m:t> </m:t>
                        </m:r>
                        <m:r>
                          <m:rPr>
                            <m:nor/>
                          </m:rPr>
                          <a:rPr lang="en-GB" sz="2400" b="0" i="1" smtClean="0"/>
                          <m:t>time</m:t>
                        </m:r>
                        <m:r>
                          <m:rPr>
                            <m:nor/>
                          </m:rPr>
                          <a:rPr lang="en-GB" sz="2400" b="0" i="1" smtClean="0"/>
                          <m:t>   </m:t>
                        </m:r>
                        <m:r>
                          <a:rPr lang="en-GB" sz="2400" b="0" i="1">
                            <a:latin typeface="Cambria Math" panose="02040503050406030204" pitchFamily="18" charset="0"/>
                          </a:rPr>
                          <m:t>𝑇</m:t>
                        </m:r>
                        <m:r>
                          <a:rPr lang="en-GB" sz="2400" b="0" i="0">
                            <a:latin typeface="Cambria Math" panose="02040503050406030204" pitchFamily="18" charset="0"/>
                          </a:rPr>
                          <m:t>=</m:t>
                        </m:r>
                        <m:f>
                          <m:fPr>
                            <m:ctrlPr>
                              <a:rPr lang="en-GB" sz="2400" b="0" i="1">
                                <a:latin typeface="Cambria Math" panose="02040503050406030204" pitchFamily="18" charset="0"/>
                              </a:rPr>
                            </m:ctrlPr>
                          </m:fPr>
                          <m:num>
                            <m:r>
                              <a:rPr lang="en-GB" sz="2400" b="0" i="1">
                                <a:latin typeface="Cambria Math" panose="02040503050406030204" pitchFamily="18" charset="0"/>
                              </a:rPr>
                              <m:t>𝐹</m:t>
                            </m:r>
                            <m:r>
                              <a:rPr lang="en-GB" sz="2400" b="0" i="0">
                                <a:latin typeface="Cambria Math" panose="02040503050406030204" pitchFamily="18" charset="0"/>
                              </a:rPr>
                              <m:t>×10</m:t>
                            </m:r>
                          </m:num>
                          <m:den>
                            <m:r>
                              <a:rPr lang="en-GB" sz="2400" b="0" i="1">
                                <a:latin typeface="Cambria Math" panose="02040503050406030204" pitchFamily="18" charset="0"/>
                              </a:rPr>
                              <m:t>𝑀</m:t>
                            </m:r>
                          </m:den>
                        </m:f>
                      </m:oMath>
                    </m:oMathPara>
                  </a14:m>
                  <a:endParaRPr lang="en-GB" sz="2400" dirty="0"/>
                </a:p>
              </p:txBody>
            </p:sp>
          </mc:Choice>
          <mc:Fallback xmlns="">
            <p:sp>
              <p:nvSpPr>
                <p:cNvPr id="7" name="TextBox 6">
                  <a:extLst>
                    <a:ext uri="{FF2B5EF4-FFF2-40B4-BE49-F238E27FC236}">
                      <a16:creationId xmlns:a16="http://schemas.microsoft.com/office/drawing/2014/main" id="{39716EA2-753C-1E4C-66B0-2ACF15AE2CFC}"/>
                    </a:ext>
                  </a:extLst>
                </p:cNvPr>
                <p:cNvSpPr txBox="1">
                  <a:spLocks noRot="1" noChangeAspect="1" noMove="1" noResize="1" noEditPoints="1" noAdjustHandles="1" noChangeArrowheads="1" noChangeShapeType="1" noTextEdit="1"/>
                </p:cNvSpPr>
                <p:nvPr/>
              </p:nvSpPr>
              <p:spPr>
                <a:xfrm>
                  <a:off x="548643" y="4662177"/>
                  <a:ext cx="3682536" cy="783804"/>
                </a:xfrm>
                <a:prstGeom prst="rect">
                  <a:avLst/>
                </a:prstGeom>
                <a:blipFill>
                  <a:blip r:embed="rId3"/>
                  <a:stretch>
                    <a:fillRect b="-8065"/>
                  </a:stretch>
                </a:blipFill>
              </p:spPr>
              <p:txBody>
                <a:bodyPr/>
                <a:lstStyle/>
                <a:p>
                  <a:r>
                    <a:rPr lang="en-GB">
                      <a:noFill/>
                    </a:rPr>
                    <a:t> </a:t>
                  </a:r>
                </a:p>
              </p:txBody>
            </p:sp>
          </mc:Fallback>
        </mc:AlternateContent>
        <p:sp>
          <p:nvSpPr>
            <p:cNvPr id="8" name="TextBox 7">
              <a:extLst>
                <a:ext uri="{FF2B5EF4-FFF2-40B4-BE49-F238E27FC236}">
                  <a16:creationId xmlns:a16="http://schemas.microsoft.com/office/drawing/2014/main" id="{F7340F3C-5E07-EF63-A8DE-DA67F9017885}"/>
                </a:ext>
              </a:extLst>
            </p:cNvPr>
            <p:cNvSpPr txBox="1"/>
            <p:nvPr/>
          </p:nvSpPr>
          <p:spPr>
            <a:xfrm>
              <a:off x="4572000" y="4577026"/>
              <a:ext cx="4322081" cy="954107"/>
            </a:xfrm>
            <a:prstGeom prst="rect">
              <a:avLst/>
            </a:prstGeom>
            <a:noFill/>
          </p:spPr>
          <p:txBody>
            <a:bodyPr wrap="none" rtlCol="0">
              <a:spAutoFit/>
            </a:bodyPr>
            <a:lstStyle/>
            <a:p>
              <a:r>
                <a:rPr lang="en-GB" i="1" dirty="0"/>
                <a:t>F</a:t>
              </a:r>
              <a:r>
                <a:rPr lang="en-GB" dirty="0"/>
                <a:t> is the size of file in bytes</a:t>
              </a:r>
              <a:br>
                <a:rPr lang="en-GB" dirty="0"/>
              </a:br>
              <a:r>
                <a:rPr lang="en-GB" dirty="0"/>
                <a:t>10 is the number of raw bits per byte</a:t>
              </a:r>
              <a:br>
                <a:rPr lang="en-GB" dirty="0"/>
              </a:br>
              <a:r>
                <a:rPr lang="en-GB" i="1" dirty="0"/>
                <a:t>M</a:t>
              </a:r>
              <a:r>
                <a:rPr lang="en-GB" dirty="0"/>
                <a:t> is the network speed in bits per second</a:t>
              </a:r>
              <a:r>
                <a:rPr lang="en-GB" sz="2000" dirty="0"/>
                <a:t> </a:t>
              </a:r>
            </a:p>
          </p:txBody>
        </p:sp>
      </p:grpSp>
    </p:spTree>
    <p:extLst>
      <p:ext uri="{BB962C8B-B14F-4D97-AF65-F5344CB8AC3E}">
        <p14:creationId xmlns:p14="http://schemas.microsoft.com/office/powerpoint/2010/main" val="35374919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24663" y="33356"/>
            <a:ext cx="7886700" cy="1325563"/>
          </a:xfrm>
        </p:spPr>
        <p:txBody>
          <a:bodyPr anchor="t">
            <a:normAutofit/>
          </a:bodyPr>
          <a:lstStyle/>
          <a:p>
            <a:r>
              <a:rPr lang="en-GB" sz="2400" dirty="0"/>
              <a:t>Figure 12.7  Bandwidth, latency, and jitter</a:t>
            </a:r>
          </a:p>
        </p:txBody>
      </p:sp>
      <p:grpSp>
        <p:nvGrpSpPr>
          <p:cNvPr id="5" name="Group 4">
            <a:extLst>
              <a:ext uri="{FF2B5EF4-FFF2-40B4-BE49-F238E27FC236}">
                <a16:creationId xmlns:a16="http://schemas.microsoft.com/office/drawing/2014/main" id="{3B3A3182-EE41-B8CE-6B8A-EA95AE74D7F5}"/>
              </a:ext>
            </a:extLst>
          </p:cNvPr>
          <p:cNvGrpSpPr/>
          <p:nvPr/>
        </p:nvGrpSpPr>
        <p:grpSpPr>
          <a:xfrm>
            <a:off x="987425" y="1807645"/>
            <a:ext cx="7169150" cy="3242711"/>
            <a:chOff x="1136650" y="298176"/>
            <a:chExt cx="7169150" cy="3242711"/>
          </a:xfrm>
        </p:grpSpPr>
        <p:sp>
          <p:nvSpPr>
            <p:cNvPr id="6" name="Text Box 2">
              <a:extLst>
                <a:ext uri="{FF2B5EF4-FFF2-40B4-BE49-F238E27FC236}">
                  <a16:creationId xmlns:a16="http://schemas.microsoft.com/office/drawing/2014/main" id="{C09B706B-DD82-95B3-6C7B-A41FAD0FD671}"/>
                </a:ext>
              </a:extLst>
            </p:cNvPr>
            <p:cNvSpPr txBox="1">
              <a:spLocks noChangeArrowheads="1"/>
            </p:cNvSpPr>
            <p:nvPr/>
          </p:nvSpPr>
          <p:spPr bwMode="auto">
            <a:xfrm>
              <a:off x="1196975" y="1193800"/>
              <a:ext cx="74892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dirty="0">
                  <a:latin typeface="Palatino" pitchFamily="2" charset="77"/>
                  <a:ea typeface="Palatino" pitchFamily="2" charset="77"/>
                </a:rPr>
                <a:t>Send</a:t>
              </a:r>
            </a:p>
          </p:txBody>
        </p:sp>
        <p:sp>
          <p:nvSpPr>
            <p:cNvPr id="7" name="Text Box 3">
              <a:extLst>
                <a:ext uri="{FF2B5EF4-FFF2-40B4-BE49-F238E27FC236}">
                  <a16:creationId xmlns:a16="http://schemas.microsoft.com/office/drawing/2014/main" id="{43A89D76-9DF2-7B0E-710D-FD552C89DFA7}"/>
                </a:ext>
              </a:extLst>
            </p:cNvPr>
            <p:cNvSpPr txBox="1">
              <a:spLocks noChangeArrowheads="1"/>
            </p:cNvSpPr>
            <p:nvPr/>
          </p:nvSpPr>
          <p:spPr bwMode="auto">
            <a:xfrm>
              <a:off x="1136650" y="2224088"/>
              <a:ext cx="1059906"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dirty="0">
                  <a:latin typeface="Palatino" pitchFamily="2" charset="77"/>
                  <a:ea typeface="Palatino" pitchFamily="2" charset="77"/>
                </a:rPr>
                <a:t>Receive</a:t>
              </a:r>
            </a:p>
          </p:txBody>
        </p:sp>
        <p:sp>
          <p:nvSpPr>
            <p:cNvPr id="8" name="Text Box 4">
              <a:extLst>
                <a:ext uri="{FF2B5EF4-FFF2-40B4-BE49-F238E27FC236}">
                  <a16:creationId xmlns:a16="http://schemas.microsoft.com/office/drawing/2014/main" id="{4CB24992-7180-6022-E0C8-CA43FB4F0949}"/>
                </a:ext>
              </a:extLst>
            </p:cNvPr>
            <p:cNvSpPr txBox="1">
              <a:spLocks noChangeArrowheads="1"/>
            </p:cNvSpPr>
            <p:nvPr/>
          </p:nvSpPr>
          <p:spPr bwMode="auto">
            <a:xfrm>
              <a:off x="2057400" y="2819400"/>
              <a:ext cx="75251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dirty="0">
                  <a:latin typeface="Palatino" pitchFamily="2" charset="77"/>
                  <a:ea typeface="Palatino" pitchFamily="2" charset="77"/>
                </a:rPr>
                <a:t>Time</a:t>
              </a:r>
            </a:p>
          </p:txBody>
        </p:sp>
        <p:sp>
          <p:nvSpPr>
            <p:cNvPr id="9" name="Line 6">
              <a:extLst>
                <a:ext uri="{FF2B5EF4-FFF2-40B4-BE49-F238E27FC236}">
                  <a16:creationId xmlns:a16="http://schemas.microsoft.com/office/drawing/2014/main" id="{F6E03B91-6EA9-9E86-201C-F08C629D790C}"/>
                </a:ext>
              </a:extLst>
            </p:cNvPr>
            <p:cNvSpPr>
              <a:spLocks noChangeShapeType="1"/>
            </p:cNvSpPr>
            <p:nvPr/>
          </p:nvSpPr>
          <p:spPr bwMode="auto">
            <a:xfrm>
              <a:off x="2286000" y="1295400"/>
              <a:ext cx="556260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0" name="Line 7">
              <a:extLst>
                <a:ext uri="{FF2B5EF4-FFF2-40B4-BE49-F238E27FC236}">
                  <a16:creationId xmlns:a16="http://schemas.microsoft.com/office/drawing/2014/main" id="{572D601A-C4AE-44EC-2686-E8CB81E71C1E}"/>
                </a:ext>
              </a:extLst>
            </p:cNvPr>
            <p:cNvSpPr>
              <a:spLocks noChangeShapeType="1"/>
            </p:cNvSpPr>
            <p:nvPr/>
          </p:nvSpPr>
          <p:spPr bwMode="auto">
            <a:xfrm>
              <a:off x="2286000" y="2514600"/>
              <a:ext cx="556260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1" name="AutoShape 8">
              <a:extLst>
                <a:ext uri="{FF2B5EF4-FFF2-40B4-BE49-F238E27FC236}">
                  <a16:creationId xmlns:a16="http://schemas.microsoft.com/office/drawing/2014/main" id="{BFA89DD8-B469-104F-9F17-B99970A908C7}"/>
                </a:ext>
              </a:extLst>
            </p:cNvPr>
            <p:cNvSpPr>
              <a:spLocks noChangeArrowheads="1"/>
            </p:cNvSpPr>
            <p:nvPr/>
          </p:nvSpPr>
          <p:spPr bwMode="auto">
            <a:xfrm rot="2668953">
              <a:off x="2209800" y="1828800"/>
              <a:ext cx="1676400" cy="228600"/>
            </a:xfrm>
            <a:prstGeom prst="rightArrow">
              <a:avLst>
                <a:gd name="adj1" fmla="val 50000"/>
                <a:gd name="adj2" fmla="val 183333"/>
              </a:avLst>
            </a:prstGeom>
            <a:solidFill>
              <a:schemeClr val="accent4">
                <a:lumMod val="60000"/>
                <a:lumOff val="40000"/>
              </a:schemeClr>
            </a:solidFill>
            <a:ln w="158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2" name="AutoShape 9">
              <a:extLst>
                <a:ext uri="{FF2B5EF4-FFF2-40B4-BE49-F238E27FC236}">
                  <a16:creationId xmlns:a16="http://schemas.microsoft.com/office/drawing/2014/main" id="{28854DD6-F456-6756-7900-68FF4C710911}"/>
                </a:ext>
              </a:extLst>
            </p:cNvPr>
            <p:cNvSpPr>
              <a:spLocks noChangeArrowheads="1"/>
            </p:cNvSpPr>
            <p:nvPr/>
          </p:nvSpPr>
          <p:spPr bwMode="auto">
            <a:xfrm rot="2675583">
              <a:off x="3124200" y="1676400"/>
              <a:ext cx="1676400" cy="609600"/>
            </a:xfrm>
            <a:prstGeom prst="rightArrow">
              <a:avLst>
                <a:gd name="adj1" fmla="val 50000"/>
                <a:gd name="adj2" fmla="val 68750"/>
              </a:avLst>
            </a:prstGeom>
            <a:solidFill>
              <a:schemeClr val="accent4">
                <a:lumMod val="60000"/>
                <a:lumOff val="40000"/>
              </a:schemeClr>
            </a:solidFill>
            <a:ln w="158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3" name="AutoShape 11">
              <a:extLst>
                <a:ext uri="{FF2B5EF4-FFF2-40B4-BE49-F238E27FC236}">
                  <a16:creationId xmlns:a16="http://schemas.microsoft.com/office/drawing/2014/main" id="{420EF06D-2EA8-7EE0-F98F-60A0B6649A42}"/>
                </a:ext>
              </a:extLst>
            </p:cNvPr>
            <p:cNvSpPr>
              <a:spLocks noChangeArrowheads="1"/>
            </p:cNvSpPr>
            <p:nvPr/>
          </p:nvSpPr>
          <p:spPr bwMode="auto">
            <a:xfrm rot="2668953">
              <a:off x="4343400" y="1828800"/>
              <a:ext cx="1676400" cy="228600"/>
            </a:xfrm>
            <a:prstGeom prst="rightArrow">
              <a:avLst>
                <a:gd name="adj1" fmla="val 50000"/>
                <a:gd name="adj2" fmla="val 183333"/>
              </a:avLst>
            </a:prstGeom>
            <a:solidFill>
              <a:schemeClr val="accent4">
                <a:lumMod val="60000"/>
                <a:lumOff val="40000"/>
              </a:schemeClr>
            </a:solidFill>
            <a:ln w="158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4" name="AutoShape 12">
              <a:extLst>
                <a:ext uri="{FF2B5EF4-FFF2-40B4-BE49-F238E27FC236}">
                  <a16:creationId xmlns:a16="http://schemas.microsoft.com/office/drawing/2014/main" id="{C21AF792-E8B2-8EF6-EDB1-DA9BB7B4AA2F}"/>
                </a:ext>
              </a:extLst>
            </p:cNvPr>
            <p:cNvSpPr>
              <a:spLocks noChangeArrowheads="1"/>
            </p:cNvSpPr>
            <p:nvPr/>
          </p:nvSpPr>
          <p:spPr bwMode="auto">
            <a:xfrm rot="3399774">
              <a:off x="5565775" y="1851025"/>
              <a:ext cx="1447800" cy="222250"/>
            </a:xfrm>
            <a:prstGeom prst="rightArrow">
              <a:avLst>
                <a:gd name="adj1" fmla="val 50000"/>
                <a:gd name="adj2" fmla="val 162857"/>
              </a:avLst>
            </a:prstGeom>
            <a:solidFill>
              <a:schemeClr val="accent4">
                <a:lumMod val="60000"/>
                <a:lumOff val="40000"/>
              </a:schemeClr>
            </a:solidFill>
            <a:ln w="158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5" name="AutoShape 13">
              <a:extLst>
                <a:ext uri="{FF2B5EF4-FFF2-40B4-BE49-F238E27FC236}">
                  <a16:creationId xmlns:a16="http://schemas.microsoft.com/office/drawing/2014/main" id="{72640D26-94D6-CD8D-0C25-87121C6BB8D8}"/>
                </a:ext>
              </a:extLst>
            </p:cNvPr>
            <p:cNvSpPr>
              <a:spLocks noChangeArrowheads="1"/>
            </p:cNvSpPr>
            <p:nvPr/>
          </p:nvSpPr>
          <p:spPr bwMode="auto">
            <a:xfrm rot="2511954">
              <a:off x="6629400" y="1828800"/>
              <a:ext cx="1676400" cy="228600"/>
            </a:xfrm>
            <a:prstGeom prst="rightArrow">
              <a:avLst>
                <a:gd name="adj1" fmla="val 50000"/>
                <a:gd name="adj2" fmla="val 183333"/>
              </a:avLst>
            </a:prstGeom>
            <a:solidFill>
              <a:schemeClr val="accent4">
                <a:lumMod val="60000"/>
                <a:lumOff val="40000"/>
              </a:schemeClr>
            </a:solidFill>
            <a:ln w="15875">
              <a:solidFill>
                <a:schemeClr val="accent1">
                  <a:lumMod val="75000"/>
                </a:schemeClr>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6" name="Line 14">
              <a:extLst>
                <a:ext uri="{FF2B5EF4-FFF2-40B4-BE49-F238E27FC236}">
                  <a16:creationId xmlns:a16="http://schemas.microsoft.com/office/drawing/2014/main" id="{587A6E84-B31E-E174-4FEB-25A6175B1521}"/>
                </a:ext>
              </a:extLst>
            </p:cNvPr>
            <p:cNvSpPr>
              <a:spLocks noChangeShapeType="1"/>
            </p:cNvSpPr>
            <p:nvPr/>
          </p:nvSpPr>
          <p:spPr bwMode="auto">
            <a:xfrm>
              <a:off x="2063750" y="3200400"/>
              <a:ext cx="914400" cy="0"/>
            </a:xfrm>
            <a:prstGeom prst="line">
              <a:avLst/>
            </a:prstGeom>
            <a:noFill/>
            <a:ln w="762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7" name="Line 15">
              <a:extLst>
                <a:ext uri="{FF2B5EF4-FFF2-40B4-BE49-F238E27FC236}">
                  <a16:creationId xmlns:a16="http://schemas.microsoft.com/office/drawing/2014/main" id="{028D6C83-F29C-4A9A-349B-100E59D23237}"/>
                </a:ext>
              </a:extLst>
            </p:cNvPr>
            <p:cNvSpPr>
              <a:spLocks noChangeShapeType="1"/>
            </p:cNvSpPr>
            <p:nvPr/>
          </p:nvSpPr>
          <p:spPr bwMode="auto">
            <a:xfrm flipH="1">
              <a:off x="2743200" y="914400"/>
              <a:ext cx="457200" cy="7620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8" name="Line 16">
              <a:extLst>
                <a:ext uri="{FF2B5EF4-FFF2-40B4-BE49-F238E27FC236}">
                  <a16:creationId xmlns:a16="http://schemas.microsoft.com/office/drawing/2014/main" id="{47BD84A7-0183-BC2E-25C0-40F43D370221}"/>
                </a:ext>
              </a:extLst>
            </p:cNvPr>
            <p:cNvSpPr>
              <a:spLocks noChangeShapeType="1"/>
            </p:cNvSpPr>
            <p:nvPr/>
          </p:nvSpPr>
          <p:spPr bwMode="auto">
            <a:xfrm>
              <a:off x="3505200" y="914400"/>
              <a:ext cx="381000" cy="91440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19" name="Text Box 17">
              <a:extLst>
                <a:ext uri="{FF2B5EF4-FFF2-40B4-BE49-F238E27FC236}">
                  <a16:creationId xmlns:a16="http://schemas.microsoft.com/office/drawing/2014/main" id="{97EBD2D4-B530-2CDD-060E-5690C513A517}"/>
                </a:ext>
              </a:extLst>
            </p:cNvPr>
            <p:cNvSpPr txBox="1">
              <a:spLocks noChangeArrowheads="1"/>
            </p:cNvSpPr>
            <p:nvPr/>
          </p:nvSpPr>
          <p:spPr bwMode="auto">
            <a:xfrm>
              <a:off x="2746147" y="298176"/>
              <a:ext cx="132760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dirty="0">
                  <a:latin typeface="Palatino" pitchFamily="2" charset="77"/>
                  <a:ea typeface="Palatino" pitchFamily="2" charset="77"/>
                </a:rPr>
                <a:t>Bandwidth</a:t>
              </a:r>
              <a:br>
                <a:rPr lang="en-GB" altLang="en-GB" dirty="0">
                  <a:latin typeface="Palatino" pitchFamily="2" charset="77"/>
                  <a:ea typeface="Palatino" pitchFamily="2" charset="77"/>
                </a:rPr>
              </a:br>
              <a:r>
                <a:rPr lang="en-GB" altLang="en-GB" dirty="0">
                  <a:latin typeface="Palatino" pitchFamily="2" charset="77"/>
                  <a:ea typeface="Palatino" pitchFamily="2" charset="77"/>
                </a:rPr>
                <a:t>how much</a:t>
              </a:r>
            </a:p>
          </p:txBody>
        </p:sp>
        <p:sp>
          <p:nvSpPr>
            <p:cNvPr id="20" name="Line 18">
              <a:extLst>
                <a:ext uri="{FF2B5EF4-FFF2-40B4-BE49-F238E27FC236}">
                  <a16:creationId xmlns:a16="http://schemas.microsoft.com/office/drawing/2014/main" id="{296665A3-FD39-B605-0315-83EE482DF6CC}"/>
                </a:ext>
              </a:extLst>
            </p:cNvPr>
            <p:cNvSpPr>
              <a:spLocks noChangeShapeType="1"/>
            </p:cNvSpPr>
            <p:nvPr/>
          </p:nvSpPr>
          <p:spPr bwMode="auto">
            <a:xfrm>
              <a:off x="4572000" y="9906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21" name="Line 19">
              <a:extLst>
                <a:ext uri="{FF2B5EF4-FFF2-40B4-BE49-F238E27FC236}">
                  <a16:creationId xmlns:a16="http://schemas.microsoft.com/office/drawing/2014/main" id="{494A3416-B528-2EDD-911F-9E88DB301964}"/>
                </a:ext>
              </a:extLst>
            </p:cNvPr>
            <p:cNvSpPr>
              <a:spLocks noChangeShapeType="1"/>
            </p:cNvSpPr>
            <p:nvPr/>
          </p:nvSpPr>
          <p:spPr bwMode="auto">
            <a:xfrm>
              <a:off x="5791200" y="990600"/>
              <a:ext cx="0" cy="15240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22" name="Line 20">
              <a:extLst>
                <a:ext uri="{FF2B5EF4-FFF2-40B4-BE49-F238E27FC236}">
                  <a16:creationId xmlns:a16="http://schemas.microsoft.com/office/drawing/2014/main" id="{5AA843D9-1877-B193-7EAA-468FF8089B86}"/>
                </a:ext>
              </a:extLst>
            </p:cNvPr>
            <p:cNvSpPr>
              <a:spLocks noChangeShapeType="1"/>
            </p:cNvSpPr>
            <p:nvPr/>
          </p:nvSpPr>
          <p:spPr bwMode="auto">
            <a:xfrm>
              <a:off x="4648200" y="990600"/>
              <a:ext cx="1066800" cy="0"/>
            </a:xfrm>
            <a:prstGeom prst="line">
              <a:avLst/>
            </a:prstGeom>
            <a:noFill/>
            <a:ln w="412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23" name="Text Box 21">
              <a:extLst>
                <a:ext uri="{FF2B5EF4-FFF2-40B4-BE49-F238E27FC236}">
                  <a16:creationId xmlns:a16="http://schemas.microsoft.com/office/drawing/2014/main" id="{91602D76-7F07-6F21-5079-7CFF33D09678}"/>
                </a:ext>
              </a:extLst>
            </p:cNvPr>
            <p:cNvSpPr txBox="1">
              <a:spLocks noChangeArrowheads="1"/>
            </p:cNvSpPr>
            <p:nvPr/>
          </p:nvSpPr>
          <p:spPr bwMode="auto">
            <a:xfrm>
              <a:off x="4590874" y="298176"/>
              <a:ext cx="115288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dirty="0">
                  <a:latin typeface="Palatino" pitchFamily="2" charset="77"/>
                  <a:ea typeface="Palatino" pitchFamily="2" charset="77"/>
                </a:rPr>
                <a:t>Latency</a:t>
              </a:r>
              <a:br>
                <a:rPr lang="en-GB" altLang="en-GB" dirty="0">
                  <a:latin typeface="Palatino" pitchFamily="2" charset="77"/>
                  <a:ea typeface="Palatino" pitchFamily="2" charset="77"/>
                </a:rPr>
              </a:br>
              <a:r>
                <a:rPr lang="en-GB" altLang="en-GB" dirty="0">
                  <a:latin typeface="Palatino" pitchFamily="2" charset="77"/>
                  <a:ea typeface="Palatino" pitchFamily="2" charset="77"/>
                </a:rPr>
                <a:t>how long</a:t>
              </a:r>
            </a:p>
          </p:txBody>
        </p:sp>
        <p:sp>
          <p:nvSpPr>
            <p:cNvPr id="24" name="Line 22">
              <a:extLst>
                <a:ext uri="{FF2B5EF4-FFF2-40B4-BE49-F238E27FC236}">
                  <a16:creationId xmlns:a16="http://schemas.microsoft.com/office/drawing/2014/main" id="{73333B57-31EC-9AD9-208A-B7C766F8CACC}"/>
                </a:ext>
              </a:extLst>
            </p:cNvPr>
            <p:cNvSpPr>
              <a:spLocks noChangeShapeType="1"/>
            </p:cNvSpPr>
            <p:nvPr/>
          </p:nvSpPr>
          <p:spPr bwMode="auto">
            <a:xfrm>
              <a:off x="4572000" y="2590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25" name="Line 23">
              <a:extLst>
                <a:ext uri="{FF2B5EF4-FFF2-40B4-BE49-F238E27FC236}">
                  <a16:creationId xmlns:a16="http://schemas.microsoft.com/office/drawing/2014/main" id="{CDC76E4D-9DC0-C9B5-0ED4-8C096DF1C182}"/>
                </a:ext>
              </a:extLst>
            </p:cNvPr>
            <p:cNvSpPr>
              <a:spLocks noChangeShapeType="1"/>
            </p:cNvSpPr>
            <p:nvPr/>
          </p:nvSpPr>
          <p:spPr bwMode="auto">
            <a:xfrm>
              <a:off x="5715000" y="2590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26" name="Line 25">
              <a:extLst>
                <a:ext uri="{FF2B5EF4-FFF2-40B4-BE49-F238E27FC236}">
                  <a16:creationId xmlns:a16="http://schemas.microsoft.com/office/drawing/2014/main" id="{C19D14DB-4DA3-46D4-B85F-A4D7AE985D29}"/>
                </a:ext>
              </a:extLst>
            </p:cNvPr>
            <p:cNvSpPr>
              <a:spLocks noChangeShapeType="1"/>
            </p:cNvSpPr>
            <p:nvPr/>
          </p:nvSpPr>
          <p:spPr bwMode="auto">
            <a:xfrm>
              <a:off x="6858000" y="2590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27" name="Line 27">
              <a:extLst>
                <a:ext uri="{FF2B5EF4-FFF2-40B4-BE49-F238E27FC236}">
                  <a16:creationId xmlns:a16="http://schemas.microsoft.com/office/drawing/2014/main" id="{6620E574-0FF8-6CE9-3885-E9604D21F853}"/>
                </a:ext>
              </a:extLst>
            </p:cNvPr>
            <p:cNvSpPr>
              <a:spLocks noChangeShapeType="1"/>
            </p:cNvSpPr>
            <p:nvPr/>
          </p:nvSpPr>
          <p:spPr bwMode="auto">
            <a:xfrm>
              <a:off x="8001000" y="2590800"/>
              <a:ext cx="0" cy="22860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28" name="Line 28">
              <a:extLst>
                <a:ext uri="{FF2B5EF4-FFF2-40B4-BE49-F238E27FC236}">
                  <a16:creationId xmlns:a16="http://schemas.microsoft.com/office/drawing/2014/main" id="{888D18A2-B154-C482-E43E-B018BBD31F41}"/>
                </a:ext>
              </a:extLst>
            </p:cNvPr>
            <p:cNvSpPr>
              <a:spLocks noChangeShapeType="1"/>
            </p:cNvSpPr>
            <p:nvPr/>
          </p:nvSpPr>
          <p:spPr bwMode="auto">
            <a:xfrm>
              <a:off x="6629400" y="2667000"/>
              <a:ext cx="457200" cy="0"/>
            </a:xfrm>
            <a:prstGeom prst="line">
              <a:avLst/>
            </a:prstGeom>
            <a:noFill/>
            <a:ln w="412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latin typeface="Palatino" pitchFamily="2" charset="77"/>
                <a:ea typeface="Palatino" pitchFamily="2" charset="77"/>
              </a:endParaRPr>
            </a:p>
          </p:txBody>
        </p:sp>
        <p:sp>
          <p:nvSpPr>
            <p:cNvPr id="29" name="Text Box 29">
              <a:extLst>
                <a:ext uri="{FF2B5EF4-FFF2-40B4-BE49-F238E27FC236}">
                  <a16:creationId xmlns:a16="http://schemas.microsoft.com/office/drawing/2014/main" id="{7C8270EF-2977-129B-3EFC-06ADD42C2106}"/>
                </a:ext>
              </a:extLst>
            </p:cNvPr>
            <p:cNvSpPr txBox="1">
              <a:spLocks noChangeArrowheads="1"/>
            </p:cNvSpPr>
            <p:nvPr/>
          </p:nvSpPr>
          <p:spPr bwMode="auto">
            <a:xfrm>
              <a:off x="6116266" y="2894556"/>
              <a:ext cx="152157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dirty="0">
                  <a:latin typeface="Palatino" pitchFamily="2" charset="77"/>
                  <a:ea typeface="Palatino" pitchFamily="2" charset="77"/>
                </a:rPr>
                <a:t>Jitter</a:t>
              </a:r>
              <a:br>
                <a:rPr lang="en-GB" altLang="en-GB" dirty="0">
                  <a:latin typeface="Palatino" pitchFamily="2" charset="77"/>
                  <a:ea typeface="Palatino" pitchFamily="2" charset="77"/>
                </a:rPr>
              </a:br>
              <a:r>
                <a:rPr lang="en-GB" altLang="en-GB" dirty="0">
                  <a:latin typeface="Palatino" pitchFamily="2" charset="77"/>
                  <a:ea typeface="Palatino" pitchFamily="2" charset="77"/>
                </a:rPr>
                <a:t>how variable</a:t>
              </a:r>
            </a:p>
          </p:txBody>
        </p:sp>
      </p:grpSp>
    </p:spTree>
    <p:extLst>
      <p:ext uri="{BB962C8B-B14F-4D97-AF65-F5344CB8AC3E}">
        <p14:creationId xmlns:p14="http://schemas.microsoft.com/office/powerpoint/2010/main" val="12672138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20782" y="20326"/>
            <a:ext cx="9123218" cy="1325563"/>
          </a:xfrm>
        </p:spPr>
        <p:txBody>
          <a:bodyPr anchor="t">
            <a:noAutofit/>
          </a:bodyPr>
          <a:lstStyle/>
          <a:p>
            <a:r>
              <a:rPr lang="en-GB" sz="2400" dirty="0"/>
              <a:t>Figure 12.8.  (upper) No jitter—no problem. (lower) Jitter causes irregular reception</a:t>
            </a:r>
          </a:p>
        </p:txBody>
      </p:sp>
      <p:grpSp>
        <p:nvGrpSpPr>
          <p:cNvPr id="46" name="Group 45">
            <a:extLst>
              <a:ext uri="{FF2B5EF4-FFF2-40B4-BE49-F238E27FC236}">
                <a16:creationId xmlns:a16="http://schemas.microsoft.com/office/drawing/2014/main" id="{EFFB8B02-0A72-0CFC-0E11-A64B10936314}"/>
              </a:ext>
            </a:extLst>
          </p:cNvPr>
          <p:cNvGrpSpPr/>
          <p:nvPr/>
        </p:nvGrpSpPr>
        <p:grpSpPr>
          <a:xfrm>
            <a:off x="419100" y="692588"/>
            <a:ext cx="8305800" cy="2667000"/>
            <a:chOff x="304800" y="304800"/>
            <a:chExt cx="8305800" cy="2667000"/>
          </a:xfrm>
        </p:grpSpPr>
        <p:sp>
          <p:nvSpPr>
            <p:cNvPr id="5" name="Text Box 25">
              <a:extLst>
                <a:ext uri="{FF2B5EF4-FFF2-40B4-BE49-F238E27FC236}">
                  <a16:creationId xmlns:a16="http://schemas.microsoft.com/office/drawing/2014/main" id="{560BA084-0491-4CCB-6819-FA3584389E91}"/>
                </a:ext>
              </a:extLst>
            </p:cNvPr>
            <p:cNvSpPr txBox="1">
              <a:spLocks noChangeArrowheads="1"/>
            </p:cNvSpPr>
            <p:nvPr/>
          </p:nvSpPr>
          <p:spPr bwMode="auto">
            <a:xfrm>
              <a:off x="365125" y="965200"/>
              <a:ext cx="740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a:latin typeface="Arial" panose="020B0604020202020204" pitchFamily="34" charset="0"/>
                </a:rPr>
                <a:t>send</a:t>
              </a:r>
            </a:p>
          </p:txBody>
        </p:sp>
        <p:sp>
          <p:nvSpPr>
            <p:cNvPr id="6" name="Text Box 26">
              <a:extLst>
                <a:ext uri="{FF2B5EF4-FFF2-40B4-BE49-F238E27FC236}">
                  <a16:creationId xmlns:a16="http://schemas.microsoft.com/office/drawing/2014/main" id="{A686BDF5-CB38-8697-379C-5BAC697AC616}"/>
                </a:ext>
              </a:extLst>
            </p:cNvPr>
            <p:cNvSpPr txBox="1">
              <a:spLocks noChangeArrowheads="1"/>
            </p:cNvSpPr>
            <p:nvPr/>
          </p:nvSpPr>
          <p:spPr bwMode="auto">
            <a:xfrm>
              <a:off x="304800" y="1995488"/>
              <a:ext cx="10118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a:latin typeface="Arial" panose="020B0604020202020204" pitchFamily="34" charset="0"/>
                </a:rPr>
                <a:t>receive</a:t>
              </a:r>
            </a:p>
          </p:txBody>
        </p:sp>
        <p:sp>
          <p:nvSpPr>
            <p:cNvPr id="7" name="Text Box 27">
              <a:extLst>
                <a:ext uri="{FF2B5EF4-FFF2-40B4-BE49-F238E27FC236}">
                  <a16:creationId xmlns:a16="http://schemas.microsoft.com/office/drawing/2014/main" id="{08DE92A6-400C-4099-8FA2-2EC7881CE904}"/>
                </a:ext>
              </a:extLst>
            </p:cNvPr>
            <p:cNvSpPr txBox="1">
              <a:spLocks noChangeArrowheads="1"/>
            </p:cNvSpPr>
            <p:nvPr/>
          </p:nvSpPr>
          <p:spPr bwMode="auto">
            <a:xfrm>
              <a:off x="1139510" y="2546638"/>
              <a:ext cx="6687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dirty="0">
                  <a:latin typeface="Arial" panose="020B0604020202020204" pitchFamily="34" charset="0"/>
                </a:rPr>
                <a:t>time</a:t>
              </a:r>
            </a:p>
          </p:txBody>
        </p:sp>
        <p:sp>
          <p:nvSpPr>
            <p:cNvPr id="8" name="Line 28">
              <a:extLst>
                <a:ext uri="{FF2B5EF4-FFF2-40B4-BE49-F238E27FC236}">
                  <a16:creationId xmlns:a16="http://schemas.microsoft.com/office/drawing/2014/main" id="{14D7D6E0-69AF-857C-EBD3-76E8E076D633}"/>
                </a:ext>
              </a:extLst>
            </p:cNvPr>
            <p:cNvSpPr>
              <a:spLocks noChangeShapeType="1"/>
            </p:cNvSpPr>
            <p:nvPr/>
          </p:nvSpPr>
          <p:spPr bwMode="auto">
            <a:xfrm>
              <a:off x="1454150" y="1066800"/>
              <a:ext cx="715645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9" name="Line 29">
              <a:extLst>
                <a:ext uri="{FF2B5EF4-FFF2-40B4-BE49-F238E27FC236}">
                  <a16:creationId xmlns:a16="http://schemas.microsoft.com/office/drawing/2014/main" id="{C7272407-C0DA-C919-EA72-F5A1CE38DF49}"/>
                </a:ext>
              </a:extLst>
            </p:cNvPr>
            <p:cNvSpPr>
              <a:spLocks noChangeShapeType="1"/>
            </p:cNvSpPr>
            <p:nvPr/>
          </p:nvSpPr>
          <p:spPr bwMode="auto">
            <a:xfrm>
              <a:off x="1454150" y="2286000"/>
              <a:ext cx="715645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0" name="Line 30">
              <a:extLst>
                <a:ext uri="{FF2B5EF4-FFF2-40B4-BE49-F238E27FC236}">
                  <a16:creationId xmlns:a16="http://schemas.microsoft.com/office/drawing/2014/main" id="{CDE15063-7F67-84A5-2731-2B0A625EBFC2}"/>
                </a:ext>
              </a:extLst>
            </p:cNvPr>
            <p:cNvSpPr>
              <a:spLocks noChangeShapeType="1"/>
            </p:cNvSpPr>
            <p:nvPr/>
          </p:nvSpPr>
          <p:spPr bwMode="auto">
            <a:xfrm>
              <a:off x="1066800" y="2971800"/>
              <a:ext cx="914400" cy="0"/>
            </a:xfrm>
            <a:prstGeom prst="line">
              <a:avLst/>
            </a:prstGeom>
            <a:noFill/>
            <a:ln w="762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grpSp>
          <p:nvGrpSpPr>
            <p:cNvPr id="11" name="Group 14">
              <a:extLst>
                <a:ext uri="{FF2B5EF4-FFF2-40B4-BE49-F238E27FC236}">
                  <a16:creationId xmlns:a16="http://schemas.microsoft.com/office/drawing/2014/main" id="{10A87B24-5925-7193-5668-2D7545CA8928}"/>
                </a:ext>
              </a:extLst>
            </p:cNvPr>
            <p:cNvGrpSpPr>
              <a:grpSpLocks/>
            </p:cNvGrpSpPr>
            <p:nvPr/>
          </p:nvGrpSpPr>
          <p:grpSpPr bwMode="auto">
            <a:xfrm>
              <a:off x="1447800" y="914400"/>
              <a:ext cx="6477000" cy="381000"/>
              <a:chOff x="624" y="576"/>
              <a:chExt cx="4080" cy="240"/>
            </a:xfrm>
          </p:grpSpPr>
          <p:sp>
            <p:nvSpPr>
              <p:cNvPr id="12" name="Rectangle 4">
                <a:extLst>
                  <a:ext uri="{FF2B5EF4-FFF2-40B4-BE49-F238E27FC236}">
                    <a16:creationId xmlns:a16="http://schemas.microsoft.com/office/drawing/2014/main" id="{5CD29982-EF72-5A62-33AE-6604631D19A3}"/>
                  </a:ext>
                </a:extLst>
              </p:cNvPr>
              <p:cNvSpPr>
                <a:spLocks noChangeArrowheads="1"/>
              </p:cNvSpPr>
              <p:nvPr/>
            </p:nvSpPr>
            <p:spPr bwMode="auto">
              <a:xfrm>
                <a:off x="62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dirty="0">
                    <a:latin typeface="Arial" panose="020B0604020202020204" pitchFamily="34" charset="0"/>
                  </a:rPr>
                  <a:t>1</a:t>
                </a:r>
              </a:p>
            </p:txBody>
          </p:sp>
          <p:sp>
            <p:nvSpPr>
              <p:cNvPr id="13" name="Rectangle 5">
                <a:extLst>
                  <a:ext uri="{FF2B5EF4-FFF2-40B4-BE49-F238E27FC236}">
                    <a16:creationId xmlns:a16="http://schemas.microsoft.com/office/drawing/2014/main" id="{49D84D22-19E1-7B60-F767-B3C882E93FAF}"/>
                  </a:ext>
                </a:extLst>
              </p:cNvPr>
              <p:cNvSpPr>
                <a:spLocks noChangeArrowheads="1"/>
              </p:cNvSpPr>
              <p:nvPr/>
            </p:nvSpPr>
            <p:spPr bwMode="auto">
              <a:xfrm>
                <a:off x="110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2</a:t>
                </a:r>
              </a:p>
            </p:txBody>
          </p:sp>
          <p:sp>
            <p:nvSpPr>
              <p:cNvPr id="14" name="Rectangle 6">
                <a:extLst>
                  <a:ext uri="{FF2B5EF4-FFF2-40B4-BE49-F238E27FC236}">
                    <a16:creationId xmlns:a16="http://schemas.microsoft.com/office/drawing/2014/main" id="{CA41D45A-7DC0-44E6-D55D-8416D06F7254}"/>
                  </a:ext>
                </a:extLst>
              </p:cNvPr>
              <p:cNvSpPr>
                <a:spLocks noChangeArrowheads="1"/>
              </p:cNvSpPr>
              <p:nvPr/>
            </p:nvSpPr>
            <p:spPr bwMode="auto">
              <a:xfrm>
                <a:off x="158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3</a:t>
                </a:r>
              </a:p>
            </p:txBody>
          </p:sp>
          <p:sp>
            <p:nvSpPr>
              <p:cNvPr id="15" name="Rectangle 7">
                <a:extLst>
                  <a:ext uri="{FF2B5EF4-FFF2-40B4-BE49-F238E27FC236}">
                    <a16:creationId xmlns:a16="http://schemas.microsoft.com/office/drawing/2014/main" id="{2270AF82-5B97-6083-E73E-70F2782CC426}"/>
                  </a:ext>
                </a:extLst>
              </p:cNvPr>
              <p:cNvSpPr>
                <a:spLocks noChangeArrowheads="1"/>
              </p:cNvSpPr>
              <p:nvPr/>
            </p:nvSpPr>
            <p:spPr bwMode="auto">
              <a:xfrm>
                <a:off x="206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4</a:t>
                </a:r>
              </a:p>
            </p:txBody>
          </p:sp>
          <p:sp>
            <p:nvSpPr>
              <p:cNvPr id="16" name="Rectangle 8">
                <a:extLst>
                  <a:ext uri="{FF2B5EF4-FFF2-40B4-BE49-F238E27FC236}">
                    <a16:creationId xmlns:a16="http://schemas.microsoft.com/office/drawing/2014/main" id="{105CB592-483D-35BA-94AC-5BAF3248273B}"/>
                  </a:ext>
                </a:extLst>
              </p:cNvPr>
              <p:cNvSpPr>
                <a:spLocks noChangeArrowheads="1"/>
              </p:cNvSpPr>
              <p:nvPr/>
            </p:nvSpPr>
            <p:spPr bwMode="auto">
              <a:xfrm>
                <a:off x="254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5</a:t>
                </a:r>
              </a:p>
            </p:txBody>
          </p:sp>
          <p:sp>
            <p:nvSpPr>
              <p:cNvPr id="17" name="Rectangle 9">
                <a:extLst>
                  <a:ext uri="{FF2B5EF4-FFF2-40B4-BE49-F238E27FC236}">
                    <a16:creationId xmlns:a16="http://schemas.microsoft.com/office/drawing/2014/main" id="{D202F27C-1F28-0BF0-3CCA-095B3634F952}"/>
                  </a:ext>
                </a:extLst>
              </p:cNvPr>
              <p:cNvSpPr>
                <a:spLocks noChangeArrowheads="1"/>
              </p:cNvSpPr>
              <p:nvPr/>
            </p:nvSpPr>
            <p:spPr bwMode="auto">
              <a:xfrm>
                <a:off x="302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6</a:t>
                </a:r>
              </a:p>
            </p:txBody>
          </p:sp>
          <p:sp>
            <p:nvSpPr>
              <p:cNvPr id="18" name="Rectangle 10">
                <a:extLst>
                  <a:ext uri="{FF2B5EF4-FFF2-40B4-BE49-F238E27FC236}">
                    <a16:creationId xmlns:a16="http://schemas.microsoft.com/office/drawing/2014/main" id="{2A2CC3DF-9772-84B4-77F1-56726C3436FD}"/>
                  </a:ext>
                </a:extLst>
              </p:cNvPr>
              <p:cNvSpPr>
                <a:spLocks noChangeArrowheads="1"/>
              </p:cNvSpPr>
              <p:nvPr/>
            </p:nvSpPr>
            <p:spPr bwMode="auto">
              <a:xfrm>
                <a:off x="350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7</a:t>
                </a:r>
              </a:p>
            </p:txBody>
          </p:sp>
          <p:sp>
            <p:nvSpPr>
              <p:cNvPr id="19" name="Rectangle 11">
                <a:extLst>
                  <a:ext uri="{FF2B5EF4-FFF2-40B4-BE49-F238E27FC236}">
                    <a16:creationId xmlns:a16="http://schemas.microsoft.com/office/drawing/2014/main" id="{EA90CEB4-6BCF-AEF4-AE3C-7DEA109F92AE}"/>
                  </a:ext>
                </a:extLst>
              </p:cNvPr>
              <p:cNvSpPr>
                <a:spLocks noChangeArrowheads="1"/>
              </p:cNvSpPr>
              <p:nvPr/>
            </p:nvSpPr>
            <p:spPr bwMode="auto">
              <a:xfrm>
                <a:off x="398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8</a:t>
                </a:r>
              </a:p>
            </p:txBody>
          </p:sp>
          <p:sp>
            <p:nvSpPr>
              <p:cNvPr id="20" name="Rectangle 12">
                <a:extLst>
                  <a:ext uri="{FF2B5EF4-FFF2-40B4-BE49-F238E27FC236}">
                    <a16:creationId xmlns:a16="http://schemas.microsoft.com/office/drawing/2014/main" id="{69B43A00-B0DB-8DF7-2FFB-794E87C3F086}"/>
                  </a:ext>
                </a:extLst>
              </p:cNvPr>
              <p:cNvSpPr>
                <a:spLocks noChangeArrowheads="1"/>
              </p:cNvSpPr>
              <p:nvPr/>
            </p:nvSpPr>
            <p:spPr bwMode="auto">
              <a:xfrm>
                <a:off x="446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9</a:t>
                </a:r>
              </a:p>
            </p:txBody>
          </p:sp>
        </p:grpSp>
        <p:grpSp>
          <p:nvGrpSpPr>
            <p:cNvPr id="21" name="Group 15">
              <a:extLst>
                <a:ext uri="{FF2B5EF4-FFF2-40B4-BE49-F238E27FC236}">
                  <a16:creationId xmlns:a16="http://schemas.microsoft.com/office/drawing/2014/main" id="{53CDB23C-C60E-A899-AB87-CC0C5D2A5454}"/>
                </a:ext>
              </a:extLst>
            </p:cNvPr>
            <p:cNvGrpSpPr>
              <a:grpSpLocks/>
            </p:cNvGrpSpPr>
            <p:nvPr/>
          </p:nvGrpSpPr>
          <p:grpSpPr bwMode="auto">
            <a:xfrm>
              <a:off x="2057400" y="2057400"/>
              <a:ext cx="6477000" cy="381000"/>
              <a:chOff x="624" y="576"/>
              <a:chExt cx="4080" cy="240"/>
            </a:xfrm>
          </p:grpSpPr>
          <p:sp>
            <p:nvSpPr>
              <p:cNvPr id="22" name="Rectangle 16">
                <a:extLst>
                  <a:ext uri="{FF2B5EF4-FFF2-40B4-BE49-F238E27FC236}">
                    <a16:creationId xmlns:a16="http://schemas.microsoft.com/office/drawing/2014/main" id="{B150FC63-0D65-A009-13E9-D9029FA52B8C}"/>
                  </a:ext>
                </a:extLst>
              </p:cNvPr>
              <p:cNvSpPr>
                <a:spLocks noChangeArrowheads="1"/>
              </p:cNvSpPr>
              <p:nvPr/>
            </p:nvSpPr>
            <p:spPr bwMode="auto">
              <a:xfrm>
                <a:off x="62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1</a:t>
                </a:r>
              </a:p>
            </p:txBody>
          </p:sp>
          <p:sp>
            <p:nvSpPr>
              <p:cNvPr id="23" name="Rectangle 17">
                <a:extLst>
                  <a:ext uri="{FF2B5EF4-FFF2-40B4-BE49-F238E27FC236}">
                    <a16:creationId xmlns:a16="http://schemas.microsoft.com/office/drawing/2014/main" id="{B952D151-1E6F-2069-BE4F-083A01147145}"/>
                  </a:ext>
                </a:extLst>
              </p:cNvPr>
              <p:cNvSpPr>
                <a:spLocks noChangeArrowheads="1"/>
              </p:cNvSpPr>
              <p:nvPr/>
            </p:nvSpPr>
            <p:spPr bwMode="auto">
              <a:xfrm>
                <a:off x="110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2</a:t>
                </a:r>
              </a:p>
            </p:txBody>
          </p:sp>
          <p:sp>
            <p:nvSpPr>
              <p:cNvPr id="24" name="Rectangle 18">
                <a:extLst>
                  <a:ext uri="{FF2B5EF4-FFF2-40B4-BE49-F238E27FC236}">
                    <a16:creationId xmlns:a16="http://schemas.microsoft.com/office/drawing/2014/main" id="{81CA3167-4796-EF87-0DA4-D7440249AC94}"/>
                  </a:ext>
                </a:extLst>
              </p:cNvPr>
              <p:cNvSpPr>
                <a:spLocks noChangeArrowheads="1"/>
              </p:cNvSpPr>
              <p:nvPr/>
            </p:nvSpPr>
            <p:spPr bwMode="auto">
              <a:xfrm>
                <a:off x="158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3</a:t>
                </a:r>
              </a:p>
            </p:txBody>
          </p:sp>
          <p:sp>
            <p:nvSpPr>
              <p:cNvPr id="25" name="Rectangle 19">
                <a:extLst>
                  <a:ext uri="{FF2B5EF4-FFF2-40B4-BE49-F238E27FC236}">
                    <a16:creationId xmlns:a16="http://schemas.microsoft.com/office/drawing/2014/main" id="{ADD7AD69-38F6-5A5D-D266-784D94BA66E9}"/>
                  </a:ext>
                </a:extLst>
              </p:cNvPr>
              <p:cNvSpPr>
                <a:spLocks noChangeArrowheads="1"/>
              </p:cNvSpPr>
              <p:nvPr/>
            </p:nvSpPr>
            <p:spPr bwMode="auto">
              <a:xfrm>
                <a:off x="206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4</a:t>
                </a:r>
              </a:p>
            </p:txBody>
          </p:sp>
          <p:sp>
            <p:nvSpPr>
              <p:cNvPr id="26" name="Rectangle 20">
                <a:extLst>
                  <a:ext uri="{FF2B5EF4-FFF2-40B4-BE49-F238E27FC236}">
                    <a16:creationId xmlns:a16="http://schemas.microsoft.com/office/drawing/2014/main" id="{CF34037A-41AD-087A-0546-D45484E041D0}"/>
                  </a:ext>
                </a:extLst>
              </p:cNvPr>
              <p:cNvSpPr>
                <a:spLocks noChangeArrowheads="1"/>
              </p:cNvSpPr>
              <p:nvPr/>
            </p:nvSpPr>
            <p:spPr bwMode="auto">
              <a:xfrm>
                <a:off x="254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5</a:t>
                </a:r>
              </a:p>
            </p:txBody>
          </p:sp>
          <p:sp>
            <p:nvSpPr>
              <p:cNvPr id="27" name="Rectangle 21">
                <a:extLst>
                  <a:ext uri="{FF2B5EF4-FFF2-40B4-BE49-F238E27FC236}">
                    <a16:creationId xmlns:a16="http://schemas.microsoft.com/office/drawing/2014/main" id="{5731E2BB-4263-4834-BD5C-660B8CE80D5B}"/>
                  </a:ext>
                </a:extLst>
              </p:cNvPr>
              <p:cNvSpPr>
                <a:spLocks noChangeArrowheads="1"/>
              </p:cNvSpPr>
              <p:nvPr/>
            </p:nvSpPr>
            <p:spPr bwMode="auto">
              <a:xfrm>
                <a:off x="302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6</a:t>
                </a:r>
              </a:p>
            </p:txBody>
          </p:sp>
          <p:sp>
            <p:nvSpPr>
              <p:cNvPr id="28" name="Rectangle 22">
                <a:extLst>
                  <a:ext uri="{FF2B5EF4-FFF2-40B4-BE49-F238E27FC236}">
                    <a16:creationId xmlns:a16="http://schemas.microsoft.com/office/drawing/2014/main" id="{78454AB7-B62A-F57E-98B7-5A000E17BE56}"/>
                  </a:ext>
                </a:extLst>
              </p:cNvPr>
              <p:cNvSpPr>
                <a:spLocks noChangeArrowheads="1"/>
              </p:cNvSpPr>
              <p:nvPr/>
            </p:nvSpPr>
            <p:spPr bwMode="auto">
              <a:xfrm>
                <a:off x="350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7</a:t>
                </a:r>
              </a:p>
            </p:txBody>
          </p:sp>
          <p:sp>
            <p:nvSpPr>
              <p:cNvPr id="29" name="Rectangle 23">
                <a:extLst>
                  <a:ext uri="{FF2B5EF4-FFF2-40B4-BE49-F238E27FC236}">
                    <a16:creationId xmlns:a16="http://schemas.microsoft.com/office/drawing/2014/main" id="{8B66DF27-2BB3-2552-E81A-52C124C1B4C2}"/>
                  </a:ext>
                </a:extLst>
              </p:cNvPr>
              <p:cNvSpPr>
                <a:spLocks noChangeArrowheads="1"/>
              </p:cNvSpPr>
              <p:nvPr/>
            </p:nvSpPr>
            <p:spPr bwMode="auto">
              <a:xfrm>
                <a:off x="398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8</a:t>
                </a:r>
              </a:p>
            </p:txBody>
          </p:sp>
          <p:sp>
            <p:nvSpPr>
              <p:cNvPr id="30" name="Rectangle 24">
                <a:extLst>
                  <a:ext uri="{FF2B5EF4-FFF2-40B4-BE49-F238E27FC236}">
                    <a16:creationId xmlns:a16="http://schemas.microsoft.com/office/drawing/2014/main" id="{07442C18-53E1-AEAC-3101-C55D89177FBF}"/>
                  </a:ext>
                </a:extLst>
              </p:cNvPr>
              <p:cNvSpPr>
                <a:spLocks noChangeArrowheads="1"/>
              </p:cNvSpPr>
              <p:nvPr/>
            </p:nvSpPr>
            <p:spPr bwMode="auto">
              <a:xfrm>
                <a:off x="446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a:latin typeface="Arial" panose="020B0604020202020204" pitchFamily="34" charset="0"/>
                  </a:rPr>
                  <a:t>9</a:t>
                </a:r>
              </a:p>
            </p:txBody>
          </p:sp>
        </p:grpSp>
        <p:cxnSp>
          <p:nvCxnSpPr>
            <p:cNvPr id="31" name="AutoShape 31">
              <a:extLst>
                <a:ext uri="{FF2B5EF4-FFF2-40B4-BE49-F238E27FC236}">
                  <a16:creationId xmlns:a16="http://schemas.microsoft.com/office/drawing/2014/main" id="{DA642EE3-E2F2-1B00-62F5-DB13881748DC}"/>
                </a:ext>
              </a:extLst>
            </p:cNvPr>
            <p:cNvCxnSpPr>
              <a:cxnSpLocks noChangeShapeType="1"/>
              <a:stCxn id="12" idx="2"/>
              <a:endCxn id="22" idx="0"/>
            </p:cNvCxnSpPr>
            <p:nvPr/>
          </p:nvCxnSpPr>
          <p:spPr bwMode="auto">
            <a:xfrm>
              <a:off x="1638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2" name="AutoShape 32">
              <a:extLst>
                <a:ext uri="{FF2B5EF4-FFF2-40B4-BE49-F238E27FC236}">
                  <a16:creationId xmlns:a16="http://schemas.microsoft.com/office/drawing/2014/main" id="{C14B5A0B-A99C-A549-56EE-1A2949768E1B}"/>
                </a:ext>
              </a:extLst>
            </p:cNvPr>
            <p:cNvCxnSpPr>
              <a:cxnSpLocks noChangeShapeType="1"/>
              <a:stCxn id="13" idx="2"/>
              <a:endCxn id="23" idx="0"/>
            </p:cNvCxnSpPr>
            <p:nvPr/>
          </p:nvCxnSpPr>
          <p:spPr bwMode="auto">
            <a:xfrm>
              <a:off x="2400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3" name="AutoShape 33">
              <a:extLst>
                <a:ext uri="{FF2B5EF4-FFF2-40B4-BE49-F238E27FC236}">
                  <a16:creationId xmlns:a16="http://schemas.microsoft.com/office/drawing/2014/main" id="{BFCE9455-A2A4-CBD4-A75B-7458B3B32A2E}"/>
                </a:ext>
              </a:extLst>
            </p:cNvPr>
            <p:cNvCxnSpPr>
              <a:cxnSpLocks noChangeShapeType="1"/>
              <a:stCxn id="14" idx="2"/>
              <a:endCxn id="24" idx="0"/>
            </p:cNvCxnSpPr>
            <p:nvPr/>
          </p:nvCxnSpPr>
          <p:spPr bwMode="auto">
            <a:xfrm>
              <a:off x="3162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34">
              <a:extLst>
                <a:ext uri="{FF2B5EF4-FFF2-40B4-BE49-F238E27FC236}">
                  <a16:creationId xmlns:a16="http://schemas.microsoft.com/office/drawing/2014/main" id="{412AFA36-17E9-F0EE-DA64-DCB02A367281}"/>
                </a:ext>
              </a:extLst>
            </p:cNvPr>
            <p:cNvCxnSpPr>
              <a:cxnSpLocks noChangeShapeType="1"/>
              <a:stCxn id="15" idx="2"/>
              <a:endCxn id="25" idx="0"/>
            </p:cNvCxnSpPr>
            <p:nvPr/>
          </p:nvCxnSpPr>
          <p:spPr bwMode="auto">
            <a:xfrm>
              <a:off x="3924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35">
              <a:extLst>
                <a:ext uri="{FF2B5EF4-FFF2-40B4-BE49-F238E27FC236}">
                  <a16:creationId xmlns:a16="http://schemas.microsoft.com/office/drawing/2014/main" id="{DF592282-4DCB-BEA1-8DEA-3E79A476D49E}"/>
                </a:ext>
              </a:extLst>
            </p:cNvPr>
            <p:cNvCxnSpPr>
              <a:cxnSpLocks noChangeShapeType="1"/>
              <a:stCxn id="16" idx="2"/>
              <a:endCxn id="26" idx="0"/>
            </p:cNvCxnSpPr>
            <p:nvPr/>
          </p:nvCxnSpPr>
          <p:spPr bwMode="auto">
            <a:xfrm>
              <a:off x="4686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6" name="AutoShape 36">
              <a:extLst>
                <a:ext uri="{FF2B5EF4-FFF2-40B4-BE49-F238E27FC236}">
                  <a16:creationId xmlns:a16="http://schemas.microsoft.com/office/drawing/2014/main" id="{7B56327A-9698-00F9-22C6-C928B37D0ECB}"/>
                </a:ext>
              </a:extLst>
            </p:cNvPr>
            <p:cNvCxnSpPr>
              <a:cxnSpLocks noChangeShapeType="1"/>
              <a:stCxn id="17" idx="2"/>
              <a:endCxn id="27" idx="0"/>
            </p:cNvCxnSpPr>
            <p:nvPr/>
          </p:nvCxnSpPr>
          <p:spPr bwMode="auto">
            <a:xfrm>
              <a:off x="5448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AutoShape 37">
              <a:extLst>
                <a:ext uri="{FF2B5EF4-FFF2-40B4-BE49-F238E27FC236}">
                  <a16:creationId xmlns:a16="http://schemas.microsoft.com/office/drawing/2014/main" id="{41435F76-3875-A446-7366-46F00065C943}"/>
                </a:ext>
              </a:extLst>
            </p:cNvPr>
            <p:cNvCxnSpPr>
              <a:cxnSpLocks noChangeShapeType="1"/>
              <a:stCxn id="18" idx="2"/>
              <a:endCxn id="28" idx="0"/>
            </p:cNvCxnSpPr>
            <p:nvPr/>
          </p:nvCxnSpPr>
          <p:spPr bwMode="auto">
            <a:xfrm>
              <a:off x="6210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8" name="AutoShape 38">
              <a:extLst>
                <a:ext uri="{FF2B5EF4-FFF2-40B4-BE49-F238E27FC236}">
                  <a16:creationId xmlns:a16="http://schemas.microsoft.com/office/drawing/2014/main" id="{A1B0FC51-6C36-9233-C28F-1CD51E0EBFFE}"/>
                </a:ext>
              </a:extLst>
            </p:cNvPr>
            <p:cNvCxnSpPr>
              <a:cxnSpLocks noChangeShapeType="1"/>
              <a:stCxn id="19" idx="2"/>
              <a:endCxn id="29" idx="0"/>
            </p:cNvCxnSpPr>
            <p:nvPr/>
          </p:nvCxnSpPr>
          <p:spPr bwMode="auto">
            <a:xfrm>
              <a:off x="6972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AutoShape 39">
              <a:extLst>
                <a:ext uri="{FF2B5EF4-FFF2-40B4-BE49-F238E27FC236}">
                  <a16:creationId xmlns:a16="http://schemas.microsoft.com/office/drawing/2014/main" id="{DC858C1C-D34D-E835-5E18-03AC133F4358}"/>
                </a:ext>
              </a:extLst>
            </p:cNvPr>
            <p:cNvCxnSpPr>
              <a:cxnSpLocks noChangeShapeType="1"/>
              <a:stCxn id="20" idx="2"/>
              <a:endCxn id="30" idx="0"/>
            </p:cNvCxnSpPr>
            <p:nvPr/>
          </p:nvCxnSpPr>
          <p:spPr bwMode="auto">
            <a:xfrm>
              <a:off x="7734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0" name="Text Box 40">
              <a:extLst>
                <a:ext uri="{FF2B5EF4-FFF2-40B4-BE49-F238E27FC236}">
                  <a16:creationId xmlns:a16="http://schemas.microsoft.com/office/drawing/2014/main" id="{95499D74-1D67-8563-E392-78FE15FC70B7}"/>
                </a:ext>
              </a:extLst>
            </p:cNvPr>
            <p:cNvSpPr txBox="1">
              <a:spLocks noChangeArrowheads="1"/>
            </p:cNvSpPr>
            <p:nvPr/>
          </p:nvSpPr>
          <p:spPr bwMode="auto">
            <a:xfrm>
              <a:off x="1494745" y="487363"/>
              <a:ext cx="256993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dirty="0">
                  <a:latin typeface="Arial" panose="020B0604020202020204" pitchFamily="34" charset="0"/>
                </a:rPr>
                <a:t>frames generated at fixed rate</a:t>
              </a:r>
            </a:p>
          </p:txBody>
        </p:sp>
        <p:sp>
          <p:nvSpPr>
            <p:cNvPr id="41" name="Line 41">
              <a:extLst>
                <a:ext uri="{FF2B5EF4-FFF2-40B4-BE49-F238E27FC236}">
                  <a16:creationId xmlns:a16="http://schemas.microsoft.com/office/drawing/2014/main" id="{E2494EE9-8A67-2E57-5AE2-0D4A5D1ED041}"/>
                </a:ext>
              </a:extLst>
            </p:cNvPr>
            <p:cNvSpPr>
              <a:spLocks noChangeShapeType="1"/>
            </p:cNvSpPr>
            <p:nvPr/>
          </p:nvSpPr>
          <p:spPr bwMode="auto">
            <a:xfrm>
              <a:off x="4495800" y="609600"/>
              <a:ext cx="0" cy="22860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2" name="Line 42">
              <a:extLst>
                <a:ext uri="{FF2B5EF4-FFF2-40B4-BE49-F238E27FC236}">
                  <a16:creationId xmlns:a16="http://schemas.microsoft.com/office/drawing/2014/main" id="{8CBC732A-C537-4E59-190E-A5E9BFCA80AD}"/>
                </a:ext>
              </a:extLst>
            </p:cNvPr>
            <p:cNvSpPr>
              <a:spLocks noChangeShapeType="1"/>
            </p:cNvSpPr>
            <p:nvPr/>
          </p:nvSpPr>
          <p:spPr bwMode="auto">
            <a:xfrm>
              <a:off x="5105400" y="609600"/>
              <a:ext cx="0" cy="137160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 name="Line 43">
              <a:extLst>
                <a:ext uri="{FF2B5EF4-FFF2-40B4-BE49-F238E27FC236}">
                  <a16:creationId xmlns:a16="http://schemas.microsoft.com/office/drawing/2014/main" id="{C9322A80-A61B-2E3E-F2E8-4DD1136FBD96}"/>
                </a:ext>
              </a:extLst>
            </p:cNvPr>
            <p:cNvSpPr>
              <a:spLocks noChangeShapeType="1"/>
            </p:cNvSpPr>
            <p:nvPr/>
          </p:nvSpPr>
          <p:spPr bwMode="auto">
            <a:xfrm>
              <a:off x="4495800" y="685800"/>
              <a:ext cx="609600" cy="0"/>
            </a:xfrm>
            <a:prstGeom prst="line">
              <a:avLst/>
            </a:prstGeom>
            <a:noFill/>
            <a:ln w="412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4" name="Text Box 44">
              <a:extLst>
                <a:ext uri="{FF2B5EF4-FFF2-40B4-BE49-F238E27FC236}">
                  <a16:creationId xmlns:a16="http://schemas.microsoft.com/office/drawing/2014/main" id="{B756FD6A-4998-705F-1107-C8E210757345}"/>
                </a:ext>
              </a:extLst>
            </p:cNvPr>
            <p:cNvSpPr txBox="1">
              <a:spLocks noChangeArrowheads="1"/>
            </p:cNvSpPr>
            <p:nvPr/>
          </p:nvSpPr>
          <p:spPr bwMode="auto">
            <a:xfrm>
              <a:off x="4137655" y="304800"/>
              <a:ext cx="147829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constant latency</a:t>
              </a:r>
            </a:p>
          </p:txBody>
        </p:sp>
        <p:sp>
          <p:nvSpPr>
            <p:cNvPr id="45" name="Text Box 45">
              <a:extLst>
                <a:ext uri="{FF2B5EF4-FFF2-40B4-BE49-F238E27FC236}">
                  <a16:creationId xmlns:a16="http://schemas.microsoft.com/office/drawing/2014/main" id="{EE671565-263A-F4DB-C1C9-AA28D62E778F}"/>
                </a:ext>
              </a:extLst>
            </p:cNvPr>
            <p:cNvSpPr txBox="1">
              <a:spLocks noChangeArrowheads="1"/>
            </p:cNvSpPr>
            <p:nvPr/>
          </p:nvSpPr>
          <p:spPr bwMode="auto">
            <a:xfrm>
              <a:off x="3827431" y="2590800"/>
              <a:ext cx="2271777"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frames arrive at same rate</a:t>
              </a:r>
            </a:p>
          </p:txBody>
        </p:sp>
      </p:grpSp>
      <p:grpSp>
        <p:nvGrpSpPr>
          <p:cNvPr id="47" name="Group 46">
            <a:extLst>
              <a:ext uri="{FF2B5EF4-FFF2-40B4-BE49-F238E27FC236}">
                <a16:creationId xmlns:a16="http://schemas.microsoft.com/office/drawing/2014/main" id="{442F9E77-55BB-0268-F4B2-B3CB8D6A83E1}"/>
              </a:ext>
            </a:extLst>
          </p:cNvPr>
          <p:cNvGrpSpPr/>
          <p:nvPr/>
        </p:nvGrpSpPr>
        <p:grpSpPr>
          <a:xfrm>
            <a:off x="419100" y="3816787"/>
            <a:ext cx="8305800" cy="2514600"/>
            <a:chOff x="304800" y="457200"/>
            <a:chExt cx="8305800" cy="2514600"/>
          </a:xfrm>
        </p:grpSpPr>
        <p:sp>
          <p:nvSpPr>
            <p:cNvPr id="48" name="Text Box 2">
              <a:extLst>
                <a:ext uri="{FF2B5EF4-FFF2-40B4-BE49-F238E27FC236}">
                  <a16:creationId xmlns:a16="http://schemas.microsoft.com/office/drawing/2014/main" id="{C87FE06A-A0FF-0F63-A0E8-FD7AC91803BD}"/>
                </a:ext>
              </a:extLst>
            </p:cNvPr>
            <p:cNvSpPr txBox="1">
              <a:spLocks noChangeArrowheads="1"/>
            </p:cNvSpPr>
            <p:nvPr/>
          </p:nvSpPr>
          <p:spPr bwMode="auto">
            <a:xfrm>
              <a:off x="365125" y="965200"/>
              <a:ext cx="740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a:latin typeface="Arial" panose="020B0604020202020204" pitchFamily="34" charset="0"/>
                </a:rPr>
                <a:t>send</a:t>
              </a:r>
            </a:p>
          </p:txBody>
        </p:sp>
        <p:sp>
          <p:nvSpPr>
            <p:cNvPr id="49" name="Text Box 3">
              <a:extLst>
                <a:ext uri="{FF2B5EF4-FFF2-40B4-BE49-F238E27FC236}">
                  <a16:creationId xmlns:a16="http://schemas.microsoft.com/office/drawing/2014/main" id="{7A304A89-2F78-1601-7960-55F32A301853}"/>
                </a:ext>
              </a:extLst>
            </p:cNvPr>
            <p:cNvSpPr txBox="1">
              <a:spLocks noChangeArrowheads="1"/>
            </p:cNvSpPr>
            <p:nvPr/>
          </p:nvSpPr>
          <p:spPr bwMode="auto">
            <a:xfrm>
              <a:off x="304800" y="1995488"/>
              <a:ext cx="10118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a:latin typeface="Arial" panose="020B0604020202020204" pitchFamily="34" charset="0"/>
                </a:rPr>
                <a:t>receive</a:t>
              </a:r>
            </a:p>
          </p:txBody>
        </p:sp>
        <p:sp>
          <p:nvSpPr>
            <p:cNvPr id="50" name="Text Box 4">
              <a:extLst>
                <a:ext uri="{FF2B5EF4-FFF2-40B4-BE49-F238E27FC236}">
                  <a16:creationId xmlns:a16="http://schemas.microsoft.com/office/drawing/2014/main" id="{E45DE1FE-F9CE-0E1F-F261-44D768DB17A0}"/>
                </a:ext>
              </a:extLst>
            </p:cNvPr>
            <p:cNvSpPr txBox="1">
              <a:spLocks noChangeArrowheads="1"/>
            </p:cNvSpPr>
            <p:nvPr/>
          </p:nvSpPr>
          <p:spPr bwMode="auto">
            <a:xfrm>
              <a:off x="1104585" y="2565748"/>
              <a:ext cx="6687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dirty="0">
                  <a:latin typeface="Arial" panose="020B0604020202020204" pitchFamily="34" charset="0"/>
                </a:rPr>
                <a:t>time</a:t>
              </a:r>
            </a:p>
          </p:txBody>
        </p:sp>
        <p:sp>
          <p:nvSpPr>
            <p:cNvPr id="51" name="Line 5">
              <a:extLst>
                <a:ext uri="{FF2B5EF4-FFF2-40B4-BE49-F238E27FC236}">
                  <a16:creationId xmlns:a16="http://schemas.microsoft.com/office/drawing/2014/main" id="{355B807B-F608-6C0D-28F8-1B289260C4AD}"/>
                </a:ext>
              </a:extLst>
            </p:cNvPr>
            <p:cNvSpPr>
              <a:spLocks noChangeShapeType="1"/>
            </p:cNvSpPr>
            <p:nvPr/>
          </p:nvSpPr>
          <p:spPr bwMode="auto">
            <a:xfrm>
              <a:off x="1454150" y="1066800"/>
              <a:ext cx="715645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52" name="Line 6">
              <a:extLst>
                <a:ext uri="{FF2B5EF4-FFF2-40B4-BE49-F238E27FC236}">
                  <a16:creationId xmlns:a16="http://schemas.microsoft.com/office/drawing/2014/main" id="{ACF99E96-3C63-7C23-50EF-0218DBB87ED7}"/>
                </a:ext>
              </a:extLst>
            </p:cNvPr>
            <p:cNvSpPr>
              <a:spLocks noChangeShapeType="1"/>
            </p:cNvSpPr>
            <p:nvPr/>
          </p:nvSpPr>
          <p:spPr bwMode="auto">
            <a:xfrm>
              <a:off x="1454150" y="2286000"/>
              <a:ext cx="715645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53" name="Line 7">
              <a:extLst>
                <a:ext uri="{FF2B5EF4-FFF2-40B4-BE49-F238E27FC236}">
                  <a16:creationId xmlns:a16="http://schemas.microsoft.com/office/drawing/2014/main" id="{4230C675-CEF1-11F1-D141-5804DCC6EC2E}"/>
                </a:ext>
              </a:extLst>
            </p:cNvPr>
            <p:cNvSpPr>
              <a:spLocks noChangeShapeType="1"/>
            </p:cNvSpPr>
            <p:nvPr/>
          </p:nvSpPr>
          <p:spPr bwMode="auto">
            <a:xfrm>
              <a:off x="1031875" y="2971800"/>
              <a:ext cx="914400" cy="0"/>
            </a:xfrm>
            <a:prstGeom prst="line">
              <a:avLst/>
            </a:prstGeom>
            <a:noFill/>
            <a:ln w="762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grpSp>
          <p:nvGrpSpPr>
            <p:cNvPr id="54" name="Group 8">
              <a:extLst>
                <a:ext uri="{FF2B5EF4-FFF2-40B4-BE49-F238E27FC236}">
                  <a16:creationId xmlns:a16="http://schemas.microsoft.com/office/drawing/2014/main" id="{41CE633B-E35E-FFE2-4443-DD8C8A218526}"/>
                </a:ext>
              </a:extLst>
            </p:cNvPr>
            <p:cNvGrpSpPr>
              <a:grpSpLocks/>
            </p:cNvGrpSpPr>
            <p:nvPr/>
          </p:nvGrpSpPr>
          <p:grpSpPr bwMode="auto">
            <a:xfrm>
              <a:off x="1447800" y="914400"/>
              <a:ext cx="6477000" cy="381000"/>
              <a:chOff x="624" y="576"/>
              <a:chExt cx="4080" cy="240"/>
            </a:xfrm>
          </p:grpSpPr>
          <p:sp>
            <p:nvSpPr>
              <p:cNvPr id="78" name="Rectangle 9">
                <a:extLst>
                  <a:ext uri="{FF2B5EF4-FFF2-40B4-BE49-F238E27FC236}">
                    <a16:creationId xmlns:a16="http://schemas.microsoft.com/office/drawing/2014/main" id="{649E1CE6-8D96-C58C-D0BB-BAFDF68D439C}"/>
                  </a:ext>
                </a:extLst>
              </p:cNvPr>
              <p:cNvSpPr>
                <a:spLocks noChangeArrowheads="1"/>
              </p:cNvSpPr>
              <p:nvPr/>
            </p:nvSpPr>
            <p:spPr bwMode="auto">
              <a:xfrm>
                <a:off x="62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1</a:t>
                </a:r>
              </a:p>
            </p:txBody>
          </p:sp>
          <p:sp>
            <p:nvSpPr>
              <p:cNvPr id="79" name="Rectangle 10">
                <a:extLst>
                  <a:ext uri="{FF2B5EF4-FFF2-40B4-BE49-F238E27FC236}">
                    <a16:creationId xmlns:a16="http://schemas.microsoft.com/office/drawing/2014/main" id="{DE8ABB70-3885-387F-4473-515E43E56866}"/>
                  </a:ext>
                </a:extLst>
              </p:cNvPr>
              <p:cNvSpPr>
                <a:spLocks noChangeArrowheads="1"/>
              </p:cNvSpPr>
              <p:nvPr/>
            </p:nvSpPr>
            <p:spPr bwMode="auto">
              <a:xfrm>
                <a:off x="110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2</a:t>
                </a:r>
              </a:p>
            </p:txBody>
          </p:sp>
          <p:sp>
            <p:nvSpPr>
              <p:cNvPr id="80" name="Rectangle 11">
                <a:extLst>
                  <a:ext uri="{FF2B5EF4-FFF2-40B4-BE49-F238E27FC236}">
                    <a16:creationId xmlns:a16="http://schemas.microsoft.com/office/drawing/2014/main" id="{EA8434C8-D95A-821B-5CBC-E3167FA8A635}"/>
                  </a:ext>
                </a:extLst>
              </p:cNvPr>
              <p:cNvSpPr>
                <a:spLocks noChangeArrowheads="1"/>
              </p:cNvSpPr>
              <p:nvPr/>
            </p:nvSpPr>
            <p:spPr bwMode="auto">
              <a:xfrm>
                <a:off x="158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3</a:t>
                </a:r>
              </a:p>
            </p:txBody>
          </p:sp>
          <p:sp>
            <p:nvSpPr>
              <p:cNvPr id="81" name="Rectangle 12">
                <a:extLst>
                  <a:ext uri="{FF2B5EF4-FFF2-40B4-BE49-F238E27FC236}">
                    <a16:creationId xmlns:a16="http://schemas.microsoft.com/office/drawing/2014/main" id="{C6F25312-EF4B-44B1-B05A-690C815A5D2D}"/>
                  </a:ext>
                </a:extLst>
              </p:cNvPr>
              <p:cNvSpPr>
                <a:spLocks noChangeArrowheads="1"/>
              </p:cNvSpPr>
              <p:nvPr/>
            </p:nvSpPr>
            <p:spPr bwMode="auto">
              <a:xfrm>
                <a:off x="206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4</a:t>
                </a:r>
              </a:p>
            </p:txBody>
          </p:sp>
          <p:sp>
            <p:nvSpPr>
              <p:cNvPr id="82" name="Rectangle 13">
                <a:extLst>
                  <a:ext uri="{FF2B5EF4-FFF2-40B4-BE49-F238E27FC236}">
                    <a16:creationId xmlns:a16="http://schemas.microsoft.com/office/drawing/2014/main" id="{213D774A-AE15-1010-B7D9-05116D04971D}"/>
                  </a:ext>
                </a:extLst>
              </p:cNvPr>
              <p:cNvSpPr>
                <a:spLocks noChangeArrowheads="1"/>
              </p:cNvSpPr>
              <p:nvPr/>
            </p:nvSpPr>
            <p:spPr bwMode="auto">
              <a:xfrm>
                <a:off x="254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5</a:t>
                </a:r>
              </a:p>
            </p:txBody>
          </p:sp>
          <p:sp>
            <p:nvSpPr>
              <p:cNvPr id="83" name="Rectangle 14">
                <a:extLst>
                  <a:ext uri="{FF2B5EF4-FFF2-40B4-BE49-F238E27FC236}">
                    <a16:creationId xmlns:a16="http://schemas.microsoft.com/office/drawing/2014/main" id="{51D6617E-C707-5037-3DC0-6145C7ED0577}"/>
                  </a:ext>
                </a:extLst>
              </p:cNvPr>
              <p:cNvSpPr>
                <a:spLocks noChangeArrowheads="1"/>
              </p:cNvSpPr>
              <p:nvPr/>
            </p:nvSpPr>
            <p:spPr bwMode="auto">
              <a:xfrm>
                <a:off x="302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6</a:t>
                </a:r>
              </a:p>
            </p:txBody>
          </p:sp>
          <p:sp>
            <p:nvSpPr>
              <p:cNvPr id="84" name="Rectangle 15">
                <a:extLst>
                  <a:ext uri="{FF2B5EF4-FFF2-40B4-BE49-F238E27FC236}">
                    <a16:creationId xmlns:a16="http://schemas.microsoft.com/office/drawing/2014/main" id="{E69A2CE8-4796-6B9F-1D3A-2DF3129E539E}"/>
                  </a:ext>
                </a:extLst>
              </p:cNvPr>
              <p:cNvSpPr>
                <a:spLocks noChangeArrowheads="1"/>
              </p:cNvSpPr>
              <p:nvPr/>
            </p:nvSpPr>
            <p:spPr bwMode="auto">
              <a:xfrm>
                <a:off x="350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7</a:t>
                </a:r>
              </a:p>
            </p:txBody>
          </p:sp>
          <p:sp>
            <p:nvSpPr>
              <p:cNvPr id="85" name="Rectangle 16">
                <a:extLst>
                  <a:ext uri="{FF2B5EF4-FFF2-40B4-BE49-F238E27FC236}">
                    <a16:creationId xmlns:a16="http://schemas.microsoft.com/office/drawing/2014/main" id="{AD8602D0-6E04-941C-FDAF-E1BAE83419DE}"/>
                  </a:ext>
                </a:extLst>
              </p:cNvPr>
              <p:cNvSpPr>
                <a:spLocks noChangeArrowheads="1"/>
              </p:cNvSpPr>
              <p:nvPr/>
            </p:nvSpPr>
            <p:spPr bwMode="auto">
              <a:xfrm>
                <a:off x="398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8</a:t>
                </a:r>
              </a:p>
            </p:txBody>
          </p:sp>
          <p:sp>
            <p:nvSpPr>
              <p:cNvPr id="86" name="Rectangle 17">
                <a:extLst>
                  <a:ext uri="{FF2B5EF4-FFF2-40B4-BE49-F238E27FC236}">
                    <a16:creationId xmlns:a16="http://schemas.microsoft.com/office/drawing/2014/main" id="{262DE055-0C2C-D3F0-3B1B-EC673044D391}"/>
                  </a:ext>
                </a:extLst>
              </p:cNvPr>
              <p:cNvSpPr>
                <a:spLocks noChangeArrowheads="1"/>
              </p:cNvSpPr>
              <p:nvPr/>
            </p:nvSpPr>
            <p:spPr bwMode="auto">
              <a:xfrm>
                <a:off x="4464" y="576"/>
                <a:ext cx="240" cy="24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9</a:t>
                </a:r>
              </a:p>
            </p:txBody>
          </p:sp>
        </p:grpSp>
        <p:sp>
          <p:nvSpPr>
            <p:cNvPr id="55" name="Rectangle 19">
              <a:extLst>
                <a:ext uri="{FF2B5EF4-FFF2-40B4-BE49-F238E27FC236}">
                  <a16:creationId xmlns:a16="http://schemas.microsoft.com/office/drawing/2014/main" id="{FA3B11AA-D893-592E-C00C-D715AE92A46F}"/>
                </a:ext>
              </a:extLst>
            </p:cNvPr>
            <p:cNvSpPr>
              <a:spLocks noChangeArrowheads="1"/>
            </p:cNvSpPr>
            <p:nvPr/>
          </p:nvSpPr>
          <p:spPr bwMode="auto">
            <a:xfrm>
              <a:off x="2057400" y="2057400"/>
              <a:ext cx="381000" cy="38100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1</a:t>
              </a:r>
            </a:p>
          </p:txBody>
        </p:sp>
        <p:sp>
          <p:nvSpPr>
            <p:cNvPr id="56" name="Rectangle 20">
              <a:extLst>
                <a:ext uri="{FF2B5EF4-FFF2-40B4-BE49-F238E27FC236}">
                  <a16:creationId xmlns:a16="http://schemas.microsoft.com/office/drawing/2014/main" id="{582BAB24-19E1-15D2-20BA-9CDAFC75D05B}"/>
                </a:ext>
              </a:extLst>
            </p:cNvPr>
            <p:cNvSpPr>
              <a:spLocks noChangeArrowheads="1"/>
            </p:cNvSpPr>
            <p:nvPr/>
          </p:nvSpPr>
          <p:spPr bwMode="auto">
            <a:xfrm>
              <a:off x="2971800" y="2057400"/>
              <a:ext cx="381000" cy="38100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2</a:t>
              </a:r>
            </a:p>
          </p:txBody>
        </p:sp>
        <p:sp>
          <p:nvSpPr>
            <p:cNvPr id="57" name="Rectangle 21">
              <a:extLst>
                <a:ext uri="{FF2B5EF4-FFF2-40B4-BE49-F238E27FC236}">
                  <a16:creationId xmlns:a16="http://schemas.microsoft.com/office/drawing/2014/main" id="{F2D81E94-5762-DB90-2E7A-01FAA252D780}"/>
                </a:ext>
              </a:extLst>
            </p:cNvPr>
            <p:cNvSpPr>
              <a:spLocks noChangeArrowheads="1"/>
            </p:cNvSpPr>
            <p:nvPr/>
          </p:nvSpPr>
          <p:spPr bwMode="auto">
            <a:xfrm>
              <a:off x="3581400" y="2057400"/>
              <a:ext cx="381000" cy="38100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3</a:t>
              </a:r>
            </a:p>
          </p:txBody>
        </p:sp>
        <p:sp>
          <p:nvSpPr>
            <p:cNvPr id="58" name="Rectangle 22">
              <a:extLst>
                <a:ext uri="{FF2B5EF4-FFF2-40B4-BE49-F238E27FC236}">
                  <a16:creationId xmlns:a16="http://schemas.microsoft.com/office/drawing/2014/main" id="{CBF0BFDE-D8EF-315F-E56A-FC7B8D7030E3}"/>
                </a:ext>
              </a:extLst>
            </p:cNvPr>
            <p:cNvSpPr>
              <a:spLocks noChangeArrowheads="1"/>
            </p:cNvSpPr>
            <p:nvPr/>
          </p:nvSpPr>
          <p:spPr bwMode="auto">
            <a:xfrm>
              <a:off x="4267200" y="2057400"/>
              <a:ext cx="381000" cy="38100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4</a:t>
              </a:r>
            </a:p>
          </p:txBody>
        </p:sp>
        <p:sp>
          <p:nvSpPr>
            <p:cNvPr id="59" name="Rectangle 23">
              <a:extLst>
                <a:ext uri="{FF2B5EF4-FFF2-40B4-BE49-F238E27FC236}">
                  <a16:creationId xmlns:a16="http://schemas.microsoft.com/office/drawing/2014/main" id="{1DB7D4D6-2D51-3559-F42E-6F48988F32E5}"/>
                </a:ext>
              </a:extLst>
            </p:cNvPr>
            <p:cNvSpPr>
              <a:spLocks noChangeArrowheads="1"/>
            </p:cNvSpPr>
            <p:nvPr/>
          </p:nvSpPr>
          <p:spPr bwMode="auto">
            <a:xfrm>
              <a:off x="5486400" y="2057400"/>
              <a:ext cx="381000" cy="38100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5</a:t>
              </a:r>
            </a:p>
          </p:txBody>
        </p:sp>
        <p:sp>
          <p:nvSpPr>
            <p:cNvPr id="60" name="Rectangle 24">
              <a:extLst>
                <a:ext uri="{FF2B5EF4-FFF2-40B4-BE49-F238E27FC236}">
                  <a16:creationId xmlns:a16="http://schemas.microsoft.com/office/drawing/2014/main" id="{AD5751CC-3630-AF3E-F6A3-FC0D2BA0BBCB}"/>
                </a:ext>
              </a:extLst>
            </p:cNvPr>
            <p:cNvSpPr>
              <a:spLocks noChangeArrowheads="1"/>
            </p:cNvSpPr>
            <p:nvPr/>
          </p:nvSpPr>
          <p:spPr bwMode="auto">
            <a:xfrm>
              <a:off x="5943600" y="2057400"/>
              <a:ext cx="381000" cy="38100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6</a:t>
              </a:r>
            </a:p>
          </p:txBody>
        </p:sp>
        <p:sp>
          <p:nvSpPr>
            <p:cNvPr id="61" name="Rectangle 25">
              <a:extLst>
                <a:ext uri="{FF2B5EF4-FFF2-40B4-BE49-F238E27FC236}">
                  <a16:creationId xmlns:a16="http://schemas.microsoft.com/office/drawing/2014/main" id="{612DC0D2-38B4-9E86-0C52-59289EB42658}"/>
                </a:ext>
              </a:extLst>
            </p:cNvPr>
            <p:cNvSpPr>
              <a:spLocks noChangeArrowheads="1"/>
            </p:cNvSpPr>
            <p:nvPr/>
          </p:nvSpPr>
          <p:spPr bwMode="auto">
            <a:xfrm>
              <a:off x="7162800" y="2057400"/>
              <a:ext cx="381000" cy="38100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7</a:t>
              </a:r>
            </a:p>
          </p:txBody>
        </p:sp>
        <p:sp>
          <p:nvSpPr>
            <p:cNvPr id="62" name="Rectangle 26">
              <a:extLst>
                <a:ext uri="{FF2B5EF4-FFF2-40B4-BE49-F238E27FC236}">
                  <a16:creationId xmlns:a16="http://schemas.microsoft.com/office/drawing/2014/main" id="{069FF62C-812C-1634-AF4A-09381AEE40CF}"/>
                </a:ext>
              </a:extLst>
            </p:cNvPr>
            <p:cNvSpPr>
              <a:spLocks noChangeArrowheads="1"/>
            </p:cNvSpPr>
            <p:nvPr/>
          </p:nvSpPr>
          <p:spPr bwMode="auto">
            <a:xfrm>
              <a:off x="7772400" y="2057400"/>
              <a:ext cx="381000" cy="38100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8</a:t>
              </a:r>
            </a:p>
          </p:txBody>
        </p:sp>
        <p:sp>
          <p:nvSpPr>
            <p:cNvPr id="63" name="Rectangle 27">
              <a:extLst>
                <a:ext uri="{FF2B5EF4-FFF2-40B4-BE49-F238E27FC236}">
                  <a16:creationId xmlns:a16="http://schemas.microsoft.com/office/drawing/2014/main" id="{1B2CD0AE-6C84-0879-92E7-FA4AC3005E2A}"/>
                </a:ext>
              </a:extLst>
            </p:cNvPr>
            <p:cNvSpPr>
              <a:spLocks noChangeArrowheads="1"/>
            </p:cNvSpPr>
            <p:nvPr/>
          </p:nvSpPr>
          <p:spPr bwMode="auto">
            <a:xfrm>
              <a:off x="8153400" y="2057400"/>
              <a:ext cx="381000" cy="381000"/>
            </a:xfrm>
            <a:prstGeom prst="rect">
              <a:avLst/>
            </a:prstGeom>
            <a:solidFill>
              <a:schemeClr val="accent6">
                <a:lumMod val="40000"/>
                <a:lumOff val="6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9</a:t>
              </a:r>
            </a:p>
          </p:txBody>
        </p:sp>
        <p:cxnSp>
          <p:nvCxnSpPr>
            <p:cNvPr id="64" name="AutoShape 28">
              <a:extLst>
                <a:ext uri="{FF2B5EF4-FFF2-40B4-BE49-F238E27FC236}">
                  <a16:creationId xmlns:a16="http://schemas.microsoft.com/office/drawing/2014/main" id="{7AC72406-F02F-8D2A-D218-A2798BE26021}"/>
                </a:ext>
              </a:extLst>
            </p:cNvPr>
            <p:cNvCxnSpPr>
              <a:cxnSpLocks noChangeShapeType="1"/>
              <a:stCxn id="78" idx="2"/>
              <a:endCxn id="55" idx="0"/>
            </p:cNvCxnSpPr>
            <p:nvPr/>
          </p:nvCxnSpPr>
          <p:spPr bwMode="auto">
            <a:xfrm>
              <a:off x="1638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5" name="AutoShape 29">
              <a:extLst>
                <a:ext uri="{FF2B5EF4-FFF2-40B4-BE49-F238E27FC236}">
                  <a16:creationId xmlns:a16="http://schemas.microsoft.com/office/drawing/2014/main" id="{36065AB6-4EB4-5D16-6D49-BD4A2B95459F}"/>
                </a:ext>
              </a:extLst>
            </p:cNvPr>
            <p:cNvCxnSpPr>
              <a:cxnSpLocks noChangeShapeType="1"/>
              <a:stCxn id="79" idx="2"/>
              <a:endCxn id="56" idx="0"/>
            </p:cNvCxnSpPr>
            <p:nvPr/>
          </p:nvCxnSpPr>
          <p:spPr bwMode="auto">
            <a:xfrm>
              <a:off x="2400300" y="1295400"/>
              <a:ext cx="7620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6" name="AutoShape 30">
              <a:extLst>
                <a:ext uri="{FF2B5EF4-FFF2-40B4-BE49-F238E27FC236}">
                  <a16:creationId xmlns:a16="http://schemas.microsoft.com/office/drawing/2014/main" id="{97723A5F-15B6-5157-214E-99A8066F30CF}"/>
                </a:ext>
              </a:extLst>
            </p:cNvPr>
            <p:cNvCxnSpPr>
              <a:cxnSpLocks noChangeShapeType="1"/>
              <a:stCxn id="80" idx="2"/>
              <a:endCxn id="57" idx="0"/>
            </p:cNvCxnSpPr>
            <p:nvPr/>
          </p:nvCxnSpPr>
          <p:spPr bwMode="auto">
            <a:xfrm>
              <a:off x="3162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7" name="AutoShape 31">
              <a:extLst>
                <a:ext uri="{FF2B5EF4-FFF2-40B4-BE49-F238E27FC236}">
                  <a16:creationId xmlns:a16="http://schemas.microsoft.com/office/drawing/2014/main" id="{BCA6C15D-F73A-CB43-EC64-5021DF483A74}"/>
                </a:ext>
              </a:extLst>
            </p:cNvPr>
            <p:cNvCxnSpPr>
              <a:cxnSpLocks noChangeShapeType="1"/>
              <a:stCxn id="81" idx="2"/>
              <a:endCxn id="58" idx="0"/>
            </p:cNvCxnSpPr>
            <p:nvPr/>
          </p:nvCxnSpPr>
          <p:spPr bwMode="auto">
            <a:xfrm>
              <a:off x="3924300" y="1295400"/>
              <a:ext cx="5334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8" name="AutoShape 32">
              <a:extLst>
                <a:ext uri="{FF2B5EF4-FFF2-40B4-BE49-F238E27FC236}">
                  <a16:creationId xmlns:a16="http://schemas.microsoft.com/office/drawing/2014/main" id="{AC9145B8-9778-D96B-8DE0-832C9A257EBF}"/>
                </a:ext>
              </a:extLst>
            </p:cNvPr>
            <p:cNvCxnSpPr>
              <a:cxnSpLocks noChangeShapeType="1"/>
              <a:stCxn id="82" idx="2"/>
              <a:endCxn id="59" idx="0"/>
            </p:cNvCxnSpPr>
            <p:nvPr/>
          </p:nvCxnSpPr>
          <p:spPr bwMode="auto">
            <a:xfrm>
              <a:off x="4686300" y="1295400"/>
              <a:ext cx="990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9" name="AutoShape 33">
              <a:extLst>
                <a:ext uri="{FF2B5EF4-FFF2-40B4-BE49-F238E27FC236}">
                  <a16:creationId xmlns:a16="http://schemas.microsoft.com/office/drawing/2014/main" id="{8FB36209-6A93-FD5F-E247-1642CDD44005}"/>
                </a:ext>
              </a:extLst>
            </p:cNvPr>
            <p:cNvCxnSpPr>
              <a:cxnSpLocks noChangeShapeType="1"/>
              <a:stCxn id="83" idx="2"/>
              <a:endCxn id="60" idx="0"/>
            </p:cNvCxnSpPr>
            <p:nvPr/>
          </p:nvCxnSpPr>
          <p:spPr bwMode="auto">
            <a:xfrm>
              <a:off x="5448300" y="1295400"/>
              <a:ext cx="6858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0" name="AutoShape 34">
              <a:extLst>
                <a:ext uri="{FF2B5EF4-FFF2-40B4-BE49-F238E27FC236}">
                  <a16:creationId xmlns:a16="http://schemas.microsoft.com/office/drawing/2014/main" id="{071C987B-86FD-0720-F965-1727B16B80B7}"/>
                </a:ext>
              </a:extLst>
            </p:cNvPr>
            <p:cNvCxnSpPr>
              <a:cxnSpLocks noChangeShapeType="1"/>
              <a:stCxn id="84" idx="2"/>
              <a:endCxn id="61" idx="0"/>
            </p:cNvCxnSpPr>
            <p:nvPr/>
          </p:nvCxnSpPr>
          <p:spPr bwMode="auto">
            <a:xfrm>
              <a:off x="6210300" y="1295400"/>
              <a:ext cx="11430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1" name="AutoShape 35">
              <a:extLst>
                <a:ext uri="{FF2B5EF4-FFF2-40B4-BE49-F238E27FC236}">
                  <a16:creationId xmlns:a16="http://schemas.microsoft.com/office/drawing/2014/main" id="{8E5AA7E3-323A-35DB-4883-EFE466199B92}"/>
                </a:ext>
              </a:extLst>
            </p:cNvPr>
            <p:cNvCxnSpPr>
              <a:cxnSpLocks noChangeShapeType="1"/>
              <a:stCxn id="85" idx="2"/>
              <a:endCxn id="62" idx="0"/>
            </p:cNvCxnSpPr>
            <p:nvPr/>
          </p:nvCxnSpPr>
          <p:spPr bwMode="auto">
            <a:xfrm>
              <a:off x="6972300" y="1295400"/>
              <a:ext cx="990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36">
              <a:extLst>
                <a:ext uri="{FF2B5EF4-FFF2-40B4-BE49-F238E27FC236}">
                  <a16:creationId xmlns:a16="http://schemas.microsoft.com/office/drawing/2014/main" id="{45518BFA-0432-1AEC-AB0C-F43FD2966717}"/>
                </a:ext>
              </a:extLst>
            </p:cNvPr>
            <p:cNvCxnSpPr>
              <a:cxnSpLocks noChangeShapeType="1"/>
              <a:stCxn id="86" idx="2"/>
              <a:endCxn id="63" idx="0"/>
            </p:cNvCxnSpPr>
            <p:nvPr/>
          </p:nvCxnSpPr>
          <p:spPr bwMode="auto">
            <a:xfrm>
              <a:off x="7734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3" name="Text Box 37">
              <a:extLst>
                <a:ext uri="{FF2B5EF4-FFF2-40B4-BE49-F238E27FC236}">
                  <a16:creationId xmlns:a16="http://schemas.microsoft.com/office/drawing/2014/main" id="{966B4830-AAC0-A3D8-751B-B9E68E1F11C1}"/>
                </a:ext>
              </a:extLst>
            </p:cNvPr>
            <p:cNvSpPr txBox="1">
              <a:spLocks noChangeArrowheads="1"/>
            </p:cNvSpPr>
            <p:nvPr/>
          </p:nvSpPr>
          <p:spPr bwMode="auto">
            <a:xfrm>
              <a:off x="1497920" y="487363"/>
              <a:ext cx="256993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frames generated at fixed rate</a:t>
              </a:r>
            </a:p>
          </p:txBody>
        </p:sp>
        <p:sp>
          <p:nvSpPr>
            <p:cNvPr id="74" name="Text Box 41">
              <a:extLst>
                <a:ext uri="{FF2B5EF4-FFF2-40B4-BE49-F238E27FC236}">
                  <a16:creationId xmlns:a16="http://schemas.microsoft.com/office/drawing/2014/main" id="{5BEFF531-6B78-9ECF-3CEC-17AB35F0C9EC}"/>
                </a:ext>
              </a:extLst>
            </p:cNvPr>
            <p:cNvSpPr txBox="1">
              <a:spLocks noChangeArrowheads="1"/>
            </p:cNvSpPr>
            <p:nvPr/>
          </p:nvSpPr>
          <p:spPr bwMode="auto">
            <a:xfrm>
              <a:off x="4909326" y="457200"/>
              <a:ext cx="17764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latency varies - jitter</a:t>
              </a:r>
            </a:p>
          </p:txBody>
        </p:sp>
        <p:sp>
          <p:nvSpPr>
            <p:cNvPr id="75" name="Text Box 42">
              <a:extLst>
                <a:ext uri="{FF2B5EF4-FFF2-40B4-BE49-F238E27FC236}">
                  <a16:creationId xmlns:a16="http://schemas.microsoft.com/office/drawing/2014/main" id="{475B8558-D03B-F4F3-3A46-ED1A5909A858}"/>
                </a:ext>
              </a:extLst>
            </p:cNvPr>
            <p:cNvSpPr txBox="1">
              <a:spLocks noChangeArrowheads="1"/>
            </p:cNvSpPr>
            <p:nvPr/>
          </p:nvSpPr>
          <p:spPr bwMode="auto">
            <a:xfrm>
              <a:off x="3721602" y="2590800"/>
              <a:ext cx="248978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frames arrive at irregular rate</a:t>
              </a:r>
            </a:p>
          </p:txBody>
        </p:sp>
        <p:sp>
          <p:nvSpPr>
            <p:cNvPr id="76" name="Line 43">
              <a:extLst>
                <a:ext uri="{FF2B5EF4-FFF2-40B4-BE49-F238E27FC236}">
                  <a16:creationId xmlns:a16="http://schemas.microsoft.com/office/drawing/2014/main" id="{0964D100-E220-BE7F-EAD8-F7C7F99ABA3D}"/>
                </a:ext>
              </a:extLst>
            </p:cNvPr>
            <p:cNvSpPr>
              <a:spLocks noChangeShapeType="1"/>
            </p:cNvSpPr>
            <p:nvPr/>
          </p:nvSpPr>
          <p:spPr bwMode="auto">
            <a:xfrm flipH="1">
              <a:off x="5715000" y="762000"/>
              <a:ext cx="304800" cy="685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77" name="Line 44">
              <a:extLst>
                <a:ext uri="{FF2B5EF4-FFF2-40B4-BE49-F238E27FC236}">
                  <a16:creationId xmlns:a16="http://schemas.microsoft.com/office/drawing/2014/main" id="{659D2FF4-E3CC-1E48-B4AC-C1CE02D3268B}"/>
                </a:ext>
              </a:extLst>
            </p:cNvPr>
            <p:cNvSpPr>
              <a:spLocks noChangeShapeType="1"/>
            </p:cNvSpPr>
            <p:nvPr/>
          </p:nvSpPr>
          <p:spPr bwMode="auto">
            <a:xfrm>
              <a:off x="6400800" y="762000"/>
              <a:ext cx="381000" cy="8382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grpSp>
    </p:spTree>
    <p:extLst>
      <p:ext uri="{BB962C8B-B14F-4D97-AF65-F5344CB8AC3E}">
        <p14:creationId xmlns:p14="http://schemas.microsoft.com/office/powerpoint/2010/main" val="30392381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325563"/>
          </a:xfrm>
        </p:spPr>
        <p:txBody>
          <a:bodyPr anchor="t">
            <a:normAutofit/>
          </a:bodyPr>
          <a:lstStyle/>
          <a:p>
            <a:r>
              <a:rPr lang="en-GB" sz="2400" dirty="0"/>
              <a:t>Figure 12.9.  Buffering will smooth the jitter, but adds delay</a:t>
            </a:r>
          </a:p>
        </p:txBody>
      </p:sp>
      <p:grpSp>
        <p:nvGrpSpPr>
          <p:cNvPr id="5" name="Group 4">
            <a:extLst>
              <a:ext uri="{FF2B5EF4-FFF2-40B4-BE49-F238E27FC236}">
                <a16:creationId xmlns:a16="http://schemas.microsoft.com/office/drawing/2014/main" id="{90EC6CEE-6085-7FCF-E645-EEF0FF989915}"/>
              </a:ext>
            </a:extLst>
          </p:cNvPr>
          <p:cNvGrpSpPr/>
          <p:nvPr/>
        </p:nvGrpSpPr>
        <p:grpSpPr>
          <a:xfrm>
            <a:off x="179145" y="1146131"/>
            <a:ext cx="8381351" cy="4972110"/>
            <a:chOff x="229249" y="457200"/>
            <a:chExt cx="8381351" cy="4972110"/>
          </a:xfrm>
        </p:grpSpPr>
        <p:sp>
          <p:nvSpPr>
            <p:cNvPr id="6" name="Text Box 2">
              <a:extLst>
                <a:ext uri="{FF2B5EF4-FFF2-40B4-BE49-F238E27FC236}">
                  <a16:creationId xmlns:a16="http://schemas.microsoft.com/office/drawing/2014/main" id="{0A618805-635F-E3BA-1881-16C4616460EA}"/>
                </a:ext>
              </a:extLst>
            </p:cNvPr>
            <p:cNvSpPr txBox="1">
              <a:spLocks noChangeArrowheads="1"/>
            </p:cNvSpPr>
            <p:nvPr/>
          </p:nvSpPr>
          <p:spPr bwMode="auto">
            <a:xfrm>
              <a:off x="365125" y="965200"/>
              <a:ext cx="740908"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a:latin typeface="Arial" panose="020B0604020202020204" pitchFamily="34" charset="0"/>
                </a:rPr>
                <a:t>send</a:t>
              </a:r>
            </a:p>
          </p:txBody>
        </p:sp>
        <p:sp>
          <p:nvSpPr>
            <p:cNvPr id="7" name="Text Box 3">
              <a:extLst>
                <a:ext uri="{FF2B5EF4-FFF2-40B4-BE49-F238E27FC236}">
                  <a16:creationId xmlns:a16="http://schemas.microsoft.com/office/drawing/2014/main" id="{0479E83B-30F9-062F-58A2-B2AAC42BF358}"/>
                </a:ext>
              </a:extLst>
            </p:cNvPr>
            <p:cNvSpPr txBox="1">
              <a:spLocks noChangeArrowheads="1"/>
            </p:cNvSpPr>
            <p:nvPr/>
          </p:nvSpPr>
          <p:spPr bwMode="auto">
            <a:xfrm>
              <a:off x="304800" y="1995488"/>
              <a:ext cx="101181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a:latin typeface="Arial" panose="020B0604020202020204" pitchFamily="34" charset="0"/>
                </a:rPr>
                <a:t>receive</a:t>
              </a:r>
            </a:p>
          </p:txBody>
        </p:sp>
        <p:sp>
          <p:nvSpPr>
            <p:cNvPr id="8" name="Line 5">
              <a:extLst>
                <a:ext uri="{FF2B5EF4-FFF2-40B4-BE49-F238E27FC236}">
                  <a16:creationId xmlns:a16="http://schemas.microsoft.com/office/drawing/2014/main" id="{08D91DCD-8C4E-E667-8DD2-C093E41802B8}"/>
                </a:ext>
              </a:extLst>
            </p:cNvPr>
            <p:cNvSpPr>
              <a:spLocks noChangeShapeType="1"/>
            </p:cNvSpPr>
            <p:nvPr/>
          </p:nvSpPr>
          <p:spPr bwMode="auto">
            <a:xfrm>
              <a:off x="1454150" y="1066800"/>
              <a:ext cx="715645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9" name="Line 6">
              <a:extLst>
                <a:ext uri="{FF2B5EF4-FFF2-40B4-BE49-F238E27FC236}">
                  <a16:creationId xmlns:a16="http://schemas.microsoft.com/office/drawing/2014/main" id="{6A361F50-6D58-9F2E-31EE-5D00271EF185}"/>
                </a:ext>
              </a:extLst>
            </p:cNvPr>
            <p:cNvSpPr>
              <a:spLocks noChangeShapeType="1"/>
            </p:cNvSpPr>
            <p:nvPr/>
          </p:nvSpPr>
          <p:spPr bwMode="auto">
            <a:xfrm>
              <a:off x="1454150" y="2286000"/>
              <a:ext cx="715645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grpSp>
          <p:nvGrpSpPr>
            <p:cNvPr id="10" name="Group 8">
              <a:extLst>
                <a:ext uri="{FF2B5EF4-FFF2-40B4-BE49-F238E27FC236}">
                  <a16:creationId xmlns:a16="http://schemas.microsoft.com/office/drawing/2014/main" id="{BBAE0FD7-27E4-883C-CA0D-FD53863E30C3}"/>
                </a:ext>
              </a:extLst>
            </p:cNvPr>
            <p:cNvGrpSpPr>
              <a:grpSpLocks/>
            </p:cNvGrpSpPr>
            <p:nvPr/>
          </p:nvGrpSpPr>
          <p:grpSpPr bwMode="auto">
            <a:xfrm>
              <a:off x="1447800" y="914400"/>
              <a:ext cx="6477000" cy="381000"/>
              <a:chOff x="624" y="576"/>
              <a:chExt cx="4080" cy="240"/>
            </a:xfrm>
          </p:grpSpPr>
          <p:sp>
            <p:nvSpPr>
              <p:cNvPr id="94" name="Rectangle 9">
                <a:extLst>
                  <a:ext uri="{FF2B5EF4-FFF2-40B4-BE49-F238E27FC236}">
                    <a16:creationId xmlns:a16="http://schemas.microsoft.com/office/drawing/2014/main" id="{19F646E5-84B8-E74F-309D-F149A537035C}"/>
                  </a:ext>
                </a:extLst>
              </p:cNvPr>
              <p:cNvSpPr>
                <a:spLocks noChangeArrowheads="1"/>
              </p:cNvSpPr>
              <p:nvPr/>
            </p:nvSpPr>
            <p:spPr bwMode="auto">
              <a:xfrm>
                <a:off x="624" y="576"/>
                <a:ext cx="240" cy="24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dirty="0">
                    <a:latin typeface="Arial" panose="020B0604020202020204" pitchFamily="34" charset="0"/>
                  </a:rPr>
                  <a:t>1</a:t>
                </a:r>
              </a:p>
            </p:txBody>
          </p:sp>
          <p:sp>
            <p:nvSpPr>
              <p:cNvPr id="95" name="Rectangle 10">
                <a:extLst>
                  <a:ext uri="{FF2B5EF4-FFF2-40B4-BE49-F238E27FC236}">
                    <a16:creationId xmlns:a16="http://schemas.microsoft.com/office/drawing/2014/main" id="{9BF6874A-5E0F-86ED-964D-3ADF8375AA0A}"/>
                  </a:ext>
                </a:extLst>
              </p:cNvPr>
              <p:cNvSpPr>
                <a:spLocks noChangeArrowheads="1"/>
              </p:cNvSpPr>
              <p:nvPr/>
            </p:nvSpPr>
            <p:spPr bwMode="auto">
              <a:xfrm>
                <a:off x="1104" y="576"/>
                <a:ext cx="240" cy="24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2</a:t>
                </a:r>
              </a:p>
            </p:txBody>
          </p:sp>
          <p:sp>
            <p:nvSpPr>
              <p:cNvPr id="96" name="Rectangle 11">
                <a:extLst>
                  <a:ext uri="{FF2B5EF4-FFF2-40B4-BE49-F238E27FC236}">
                    <a16:creationId xmlns:a16="http://schemas.microsoft.com/office/drawing/2014/main" id="{BCA7CA59-D4D0-CA69-1749-DF7D220E75D9}"/>
                  </a:ext>
                </a:extLst>
              </p:cNvPr>
              <p:cNvSpPr>
                <a:spLocks noChangeArrowheads="1"/>
              </p:cNvSpPr>
              <p:nvPr/>
            </p:nvSpPr>
            <p:spPr bwMode="auto">
              <a:xfrm>
                <a:off x="1584" y="576"/>
                <a:ext cx="240" cy="24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3</a:t>
                </a:r>
              </a:p>
            </p:txBody>
          </p:sp>
          <p:sp>
            <p:nvSpPr>
              <p:cNvPr id="97" name="Rectangle 12">
                <a:extLst>
                  <a:ext uri="{FF2B5EF4-FFF2-40B4-BE49-F238E27FC236}">
                    <a16:creationId xmlns:a16="http://schemas.microsoft.com/office/drawing/2014/main" id="{C88E3401-5D2C-B49C-568B-EBD1D275E3CA}"/>
                  </a:ext>
                </a:extLst>
              </p:cNvPr>
              <p:cNvSpPr>
                <a:spLocks noChangeArrowheads="1"/>
              </p:cNvSpPr>
              <p:nvPr/>
            </p:nvSpPr>
            <p:spPr bwMode="auto">
              <a:xfrm>
                <a:off x="2064" y="576"/>
                <a:ext cx="240" cy="24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4</a:t>
                </a:r>
              </a:p>
            </p:txBody>
          </p:sp>
          <p:sp>
            <p:nvSpPr>
              <p:cNvPr id="98" name="Rectangle 13">
                <a:extLst>
                  <a:ext uri="{FF2B5EF4-FFF2-40B4-BE49-F238E27FC236}">
                    <a16:creationId xmlns:a16="http://schemas.microsoft.com/office/drawing/2014/main" id="{5A5E6453-C942-5C6E-37AE-4AE74BA79580}"/>
                  </a:ext>
                </a:extLst>
              </p:cNvPr>
              <p:cNvSpPr>
                <a:spLocks noChangeArrowheads="1"/>
              </p:cNvSpPr>
              <p:nvPr/>
            </p:nvSpPr>
            <p:spPr bwMode="auto">
              <a:xfrm>
                <a:off x="2544" y="576"/>
                <a:ext cx="240" cy="24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5</a:t>
                </a:r>
              </a:p>
            </p:txBody>
          </p:sp>
          <p:sp>
            <p:nvSpPr>
              <p:cNvPr id="99" name="Rectangle 14">
                <a:extLst>
                  <a:ext uri="{FF2B5EF4-FFF2-40B4-BE49-F238E27FC236}">
                    <a16:creationId xmlns:a16="http://schemas.microsoft.com/office/drawing/2014/main" id="{216C4881-C15E-0215-BE07-3C3D3A00845C}"/>
                  </a:ext>
                </a:extLst>
              </p:cNvPr>
              <p:cNvSpPr>
                <a:spLocks noChangeArrowheads="1"/>
              </p:cNvSpPr>
              <p:nvPr/>
            </p:nvSpPr>
            <p:spPr bwMode="auto">
              <a:xfrm>
                <a:off x="3024" y="576"/>
                <a:ext cx="240" cy="24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6</a:t>
                </a:r>
              </a:p>
            </p:txBody>
          </p:sp>
          <p:sp>
            <p:nvSpPr>
              <p:cNvPr id="100" name="Rectangle 15">
                <a:extLst>
                  <a:ext uri="{FF2B5EF4-FFF2-40B4-BE49-F238E27FC236}">
                    <a16:creationId xmlns:a16="http://schemas.microsoft.com/office/drawing/2014/main" id="{314C2FBB-1ADF-FBD8-A8A3-038FB602BB5A}"/>
                  </a:ext>
                </a:extLst>
              </p:cNvPr>
              <p:cNvSpPr>
                <a:spLocks noChangeArrowheads="1"/>
              </p:cNvSpPr>
              <p:nvPr/>
            </p:nvSpPr>
            <p:spPr bwMode="auto">
              <a:xfrm>
                <a:off x="3504" y="576"/>
                <a:ext cx="240" cy="24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7</a:t>
                </a:r>
              </a:p>
            </p:txBody>
          </p:sp>
          <p:sp>
            <p:nvSpPr>
              <p:cNvPr id="101" name="Rectangle 16">
                <a:extLst>
                  <a:ext uri="{FF2B5EF4-FFF2-40B4-BE49-F238E27FC236}">
                    <a16:creationId xmlns:a16="http://schemas.microsoft.com/office/drawing/2014/main" id="{02B484A6-3765-FF72-D33D-447225F6FF92}"/>
                  </a:ext>
                </a:extLst>
              </p:cNvPr>
              <p:cNvSpPr>
                <a:spLocks noChangeArrowheads="1"/>
              </p:cNvSpPr>
              <p:nvPr/>
            </p:nvSpPr>
            <p:spPr bwMode="auto">
              <a:xfrm>
                <a:off x="3984" y="576"/>
                <a:ext cx="240" cy="24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8</a:t>
                </a:r>
              </a:p>
            </p:txBody>
          </p:sp>
          <p:sp>
            <p:nvSpPr>
              <p:cNvPr id="102" name="Rectangle 17">
                <a:extLst>
                  <a:ext uri="{FF2B5EF4-FFF2-40B4-BE49-F238E27FC236}">
                    <a16:creationId xmlns:a16="http://schemas.microsoft.com/office/drawing/2014/main" id="{340760F1-E52B-2A0D-0652-71B1DAD9C2BD}"/>
                  </a:ext>
                </a:extLst>
              </p:cNvPr>
              <p:cNvSpPr>
                <a:spLocks noChangeArrowheads="1"/>
              </p:cNvSpPr>
              <p:nvPr/>
            </p:nvSpPr>
            <p:spPr bwMode="auto">
              <a:xfrm>
                <a:off x="4464" y="576"/>
                <a:ext cx="240" cy="24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9</a:t>
                </a:r>
              </a:p>
            </p:txBody>
          </p:sp>
        </p:grpSp>
        <p:sp>
          <p:nvSpPr>
            <p:cNvPr id="11" name="Rectangle 18">
              <a:extLst>
                <a:ext uri="{FF2B5EF4-FFF2-40B4-BE49-F238E27FC236}">
                  <a16:creationId xmlns:a16="http://schemas.microsoft.com/office/drawing/2014/main" id="{8B5219A6-5709-2DEE-3FC8-B8137A1423F1}"/>
                </a:ext>
              </a:extLst>
            </p:cNvPr>
            <p:cNvSpPr>
              <a:spLocks noChangeArrowheads="1"/>
            </p:cNvSpPr>
            <p:nvPr/>
          </p:nvSpPr>
          <p:spPr bwMode="auto">
            <a:xfrm>
              <a:off x="2057400" y="20574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1</a:t>
              </a:r>
            </a:p>
          </p:txBody>
        </p:sp>
        <p:sp>
          <p:nvSpPr>
            <p:cNvPr id="12" name="Rectangle 19">
              <a:extLst>
                <a:ext uri="{FF2B5EF4-FFF2-40B4-BE49-F238E27FC236}">
                  <a16:creationId xmlns:a16="http://schemas.microsoft.com/office/drawing/2014/main" id="{2A51B10D-12DA-6BF5-5AE3-8A241C36B853}"/>
                </a:ext>
              </a:extLst>
            </p:cNvPr>
            <p:cNvSpPr>
              <a:spLocks noChangeArrowheads="1"/>
            </p:cNvSpPr>
            <p:nvPr/>
          </p:nvSpPr>
          <p:spPr bwMode="auto">
            <a:xfrm>
              <a:off x="2971800" y="20574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2</a:t>
              </a:r>
            </a:p>
          </p:txBody>
        </p:sp>
        <p:sp>
          <p:nvSpPr>
            <p:cNvPr id="13" name="Rectangle 20">
              <a:extLst>
                <a:ext uri="{FF2B5EF4-FFF2-40B4-BE49-F238E27FC236}">
                  <a16:creationId xmlns:a16="http://schemas.microsoft.com/office/drawing/2014/main" id="{51ED2631-58D5-D641-597F-5D5F7030C9FF}"/>
                </a:ext>
              </a:extLst>
            </p:cNvPr>
            <p:cNvSpPr>
              <a:spLocks noChangeArrowheads="1"/>
            </p:cNvSpPr>
            <p:nvPr/>
          </p:nvSpPr>
          <p:spPr bwMode="auto">
            <a:xfrm>
              <a:off x="3581400" y="20574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3</a:t>
              </a:r>
            </a:p>
          </p:txBody>
        </p:sp>
        <p:sp>
          <p:nvSpPr>
            <p:cNvPr id="14" name="Rectangle 21">
              <a:extLst>
                <a:ext uri="{FF2B5EF4-FFF2-40B4-BE49-F238E27FC236}">
                  <a16:creationId xmlns:a16="http://schemas.microsoft.com/office/drawing/2014/main" id="{A92F935D-DB2F-AEE4-7CFB-3D9E28DCECEE}"/>
                </a:ext>
              </a:extLst>
            </p:cNvPr>
            <p:cNvSpPr>
              <a:spLocks noChangeArrowheads="1"/>
            </p:cNvSpPr>
            <p:nvPr/>
          </p:nvSpPr>
          <p:spPr bwMode="auto">
            <a:xfrm>
              <a:off x="4267200" y="20574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4</a:t>
              </a:r>
            </a:p>
          </p:txBody>
        </p:sp>
        <p:sp>
          <p:nvSpPr>
            <p:cNvPr id="15" name="Rectangle 22">
              <a:extLst>
                <a:ext uri="{FF2B5EF4-FFF2-40B4-BE49-F238E27FC236}">
                  <a16:creationId xmlns:a16="http://schemas.microsoft.com/office/drawing/2014/main" id="{80DF48F7-9AE8-1218-486D-8F09B4432577}"/>
                </a:ext>
              </a:extLst>
            </p:cNvPr>
            <p:cNvSpPr>
              <a:spLocks noChangeArrowheads="1"/>
            </p:cNvSpPr>
            <p:nvPr/>
          </p:nvSpPr>
          <p:spPr bwMode="auto">
            <a:xfrm>
              <a:off x="5486400" y="20574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5</a:t>
              </a:r>
            </a:p>
          </p:txBody>
        </p:sp>
        <p:sp>
          <p:nvSpPr>
            <p:cNvPr id="16" name="Rectangle 23">
              <a:extLst>
                <a:ext uri="{FF2B5EF4-FFF2-40B4-BE49-F238E27FC236}">
                  <a16:creationId xmlns:a16="http://schemas.microsoft.com/office/drawing/2014/main" id="{AD28618A-4B20-7458-07E6-35FDF2B6AC90}"/>
                </a:ext>
              </a:extLst>
            </p:cNvPr>
            <p:cNvSpPr>
              <a:spLocks noChangeArrowheads="1"/>
            </p:cNvSpPr>
            <p:nvPr/>
          </p:nvSpPr>
          <p:spPr bwMode="auto">
            <a:xfrm>
              <a:off x="5943600" y="20574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6</a:t>
              </a:r>
            </a:p>
          </p:txBody>
        </p:sp>
        <p:sp>
          <p:nvSpPr>
            <p:cNvPr id="17" name="Rectangle 24">
              <a:extLst>
                <a:ext uri="{FF2B5EF4-FFF2-40B4-BE49-F238E27FC236}">
                  <a16:creationId xmlns:a16="http://schemas.microsoft.com/office/drawing/2014/main" id="{F9060F49-5453-F365-6980-E01A94C133F3}"/>
                </a:ext>
              </a:extLst>
            </p:cNvPr>
            <p:cNvSpPr>
              <a:spLocks noChangeArrowheads="1"/>
            </p:cNvSpPr>
            <p:nvPr/>
          </p:nvSpPr>
          <p:spPr bwMode="auto">
            <a:xfrm>
              <a:off x="7239000" y="20574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7</a:t>
              </a:r>
            </a:p>
          </p:txBody>
        </p:sp>
        <p:sp>
          <p:nvSpPr>
            <p:cNvPr id="18" name="Rectangle 25">
              <a:extLst>
                <a:ext uri="{FF2B5EF4-FFF2-40B4-BE49-F238E27FC236}">
                  <a16:creationId xmlns:a16="http://schemas.microsoft.com/office/drawing/2014/main" id="{3A9CAD2C-31AE-6566-4318-C4541F74E4D5}"/>
                </a:ext>
              </a:extLst>
            </p:cNvPr>
            <p:cNvSpPr>
              <a:spLocks noChangeArrowheads="1"/>
            </p:cNvSpPr>
            <p:nvPr/>
          </p:nvSpPr>
          <p:spPr bwMode="auto">
            <a:xfrm>
              <a:off x="7772400" y="20574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8</a:t>
              </a:r>
            </a:p>
          </p:txBody>
        </p:sp>
        <p:sp>
          <p:nvSpPr>
            <p:cNvPr id="19" name="Rectangle 26">
              <a:extLst>
                <a:ext uri="{FF2B5EF4-FFF2-40B4-BE49-F238E27FC236}">
                  <a16:creationId xmlns:a16="http://schemas.microsoft.com/office/drawing/2014/main" id="{70080CF8-5702-7813-DE47-E7D2BAB14B53}"/>
                </a:ext>
              </a:extLst>
            </p:cNvPr>
            <p:cNvSpPr>
              <a:spLocks noChangeArrowheads="1"/>
            </p:cNvSpPr>
            <p:nvPr/>
          </p:nvSpPr>
          <p:spPr bwMode="auto">
            <a:xfrm>
              <a:off x="8153400" y="20574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9</a:t>
              </a:r>
            </a:p>
          </p:txBody>
        </p:sp>
        <p:cxnSp>
          <p:nvCxnSpPr>
            <p:cNvPr id="20" name="AutoShape 27">
              <a:extLst>
                <a:ext uri="{FF2B5EF4-FFF2-40B4-BE49-F238E27FC236}">
                  <a16:creationId xmlns:a16="http://schemas.microsoft.com/office/drawing/2014/main" id="{507B51D1-EB0C-C0E3-7171-F1FFFBBAE0AC}"/>
                </a:ext>
              </a:extLst>
            </p:cNvPr>
            <p:cNvCxnSpPr>
              <a:cxnSpLocks noChangeShapeType="1"/>
              <a:stCxn id="94" idx="2"/>
              <a:endCxn id="11" idx="0"/>
            </p:cNvCxnSpPr>
            <p:nvPr/>
          </p:nvCxnSpPr>
          <p:spPr bwMode="auto">
            <a:xfrm>
              <a:off x="1638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AutoShape 28">
              <a:extLst>
                <a:ext uri="{FF2B5EF4-FFF2-40B4-BE49-F238E27FC236}">
                  <a16:creationId xmlns:a16="http://schemas.microsoft.com/office/drawing/2014/main" id="{EF5C14C8-A5AD-5E01-DA51-304E1F2DDAE1}"/>
                </a:ext>
              </a:extLst>
            </p:cNvPr>
            <p:cNvCxnSpPr>
              <a:cxnSpLocks noChangeShapeType="1"/>
              <a:stCxn id="95" idx="2"/>
              <a:endCxn id="12" idx="0"/>
            </p:cNvCxnSpPr>
            <p:nvPr/>
          </p:nvCxnSpPr>
          <p:spPr bwMode="auto">
            <a:xfrm>
              <a:off x="2400300" y="1295400"/>
              <a:ext cx="7620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AutoShape 29">
              <a:extLst>
                <a:ext uri="{FF2B5EF4-FFF2-40B4-BE49-F238E27FC236}">
                  <a16:creationId xmlns:a16="http://schemas.microsoft.com/office/drawing/2014/main" id="{1A366C16-C09D-ABED-BEE2-B0382BD8CD79}"/>
                </a:ext>
              </a:extLst>
            </p:cNvPr>
            <p:cNvCxnSpPr>
              <a:cxnSpLocks noChangeShapeType="1"/>
              <a:stCxn id="96" idx="2"/>
              <a:endCxn id="13" idx="0"/>
            </p:cNvCxnSpPr>
            <p:nvPr/>
          </p:nvCxnSpPr>
          <p:spPr bwMode="auto">
            <a:xfrm>
              <a:off x="3162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AutoShape 30">
              <a:extLst>
                <a:ext uri="{FF2B5EF4-FFF2-40B4-BE49-F238E27FC236}">
                  <a16:creationId xmlns:a16="http://schemas.microsoft.com/office/drawing/2014/main" id="{E157439D-8731-7A95-14C7-79BE6E3B14F5}"/>
                </a:ext>
              </a:extLst>
            </p:cNvPr>
            <p:cNvCxnSpPr>
              <a:cxnSpLocks noChangeShapeType="1"/>
              <a:stCxn id="97" idx="2"/>
              <a:endCxn id="14" idx="0"/>
            </p:cNvCxnSpPr>
            <p:nvPr/>
          </p:nvCxnSpPr>
          <p:spPr bwMode="auto">
            <a:xfrm>
              <a:off x="3924300" y="1295400"/>
              <a:ext cx="5334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AutoShape 31">
              <a:extLst>
                <a:ext uri="{FF2B5EF4-FFF2-40B4-BE49-F238E27FC236}">
                  <a16:creationId xmlns:a16="http://schemas.microsoft.com/office/drawing/2014/main" id="{02759E6F-91C5-AA56-5FED-20D631DA8A5E}"/>
                </a:ext>
              </a:extLst>
            </p:cNvPr>
            <p:cNvCxnSpPr>
              <a:cxnSpLocks noChangeShapeType="1"/>
              <a:stCxn id="98" idx="2"/>
              <a:endCxn id="15" idx="0"/>
            </p:cNvCxnSpPr>
            <p:nvPr/>
          </p:nvCxnSpPr>
          <p:spPr bwMode="auto">
            <a:xfrm>
              <a:off x="4686300" y="1295400"/>
              <a:ext cx="990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AutoShape 32">
              <a:extLst>
                <a:ext uri="{FF2B5EF4-FFF2-40B4-BE49-F238E27FC236}">
                  <a16:creationId xmlns:a16="http://schemas.microsoft.com/office/drawing/2014/main" id="{C876EDB7-7B92-B53E-39D3-4A2518E982D5}"/>
                </a:ext>
              </a:extLst>
            </p:cNvPr>
            <p:cNvCxnSpPr>
              <a:cxnSpLocks noChangeShapeType="1"/>
              <a:stCxn id="99" idx="2"/>
              <a:endCxn id="16" idx="0"/>
            </p:cNvCxnSpPr>
            <p:nvPr/>
          </p:nvCxnSpPr>
          <p:spPr bwMode="auto">
            <a:xfrm>
              <a:off x="5448300" y="1295400"/>
              <a:ext cx="6858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AutoShape 33">
              <a:extLst>
                <a:ext uri="{FF2B5EF4-FFF2-40B4-BE49-F238E27FC236}">
                  <a16:creationId xmlns:a16="http://schemas.microsoft.com/office/drawing/2014/main" id="{6B6B0B74-DFE6-B909-BFD8-EE2B1475CC8C}"/>
                </a:ext>
              </a:extLst>
            </p:cNvPr>
            <p:cNvCxnSpPr>
              <a:cxnSpLocks noChangeShapeType="1"/>
              <a:stCxn id="100" idx="2"/>
              <a:endCxn id="17" idx="0"/>
            </p:cNvCxnSpPr>
            <p:nvPr/>
          </p:nvCxnSpPr>
          <p:spPr bwMode="auto">
            <a:xfrm>
              <a:off x="6210300" y="1295400"/>
              <a:ext cx="12192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AutoShape 34">
              <a:extLst>
                <a:ext uri="{FF2B5EF4-FFF2-40B4-BE49-F238E27FC236}">
                  <a16:creationId xmlns:a16="http://schemas.microsoft.com/office/drawing/2014/main" id="{B7AFBDCC-9C21-DE07-1C16-2884C8C93A59}"/>
                </a:ext>
              </a:extLst>
            </p:cNvPr>
            <p:cNvCxnSpPr>
              <a:cxnSpLocks noChangeShapeType="1"/>
              <a:stCxn id="101" idx="2"/>
              <a:endCxn id="18" idx="0"/>
            </p:cNvCxnSpPr>
            <p:nvPr/>
          </p:nvCxnSpPr>
          <p:spPr bwMode="auto">
            <a:xfrm>
              <a:off x="6972300" y="1295400"/>
              <a:ext cx="990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35">
              <a:extLst>
                <a:ext uri="{FF2B5EF4-FFF2-40B4-BE49-F238E27FC236}">
                  <a16:creationId xmlns:a16="http://schemas.microsoft.com/office/drawing/2014/main" id="{F3F59FD7-C0DF-1529-3033-74A0C9215434}"/>
                </a:ext>
              </a:extLst>
            </p:cNvPr>
            <p:cNvCxnSpPr>
              <a:cxnSpLocks noChangeShapeType="1"/>
              <a:stCxn id="102" idx="2"/>
              <a:endCxn id="19" idx="0"/>
            </p:cNvCxnSpPr>
            <p:nvPr/>
          </p:nvCxnSpPr>
          <p:spPr bwMode="auto">
            <a:xfrm>
              <a:off x="7734300" y="1295400"/>
              <a:ext cx="609600" cy="762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Text Box 36">
              <a:extLst>
                <a:ext uri="{FF2B5EF4-FFF2-40B4-BE49-F238E27FC236}">
                  <a16:creationId xmlns:a16="http://schemas.microsoft.com/office/drawing/2014/main" id="{794FA970-B86E-736C-0F93-E3B3A7EAF611}"/>
                </a:ext>
              </a:extLst>
            </p:cNvPr>
            <p:cNvSpPr txBox="1">
              <a:spLocks noChangeArrowheads="1"/>
            </p:cNvSpPr>
            <p:nvPr/>
          </p:nvSpPr>
          <p:spPr bwMode="auto">
            <a:xfrm>
              <a:off x="1497920" y="487363"/>
              <a:ext cx="256993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frames generated at fixed rate</a:t>
              </a:r>
            </a:p>
          </p:txBody>
        </p:sp>
        <p:sp>
          <p:nvSpPr>
            <p:cNvPr id="30" name="Text Box 37">
              <a:extLst>
                <a:ext uri="{FF2B5EF4-FFF2-40B4-BE49-F238E27FC236}">
                  <a16:creationId xmlns:a16="http://schemas.microsoft.com/office/drawing/2014/main" id="{74839799-76B4-6920-1619-36BE1C61B029}"/>
                </a:ext>
              </a:extLst>
            </p:cNvPr>
            <p:cNvSpPr txBox="1">
              <a:spLocks noChangeArrowheads="1"/>
            </p:cNvSpPr>
            <p:nvPr/>
          </p:nvSpPr>
          <p:spPr bwMode="auto">
            <a:xfrm>
              <a:off x="4909326" y="457200"/>
              <a:ext cx="17764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latency varies - jitter</a:t>
              </a:r>
            </a:p>
          </p:txBody>
        </p:sp>
        <p:sp>
          <p:nvSpPr>
            <p:cNvPr id="31" name="Text Box 38">
              <a:extLst>
                <a:ext uri="{FF2B5EF4-FFF2-40B4-BE49-F238E27FC236}">
                  <a16:creationId xmlns:a16="http://schemas.microsoft.com/office/drawing/2014/main" id="{107BF1CC-7646-6290-60FD-A6B0A40D76A6}"/>
                </a:ext>
              </a:extLst>
            </p:cNvPr>
            <p:cNvSpPr txBox="1">
              <a:spLocks noChangeArrowheads="1"/>
            </p:cNvSpPr>
            <p:nvPr/>
          </p:nvSpPr>
          <p:spPr bwMode="auto">
            <a:xfrm>
              <a:off x="229249" y="2460430"/>
              <a:ext cx="1197765"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dirty="0">
                  <a:latin typeface="Arial" panose="020B0604020202020204" pitchFamily="34" charset="0"/>
                </a:rPr>
                <a:t>frames enter</a:t>
              </a:r>
              <a:br>
                <a:rPr lang="en-GB" altLang="en-GB" sz="1400" dirty="0">
                  <a:latin typeface="Arial" panose="020B0604020202020204" pitchFamily="34" charset="0"/>
                </a:rPr>
              </a:br>
              <a:r>
                <a:rPr lang="en-GB" altLang="en-GB" sz="1400" dirty="0">
                  <a:latin typeface="Arial" panose="020B0604020202020204" pitchFamily="34" charset="0"/>
                </a:rPr>
                <a:t>buffer at</a:t>
              </a:r>
              <a:br>
                <a:rPr lang="en-GB" altLang="en-GB" sz="1400" dirty="0">
                  <a:latin typeface="Arial" panose="020B0604020202020204" pitchFamily="34" charset="0"/>
                </a:rPr>
              </a:br>
              <a:r>
                <a:rPr lang="en-GB" altLang="en-GB" sz="1400" dirty="0">
                  <a:latin typeface="Arial" panose="020B0604020202020204" pitchFamily="34" charset="0"/>
                </a:rPr>
                <a:t>irregular rate</a:t>
              </a:r>
            </a:p>
          </p:txBody>
        </p:sp>
        <p:sp>
          <p:nvSpPr>
            <p:cNvPr id="32" name="Line 39">
              <a:extLst>
                <a:ext uri="{FF2B5EF4-FFF2-40B4-BE49-F238E27FC236}">
                  <a16:creationId xmlns:a16="http://schemas.microsoft.com/office/drawing/2014/main" id="{AAE00785-952E-EC05-E22C-85D0F8688F91}"/>
                </a:ext>
              </a:extLst>
            </p:cNvPr>
            <p:cNvSpPr>
              <a:spLocks noChangeShapeType="1"/>
            </p:cNvSpPr>
            <p:nvPr/>
          </p:nvSpPr>
          <p:spPr bwMode="auto">
            <a:xfrm flipH="1">
              <a:off x="5715000" y="762000"/>
              <a:ext cx="304800" cy="6858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33" name="Line 40">
              <a:extLst>
                <a:ext uri="{FF2B5EF4-FFF2-40B4-BE49-F238E27FC236}">
                  <a16:creationId xmlns:a16="http://schemas.microsoft.com/office/drawing/2014/main" id="{4D79BB1D-D741-9273-4A73-482C8E53FCEC}"/>
                </a:ext>
              </a:extLst>
            </p:cNvPr>
            <p:cNvSpPr>
              <a:spLocks noChangeShapeType="1"/>
            </p:cNvSpPr>
            <p:nvPr/>
          </p:nvSpPr>
          <p:spPr bwMode="auto">
            <a:xfrm>
              <a:off x="6400800" y="762000"/>
              <a:ext cx="304800" cy="762000"/>
            </a:xfrm>
            <a:prstGeom prst="line">
              <a:avLst/>
            </a:prstGeom>
            <a:noFill/>
            <a:ln w="158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34" name="Text Box 41">
              <a:extLst>
                <a:ext uri="{FF2B5EF4-FFF2-40B4-BE49-F238E27FC236}">
                  <a16:creationId xmlns:a16="http://schemas.microsoft.com/office/drawing/2014/main" id="{4CBDB2FF-6A7B-9649-630B-6D270817E107}"/>
                </a:ext>
              </a:extLst>
            </p:cNvPr>
            <p:cNvSpPr txBox="1">
              <a:spLocks noChangeArrowheads="1"/>
            </p:cNvSpPr>
            <p:nvPr/>
          </p:nvSpPr>
          <p:spPr bwMode="auto">
            <a:xfrm>
              <a:off x="304800" y="4433888"/>
              <a:ext cx="883575"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a:latin typeface="Arial" panose="020B0604020202020204" pitchFamily="34" charset="0"/>
                </a:rPr>
                <a:t>replay</a:t>
              </a:r>
            </a:p>
          </p:txBody>
        </p:sp>
        <p:sp>
          <p:nvSpPr>
            <p:cNvPr id="35" name="Text Box 42">
              <a:extLst>
                <a:ext uri="{FF2B5EF4-FFF2-40B4-BE49-F238E27FC236}">
                  <a16:creationId xmlns:a16="http://schemas.microsoft.com/office/drawing/2014/main" id="{725183F9-6257-7411-29A7-8910B5893715}"/>
                </a:ext>
              </a:extLst>
            </p:cNvPr>
            <p:cNvSpPr txBox="1">
              <a:spLocks noChangeArrowheads="1"/>
            </p:cNvSpPr>
            <p:nvPr/>
          </p:nvSpPr>
          <p:spPr bwMode="auto">
            <a:xfrm>
              <a:off x="996950" y="5029200"/>
              <a:ext cx="66877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a:latin typeface="Arial" panose="020B0604020202020204" pitchFamily="34" charset="0"/>
                </a:rPr>
                <a:t>time</a:t>
              </a:r>
            </a:p>
          </p:txBody>
        </p:sp>
        <p:sp>
          <p:nvSpPr>
            <p:cNvPr id="36" name="Line 43">
              <a:extLst>
                <a:ext uri="{FF2B5EF4-FFF2-40B4-BE49-F238E27FC236}">
                  <a16:creationId xmlns:a16="http://schemas.microsoft.com/office/drawing/2014/main" id="{4517932F-DBDC-CD32-7B90-2FB05D3C9E3E}"/>
                </a:ext>
              </a:extLst>
            </p:cNvPr>
            <p:cNvSpPr>
              <a:spLocks noChangeShapeType="1"/>
            </p:cNvSpPr>
            <p:nvPr/>
          </p:nvSpPr>
          <p:spPr bwMode="auto">
            <a:xfrm>
              <a:off x="1454150" y="4724400"/>
              <a:ext cx="715645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37" name="Line 44">
              <a:extLst>
                <a:ext uri="{FF2B5EF4-FFF2-40B4-BE49-F238E27FC236}">
                  <a16:creationId xmlns:a16="http://schemas.microsoft.com/office/drawing/2014/main" id="{03D9BC32-883D-85B3-7933-C558448623D5}"/>
                </a:ext>
              </a:extLst>
            </p:cNvPr>
            <p:cNvSpPr>
              <a:spLocks noChangeShapeType="1"/>
            </p:cNvSpPr>
            <p:nvPr/>
          </p:nvSpPr>
          <p:spPr bwMode="auto">
            <a:xfrm>
              <a:off x="1066800" y="5410200"/>
              <a:ext cx="914400" cy="0"/>
            </a:xfrm>
            <a:prstGeom prst="line">
              <a:avLst/>
            </a:prstGeom>
            <a:noFill/>
            <a:ln w="76200">
              <a:solidFill>
                <a:schemeClr val="fo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38" name="Rectangle 46">
              <a:extLst>
                <a:ext uri="{FF2B5EF4-FFF2-40B4-BE49-F238E27FC236}">
                  <a16:creationId xmlns:a16="http://schemas.microsoft.com/office/drawing/2014/main" id="{FD336BF7-3706-24BB-3169-403118B21940}"/>
                </a:ext>
              </a:extLst>
            </p:cNvPr>
            <p:cNvSpPr>
              <a:spLocks noChangeArrowheads="1"/>
            </p:cNvSpPr>
            <p:nvPr/>
          </p:nvSpPr>
          <p:spPr bwMode="auto">
            <a:xfrm>
              <a:off x="3962400" y="44958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1</a:t>
              </a:r>
            </a:p>
          </p:txBody>
        </p:sp>
        <p:sp>
          <p:nvSpPr>
            <p:cNvPr id="39" name="Rectangle 47">
              <a:extLst>
                <a:ext uri="{FF2B5EF4-FFF2-40B4-BE49-F238E27FC236}">
                  <a16:creationId xmlns:a16="http://schemas.microsoft.com/office/drawing/2014/main" id="{19FFE0D2-98EF-81F6-B1F3-B0779402BAAC}"/>
                </a:ext>
              </a:extLst>
            </p:cNvPr>
            <p:cNvSpPr>
              <a:spLocks noChangeArrowheads="1"/>
            </p:cNvSpPr>
            <p:nvPr/>
          </p:nvSpPr>
          <p:spPr bwMode="auto">
            <a:xfrm>
              <a:off x="4724400" y="44958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2</a:t>
              </a:r>
            </a:p>
          </p:txBody>
        </p:sp>
        <p:sp>
          <p:nvSpPr>
            <p:cNvPr id="40" name="Rectangle 48">
              <a:extLst>
                <a:ext uri="{FF2B5EF4-FFF2-40B4-BE49-F238E27FC236}">
                  <a16:creationId xmlns:a16="http://schemas.microsoft.com/office/drawing/2014/main" id="{AB6DA1F2-9AE3-E404-F288-AD6C363AEE76}"/>
                </a:ext>
              </a:extLst>
            </p:cNvPr>
            <p:cNvSpPr>
              <a:spLocks noChangeArrowheads="1"/>
            </p:cNvSpPr>
            <p:nvPr/>
          </p:nvSpPr>
          <p:spPr bwMode="auto">
            <a:xfrm>
              <a:off x="5486400" y="44958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3</a:t>
              </a:r>
            </a:p>
          </p:txBody>
        </p:sp>
        <p:sp>
          <p:nvSpPr>
            <p:cNvPr id="41" name="Rectangle 49">
              <a:extLst>
                <a:ext uri="{FF2B5EF4-FFF2-40B4-BE49-F238E27FC236}">
                  <a16:creationId xmlns:a16="http://schemas.microsoft.com/office/drawing/2014/main" id="{0629B2AF-2CEF-970A-7002-AACF16DF3B63}"/>
                </a:ext>
              </a:extLst>
            </p:cNvPr>
            <p:cNvSpPr>
              <a:spLocks noChangeArrowheads="1"/>
            </p:cNvSpPr>
            <p:nvPr/>
          </p:nvSpPr>
          <p:spPr bwMode="auto">
            <a:xfrm>
              <a:off x="6248400" y="44958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4</a:t>
              </a:r>
            </a:p>
          </p:txBody>
        </p:sp>
        <p:sp>
          <p:nvSpPr>
            <p:cNvPr id="42" name="Rectangle 50">
              <a:extLst>
                <a:ext uri="{FF2B5EF4-FFF2-40B4-BE49-F238E27FC236}">
                  <a16:creationId xmlns:a16="http://schemas.microsoft.com/office/drawing/2014/main" id="{5EDAF255-3A49-1241-F455-A14CC6446058}"/>
                </a:ext>
              </a:extLst>
            </p:cNvPr>
            <p:cNvSpPr>
              <a:spLocks noChangeArrowheads="1"/>
            </p:cNvSpPr>
            <p:nvPr/>
          </p:nvSpPr>
          <p:spPr bwMode="auto">
            <a:xfrm>
              <a:off x="7010400" y="44958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5</a:t>
              </a:r>
            </a:p>
          </p:txBody>
        </p:sp>
        <p:sp>
          <p:nvSpPr>
            <p:cNvPr id="43" name="Rectangle 51">
              <a:extLst>
                <a:ext uri="{FF2B5EF4-FFF2-40B4-BE49-F238E27FC236}">
                  <a16:creationId xmlns:a16="http://schemas.microsoft.com/office/drawing/2014/main" id="{A3E9F77F-21D0-1A5F-F624-C19DA345957E}"/>
                </a:ext>
              </a:extLst>
            </p:cNvPr>
            <p:cNvSpPr>
              <a:spLocks noChangeArrowheads="1"/>
            </p:cNvSpPr>
            <p:nvPr/>
          </p:nvSpPr>
          <p:spPr bwMode="auto">
            <a:xfrm>
              <a:off x="7772400" y="4495800"/>
              <a:ext cx="381000" cy="3810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2000">
                  <a:latin typeface="Arial" panose="020B0604020202020204" pitchFamily="34" charset="0"/>
                </a:rPr>
                <a:t>6</a:t>
              </a:r>
            </a:p>
          </p:txBody>
        </p:sp>
        <p:sp>
          <p:nvSpPr>
            <p:cNvPr id="44" name="Text Box 64">
              <a:extLst>
                <a:ext uri="{FF2B5EF4-FFF2-40B4-BE49-F238E27FC236}">
                  <a16:creationId xmlns:a16="http://schemas.microsoft.com/office/drawing/2014/main" id="{9BE28361-DC86-C56B-F0C0-E0709867C84B}"/>
                </a:ext>
              </a:extLst>
            </p:cNvPr>
            <p:cNvSpPr txBox="1">
              <a:spLocks noChangeArrowheads="1"/>
            </p:cNvSpPr>
            <p:nvPr/>
          </p:nvSpPr>
          <p:spPr bwMode="auto">
            <a:xfrm>
              <a:off x="4029120" y="5029200"/>
              <a:ext cx="3411448"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frames taken from buffer at constant rate</a:t>
              </a:r>
            </a:p>
          </p:txBody>
        </p:sp>
        <p:sp>
          <p:nvSpPr>
            <p:cNvPr id="45" name="Text Box 65">
              <a:extLst>
                <a:ext uri="{FF2B5EF4-FFF2-40B4-BE49-F238E27FC236}">
                  <a16:creationId xmlns:a16="http://schemas.microsoft.com/office/drawing/2014/main" id="{C0A36C9A-5457-431E-D2B2-6AA5BEEFC7EA}"/>
                </a:ext>
              </a:extLst>
            </p:cNvPr>
            <p:cNvSpPr txBox="1">
              <a:spLocks noChangeArrowheads="1"/>
            </p:cNvSpPr>
            <p:nvPr/>
          </p:nvSpPr>
          <p:spPr bwMode="auto">
            <a:xfrm>
              <a:off x="304800" y="3214688"/>
              <a:ext cx="83407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2000">
                  <a:latin typeface="Arial" panose="020B0604020202020204" pitchFamily="34" charset="0"/>
                </a:rPr>
                <a:t>buffer</a:t>
              </a:r>
            </a:p>
          </p:txBody>
        </p:sp>
        <p:sp>
          <p:nvSpPr>
            <p:cNvPr id="46" name="Line 66">
              <a:extLst>
                <a:ext uri="{FF2B5EF4-FFF2-40B4-BE49-F238E27FC236}">
                  <a16:creationId xmlns:a16="http://schemas.microsoft.com/office/drawing/2014/main" id="{FC97A45C-4E98-F2C7-8844-79126C9BA4E0}"/>
                </a:ext>
              </a:extLst>
            </p:cNvPr>
            <p:cNvSpPr>
              <a:spLocks noChangeShapeType="1"/>
            </p:cNvSpPr>
            <p:nvPr/>
          </p:nvSpPr>
          <p:spPr bwMode="auto">
            <a:xfrm>
              <a:off x="1454150" y="3505200"/>
              <a:ext cx="7156450" cy="0"/>
            </a:xfrm>
            <a:prstGeom prst="line">
              <a:avLst/>
            </a:prstGeom>
            <a:noFill/>
            <a:ln w="76200">
              <a:solidFill>
                <a:schemeClr val="fo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47" name="Rectangle 67">
              <a:extLst>
                <a:ext uri="{FF2B5EF4-FFF2-40B4-BE49-F238E27FC236}">
                  <a16:creationId xmlns:a16="http://schemas.microsoft.com/office/drawing/2014/main" id="{2E51EFE9-F229-53E5-1CAD-7C185068C13D}"/>
                </a:ext>
              </a:extLst>
            </p:cNvPr>
            <p:cNvSpPr>
              <a:spLocks noChangeArrowheads="1"/>
            </p:cNvSpPr>
            <p:nvPr/>
          </p:nvSpPr>
          <p:spPr bwMode="auto">
            <a:xfrm>
              <a:off x="21336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dirty="0">
                  <a:latin typeface="Arial" panose="020B0604020202020204" pitchFamily="34" charset="0"/>
                </a:rPr>
                <a:t>1</a:t>
              </a:r>
            </a:p>
          </p:txBody>
        </p:sp>
        <p:sp>
          <p:nvSpPr>
            <p:cNvPr id="48" name="Rectangle 71">
              <a:extLst>
                <a:ext uri="{FF2B5EF4-FFF2-40B4-BE49-F238E27FC236}">
                  <a16:creationId xmlns:a16="http://schemas.microsoft.com/office/drawing/2014/main" id="{4F8604ED-888A-B0CE-C391-7C9691D1932C}"/>
                </a:ext>
              </a:extLst>
            </p:cNvPr>
            <p:cNvSpPr>
              <a:spLocks noChangeArrowheads="1"/>
            </p:cNvSpPr>
            <p:nvPr/>
          </p:nvSpPr>
          <p:spPr bwMode="auto">
            <a:xfrm>
              <a:off x="40386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2</a:t>
              </a:r>
            </a:p>
          </p:txBody>
        </p:sp>
        <p:sp>
          <p:nvSpPr>
            <p:cNvPr id="49" name="Rectangle 72">
              <a:extLst>
                <a:ext uri="{FF2B5EF4-FFF2-40B4-BE49-F238E27FC236}">
                  <a16:creationId xmlns:a16="http://schemas.microsoft.com/office/drawing/2014/main" id="{DD75C8E7-28CE-E8E5-48F8-0F5682F56DA9}"/>
                </a:ext>
              </a:extLst>
            </p:cNvPr>
            <p:cNvSpPr>
              <a:spLocks noChangeArrowheads="1"/>
            </p:cNvSpPr>
            <p:nvPr/>
          </p:nvSpPr>
          <p:spPr bwMode="auto">
            <a:xfrm>
              <a:off x="40386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3</a:t>
              </a:r>
            </a:p>
          </p:txBody>
        </p:sp>
        <p:sp>
          <p:nvSpPr>
            <p:cNvPr id="50" name="Rectangle 73">
              <a:extLst>
                <a:ext uri="{FF2B5EF4-FFF2-40B4-BE49-F238E27FC236}">
                  <a16:creationId xmlns:a16="http://schemas.microsoft.com/office/drawing/2014/main" id="{05F9336E-9447-D8A2-B648-A471F565EACD}"/>
                </a:ext>
              </a:extLst>
            </p:cNvPr>
            <p:cNvSpPr>
              <a:spLocks noChangeArrowheads="1"/>
            </p:cNvSpPr>
            <p:nvPr/>
          </p:nvSpPr>
          <p:spPr bwMode="auto">
            <a:xfrm>
              <a:off x="30480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1</a:t>
              </a:r>
            </a:p>
          </p:txBody>
        </p:sp>
        <p:sp>
          <p:nvSpPr>
            <p:cNvPr id="51" name="Rectangle 74">
              <a:extLst>
                <a:ext uri="{FF2B5EF4-FFF2-40B4-BE49-F238E27FC236}">
                  <a16:creationId xmlns:a16="http://schemas.microsoft.com/office/drawing/2014/main" id="{7A2BCB19-A1E9-1ACC-14DD-03308D7610B6}"/>
                </a:ext>
              </a:extLst>
            </p:cNvPr>
            <p:cNvSpPr>
              <a:spLocks noChangeArrowheads="1"/>
            </p:cNvSpPr>
            <p:nvPr/>
          </p:nvSpPr>
          <p:spPr bwMode="auto">
            <a:xfrm>
              <a:off x="30480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2</a:t>
              </a:r>
            </a:p>
          </p:txBody>
        </p:sp>
        <p:cxnSp>
          <p:nvCxnSpPr>
            <p:cNvPr id="52" name="AutoShape 77">
              <a:extLst>
                <a:ext uri="{FF2B5EF4-FFF2-40B4-BE49-F238E27FC236}">
                  <a16:creationId xmlns:a16="http://schemas.microsoft.com/office/drawing/2014/main" id="{6051A796-D65D-2F95-DA63-ADE285A2ACAF}"/>
                </a:ext>
              </a:extLst>
            </p:cNvPr>
            <p:cNvCxnSpPr>
              <a:cxnSpLocks noChangeShapeType="1"/>
              <a:stCxn id="48" idx="2"/>
              <a:endCxn id="38" idx="0"/>
            </p:cNvCxnSpPr>
            <p:nvPr/>
          </p:nvCxnSpPr>
          <p:spPr bwMode="auto">
            <a:xfrm>
              <a:off x="4152900" y="3505200"/>
              <a:ext cx="0" cy="990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3" name="Rectangle 78">
              <a:extLst>
                <a:ext uri="{FF2B5EF4-FFF2-40B4-BE49-F238E27FC236}">
                  <a16:creationId xmlns:a16="http://schemas.microsoft.com/office/drawing/2014/main" id="{398DD90B-605C-C030-4379-FCB3CDF06416}"/>
                </a:ext>
              </a:extLst>
            </p:cNvPr>
            <p:cNvSpPr>
              <a:spLocks noChangeArrowheads="1"/>
            </p:cNvSpPr>
            <p:nvPr/>
          </p:nvSpPr>
          <p:spPr bwMode="auto">
            <a:xfrm>
              <a:off x="36576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1</a:t>
              </a:r>
            </a:p>
          </p:txBody>
        </p:sp>
        <p:sp>
          <p:nvSpPr>
            <p:cNvPr id="54" name="Rectangle 79">
              <a:extLst>
                <a:ext uri="{FF2B5EF4-FFF2-40B4-BE49-F238E27FC236}">
                  <a16:creationId xmlns:a16="http://schemas.microsoft.com/office/drawing/2014/main" id="{A819592B-11AA-9676-2CFA-A8864FEC65B3}"/>
                </a:ext>
              </a:extLst>
            </p:cNvPr>
            <p:cNvSpPr>
              <a:spLocks noChangeArrowheads="1"/>
            </p:cNvSpPr>
            <p:nvPr/>
          </p:nvSpPr>
          <p:spPr bwMode="auto">
            <a:xfrm>
              <a:off x="36576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2</a:t>
              </a:r>
            </a:p>
          </p:txBody>
        </p:sp>
        <p:sp>
          <p:nvSpPr>
            <p:cNvPr id="55" name="Rectangle 80">
              <a:extLst>
                <a:ext uri="{FF2B5EF4-FFF2-40B4-BE49-F238E27FC236}">
                  <a16:creationId xmlns:a16="http://schemas.microsoft.com/office/drawing/2014/main" id="{FC463AEE-CF1D-B23B-E4B1-A9FD38BAB9A9}"/>
                </a:ext>
              </a:extLst>
            </p:cNvPr>
            <p:cNvSpPr>
              <a:spLocks noChangeArrowheads="1"/>
            </p:cNvSpPr>
            <p:nvPr/>
          </p:nvSpPr>
          <p:spPr bwMode="auto">
            <a:xfrm>
              <a:off x="3657600" y="28194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3</a:t>
              </a:r>
            </a:p>
          </p:txBody>
        </p:sp>
        <p:sp>
          <p:nvSpPr>
            <p:cNvPr id="56" name="Rectangle 81">
              <a:extLst>
                <a:ext uri="{FF2B5EF4-FFF2-40B4-BE49-F238E27FC236}">
                  <a16:creationId xmlns:a16="http://schemas.microsoft.com/office/drawing/2014/main" id="{8C631955-9E24-29DE-76F5-8376A1028DA1}"/>
                </a:ext>
              </a:extLst>
            </p:cNvPr>
            <p:cNvSpPr>
              <a:spLocks noChangeArrowheads="1"/>
            </p:cNvSpPr>
            <p:nvPr/>
          </p:nvSpPr>
          <p:spPr bwMode="auto">
            <a:xfrm>
              <a:off x="43434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2</a:t>
              </a:r>
            </a:p>
          </p:txBody>
        </p:sp>
        <p:sp>
          <p:nvSpPr>
            <p:cNvPr id="57" name="Rectangle 82">
              <a:extLst>
                <a:ext uri="{FF2B5EF4-FFF2-40B4-BE49-F238E27FC236}">
                  <a16:creationId xmlns:a16="http://schemas.microsoft.com/office/drawing/2014/main" id="{CE1AAE09-02A3-3C4E-B49E-74160EEF2310}"/>
                </a:ext>
              </a:extLst>
            </p:cNvPr>
            <p:cNvSpPr>
              <a:spLocks noChangeArrowheads="1"/>
            </p:cNvSpPr>
            <p:nvPr/>
          </p:nvSpPr>
          <p:spPr bwMode="auto">
            <a:xfrm>
              <a:off x="43434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3</a:t>
              </a:r>
            </a:p>
          </p:txBody>
        </p:sp>
        <p:cxnSp>
          <p:nvCxnSpPr>
            <p:cNvPr id="58" name="AutoShape 83">
              <a:extLst>
                <a:ext uri="{FF2B5EF4-FFF2-40B4-BE49-F238E27FC236}">
                  <a16:creationId xmlns:a16="http://schemas.microsoft.com/office/drawing/2014/main" id="{E53D932B-B5EF-9D02-1B9F-EA64D63070EE}"/>
                </a:ext>
              </a:extLst>
            </p:cNvPr>
            <p:cNvCxnSpPr>
              <a:cxnSpLocks noChangeShapeType="1"/>
              <a:stCxn id="11" idx="2"/>
              <a:endCxn id="47" idx="0"/>
            </p:cNvCxnSpPr>
            <p:nvPr/>
          </p:nvCxnSpPr>
          <p:spPr bwMode="auto">
            <a:xfrm>
              <a:off x="2247900" y="2438400"/>
              <a:ext cx="0" cy="8382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9" name="AutoShape 84">
              <a:extLst>
                <a:ext uri="{FF2B5EF4-FFF2-40B4-BE49-F238E27FC236}">
                  <a16:creationId xmlns:a16="http://schemas.microsoft.com/office/drawing/2014/main" id="{21B8C72F-FE2C-D136-F720-D6680A682F75}"/>
                </a:ext>
              </a:extLst>
            </p:cNvPr>
            <p:cNvCxnSpPr>
              <a:cxnSpLocks noChangeShapeType="1"/>
              <a:stCxn id="12" idx="2"/>
              <a:endCxn id="51" idx="0"/>
            </p:cNvCxnSpPr>
            <p:nvPr/>
          </p:nvCxnSpPr>
          <p:spPr bwMode="auto">
            <a:xfrm>
              <a:off x="3162300" y="2438400"/>
              <a:ext cx="0" cy="609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0" name="AutoShape 85">
              <a:extLst>
                <a:ext uri="{FF2B5EF4-FFF2-40B4-BE49-F238E27FC236}">
                  <a16:creationId xmlns:a16="http://schemas.microsoft.com/office/drawing/2014/main" id="{0F701898-C202-A68C-43AB-008962D59A0D}"/>
                </a:ext>
              </a:extLst>
            </p:cNvPr>
            <p:cNvCxnSpPr>
              <a:cxnSpLocks noChangeShapeType="1"/>
              <a:stCxn id="13" idx="2"/>
              <a:endCxn id="55" idx="0"/>
            </p:cNvCxnSpPr>
            <p:nvPr/>
          </p:nvCxnSpPr>
          <p:spPr bwMode="auto">
            <a:xfrm>
              <a:off x="3771900" y="2438400"/>
              <a:ext cx="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1" name="Rectangle 87">
              <a:extLst>
                <a:ext uri="{FF2B5EF4-FFF2-40B4-BE49-F238E27FC236}">
                  <a16:creationId xmlns:a16="http://schemas.microsoft.com/office/drawing/2014/main" id="{DEC2FCE0-A111-DBD9-2B1A-06951BE2C48B}"/>
                </a:ext>
              </a:extLst>
            </p:cNvPr>
            <p:cNvSpPr>
              <a:spLocks noChangeArrowheads="1"/>
            </p:cNvSpPr>
            <p:nvPr/>
          </p:nvSpPr>
          <p:spPr bwMode="auto">
            <a:xfrm>
              <a:off x="4343400" y="28194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4</a:t>
              </a:r>
            </a:p>
          </p:txBody>
        </p:sp>
        <p:cxnSp>
          <p:nvCxnSpPr>
            <p:cNvPr id="62" name="AutoShape 88">
              <a:extLst>
                <a:ext uri="{FF2B5EF4-FFF2-40B4-BE49-F238E27FC236}">
                  <a16:creationId xmlns:a16="http://schemas.microsoft.com/office/drawing/2014/main" id="{3515CF5B-2723-567A-6DCE-5DA70746360E}"/>
                </a:ext>
              </a:extLst>
            </p:cNvPr>
            <p:cNvCxnSpPr>
              <a:cxnSpLocks noChangeShapeType="1"/>
              <a:stCxn id="14" idx="2"/>
              <a:endCxn id="61" idx="0"/>
            </p:cNvCxnSpPr>
            <p:nvPr/>
          </p:nvCxnSpPr>
          <p:spPr bwMode="auto">
            <a:xfrm>
              <a:off x="4457700" y="2438400"/>
              <a:ext cx="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3" name="Rectangle 89">
              <a:extLst>
                <a:ext uri="{FF2B5EF4-FFF2-40B4-BE49-F238E27FC236}">
                  <a16:creationId xmlns:a16="http://schemas.microsoft.com/office/drawing/2014/main" id="{897C5BB3-B8E2-3C8B-C97A-145D907ABD13}"/>
                </a:ext>
              </a:extLst>
            </p:cNvPr>
            <p:cNvSpPr>
              <a:spLocks noChangeArrowheads="1"/>
            </p:cNvSpPr>
            <p:nvPr/>
          </p:nvSpPr>
          <p:spPr bwMode="auto">
            <a:xfrm>
              <a:off x="48006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3</a:t>
              </a:r>
            </a:p>
          </p:txBody>
        </p:sp>
        <p:sp>
          <p:nvSpPr>
            <p:cNvPr id="64" name="Rectangle 90">
              <a:extLst>
                <a:ext uri="{FF2B5EF4-FFF2-40B4-BE49-F238E27FC236}">
                  <a16:creationId xmlns:a16="http://schemas.microsoft.com/office/drawing/2014/main" id="{61E6B015-2BD9-432F-F5D8-59B672503B2C}"/>
                </a:ext>
              </a:extLst>
            </p:cNvPr>
            <p:cNvSpPr>
              <a:spLocks noChangeArrowheads="1"/>
            </p:cNvSpPr>
            <p:nvPr/>
          </p:nvSpPr>
          <p:spPr bwMode="auto">
            <a:xfrm>
              <a:off x="48006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4</a:t>
              </a:r>
            </a:p>
          </p:txBody>
        </p:sp>
        <p:cxnSp>
          <p:nvCxnSpPr>
            <p:cNvPr id="65" name="AutoShape 91">
              <a:extLst>
                <a:ext uri="{FF2B5EF4-FFF2-40B4-BE49-F238E27FC236}">
                  <a16:creationId xmlns:a16="http://schemas.microsoft.com/office/drawing/2014/main" id="{0D342EE4-A1BA-43CA-C950-2AA2696F1200}"/>
                </a:ext>
              </a:extLst>
            </p:cNvPr>
            <p:cNvCxnSpPr>
              <a:cxnSpLocks noChangeShapeType="1"/>
              <a:stCxn id="63" idx="2"/>
              <a:endCxn id="39" idx="0"/>
            </p:cNvCxnSpPr>
            <p:nvPr/>
          </p:nvCxnSpPr>
          <p:spPr bwMode="auto">
            <a:xfrm>
              <a:off x="4914900" y="3505200"/>
              <a:ext cx="0" cy="990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6" name="Rectangle 92">
              <a:extLst>
                <a:ext uri="{FF2B5EF4-FFF2-40B4-BE49-F238E27FC236}">
                  <a16:creationId xmlns:a16="http://schemas.microsoft.com/office/drawing/2014/main" id="{42F69CA7-E37E-67A8-924A-84FE77BD398D}"/>
                </a:ext>
              </a:extLst>
            </p:cNvPr>
            <p:cNvSpPr>
              <a:spLocks noChangeArrowheads="1"/>
            </p:cNvSpPr>
            <p:nvPr/>
          </p:nvSpPr>
          <p:spPr bwMode="auto">
            <a:xfrm>
              <a:off x="55626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4</a:t>
              </a:r>
            </a:p>
          </p:txBody>
        </p:sp>
        <p:sp>
          <p:nvSpPr>
            <p:cNvPr id="67" name="Rectangle 93">
              <a:extLst>
                <a:ext uri="{FF2B5EF4-FFF2-40B4-BE49-F238E27FC236}">
                  <a16:creationId xmlns:a16="http://schemas.microsoft.com/office/drawing/2014/main" id="{2D1686CC-D598-8A36-7A75-C146274172E9}"/>
                </a:ext>
              </a:extLst>
            </p:cNvPr>
            <p:cNvSpPr>
              <a:spLocks noChangeArrowheads="1"/>
            </p:cNvSpPr>
            <p:nvPr/>
          </p:nvSpPr>
          <p:spPr bwMode="auto">
            <a:xfrm>
              <a:off x="55626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5</a:t>
              </a:r>
            </a:p>
          </p:txBody>
        </p:sp>
        <p:sp>
          <p:nvSpPr>
            <p:cNvPr id="68" name="Rectangle 94">
              <a:extLst>
                <a:ext uri="{FF2B5EF4-FFF2-40B4-BE49-F238E27FC236}">
                  <a16:creationId xmlns:a16="http://schemas.microsoft.com/office/drawing/2014/main" id="{8A0EA117-9E10-88C7-3049-BB1EBFBFECC8}"/>
                </a:ext>
              </a:extLst>
            </p:cNvPr>
            <p:cNvSpPr>
              <a:spLocks noChangeArrowheads="1"/>
            </p:cNvSpPr>
            <p:nvPr/>
          </p:nvSpPr>
          <p:spPr bwMode="auto">
            <a:xfrm>
              <a:off x="60198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5</a:t>
              </a:r>
            </a:p>
          </p:txBody>
        </p:sp>
        <p:sp>
          <p:nvSpPr>
            <p:cNvPr id="69" name="Rectangle 95">
              <a:extLst>
                <a:ext uri="{FF2B5EF4-FFF2-40B4-BE49-F238E27FC236}">
                  <a16:creationId xmlns:a16="http://schemas.microsoft.com/office/drawing/2014/main" id="{3FFF52AA-30C5-54D7-C86A-58035160F0DA}"/>
                </a:ext>
              </a:extLst>
            </p:cNvPr>
            <p:cNvSpPr>
              <a:spLocks noChangeArrowheads="1"/>
            </p:cNvSpPr>
            <p:nvPr/>
          </p:nvSpPr>
          <p:spPr bwMode="auto">
            <a:xfrm>
              <a:off x="6019800" y="28194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6</a:t>
              </a:r>
            </a:p>
          </p:txBody>
        </p:sp>
        <p:sp>
          <p:nvSpPr>
            <p:cNvPr id="70" name="Rectangle 96">
              <a:extLst>
                <a:ext uri="{FF2B5EF4-FFF2-40B4-BE49-F238E27FC236}">
                  <a16:creationId xmlns:a16="http://schemas.microsoft.com/office/drawing/2014/main" id="{D9B182DF-13F2-37E2-BB8F-1202A100F3AF}"/>
                </a:ext>
              </a:extLst>
            </p:cNvPr>
            <p:cNvSpPr>
              <a:spLocks noChangeArrowheads="1"/>
            </p:cNvSpPr>
            <p:nvPr/>
          </p:nvSpPr>
          <p:spPr bwMode="auto">
            <a:xfrm>
              <a:off x="63246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6</a:t>
              </a:r>
            </a:p>
          </p:txBody>
        </p:sp>
        <p:cxnSp>
          <p:nvCxnSpPr>
            <p:cNvPr id="71" name="AutoShape 98">
              <a:extLst>
                <a:ext uri="{FF2B5EF4-FFF2-40B4-BE49-F238E27FC236}">
                  <a16:creationId xmlns:a16="http://schemas.microsoft.com/office/drawing/2014/main" id="{9830FE09-E119-8AD3-9226-6D9CF1480077}"/>
                </a:ext>
              </a:extLst>
            </p:cNvPr>
            <p:cNvCxnSpPr>
              <a:cxnSpLocks noChangeShapeType="1"/>
              <a:stCxn id="66" idx="2"/>
              <a:endCxn id="40" idx="0"/>
            </p:cNvCxnSpPr>
            <p:nvPr/>
          </p:nvCxnSpPr>
          <p:spPr bwMode="auto">
            <a:xfrm>
              <a:off x="5676900" y="3505200"/>
              <a:ext cx="0" cy="990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2" name="AutoShape 99">
              <a:extLst>
                <a:ext uri="{FF2B5EF4-FFF2-40B4-BE49-F238E27FC236}">
                  <a16:creationId xmlns:a16="http://schemas.microsoft.com/office/drawing/2014/main" id="{8C5F7A39-2148-9770-646A-A7AB6BF95DD4}"/>
                </a:ext>
              </a:extLst>
            </p:cNvPr>
            <p:cNvCxnSpPr>
              <a:cxnSpLocks noChangeShapeType="1"/>
              <a:stCxn id="15" idx="2"/>
              <a:endCxn id="67" idx="0"/>
            </p:cNvCxnSpPr>
            <p:nvPr/>
          </p:nvCxnSpPr>
          <p:spPr bwMode="auto">
            <a:xfrm>
              <a:off x="5676900" y="2438400"/>
              <a:ext cx="0" cy="609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73" name="AutoShape 100">
              <a:extLst>
                <a:ext uri="{FF2B5EF4-FFF2-40B4-BE49-F238E27FC236}">
                  <a16:creationId xmlns:a16="http://schemas.microsoft.com/office/drawing/2014/main" id="{93E4D398-220A-D9F5-48B2-8C1898E7620F}"/>
                </a:ext>
              </a:extLst>
            </p:cNvPr>
            <p:cNvCxnSpPr>
              <a:cxnSpLocks noChangeShapeType="1"/>
              <a:stCxn id="16" idx="2"/>
              <a:endCxn id="69" idx="0"/>
            </p:cNvCxnSpPr>
            <p:nvPr/>
          </p:nvCxnSpPr>
          <p:spPr bwMode="auto">
            <a:xfrm>
              <a:off x="6134100" y="2438400"/>
              <a:ext cx="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4" name="Rectangle 101">
              <a:extLst>
                <a:ext uri="{FF2B5EF4-FFF2-40B4-BE49-F238E27FC236}">
                  <a16:creationId xmlns:a16="http://schemas.microsoft.com/office/drawing/2014/main" id="{42182646-DE03-14FD-E4AD-4C34F242BA37}"/>
                </a:ext>
              </a:extLst>
            </p:cNvPr>
            <p:cNvSpPr>
              <a:spLocks noChangeArrowheads="1"/>
            </p:cNvSpPr>
            <p:nvPr/>
          </p:nvSpPr>
          <p:spPr bwMode="auto">
            <a:xfrm>
              <a:off x="60198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4</a:t>
              </a:r>
            </a:p>
          </p:txBody>
        </p:sp>
        <p:sp>
          <p:nvSpPr>
            <p:cNvPr id="75" name="Rectangle 102">
              <a:extLst>
                <a:ext uri="{FF2B5EF4-FFF2-40B4-BE49-F238E27FC236}">
                  <a16:creationId xmlns:a16="http://schemas.microsoft.com/office/drawing/2014/main" id="{52DD7290-951C-4F7A-B6B0-2C33324B7072}"/>
                </a:ext>
              </a:extLst>
            </p:cNvPr>
            <p:cNvSpPr>
              <a:spLocks noChangeArrowheads="1"/>
            </p:cNvSpPr>
            <p:nvPr/>
          </p:nvSpPr>
          <p:spPr bwMode="auto">
            <a:xfrm>
              <a:off x="63246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5</a:t>
              </a:r>
            </a:p>
          </p:txBody>
        </p:sp>
        <p:cxnSp>
          <p:nvCxnSpPr>
            <p:cNvPr id="76" name="AutoShape 103">
              <a:extLst>
                <a:ext uri="{FF2B5EF4-FFF2-40B4-BE49-F238E27FC236}">
                  <a16:creationId xmlns:a16="http://schemas.microsoft.com/office/drawing/2014/main" id="{2F428531-586E-DF61-D071-6132CDFA822D}"/>
                </a:ext>
              </a:extLst>
            </p:cNvPr>
            <p:cNvCxnSpPr>
              <a:cxnSpLocks noChangeShapeType="1"/>
              <a:stCxn id="75" idx="2"/>
              <a:endCxn id="41" idx="0"/>
            </p:cNvCxnSpPr>
            <p:nvPr/>
          </p:nvCxnSpPr>
          <p:spPr bwMode="auto">
            <a:xfrm>
              <a:off x="6438900" y="3505200"/>
              <a:ext cx="0" cy="990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77" name="Rectangle 104">
              <a:extLst>
                <a:ext uri="{FF2B5EF4-FFF2-40B4-BE49-F238E27FC236}">
                  <a16:creationId xmlns:a16="http://schemas.microsoft.com/office/drawing/2014/main" id="{F67121FD-FB27-E299-7249-6100EB6F73FC}"/>
                </a:ext>
              </a:extLst>
            </p:cNvPr>
            <p:cNvSpPr>
              <a:spLocks noChangeArrowheads="1"/>
            </p:cNvSpPr>
            <p:nvPr/>
          </p:nvSpPr>
          <p:spPr bwMode="auto">
            <a:xfrm>
              <a:off x="70866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6</a:t>
              </a:r>
            </a:p>
          </p:txBody>
        </p:sp>
        <p:sp>
          <p:nvSpPr>
            <p:cNvPr id="78" name="Rectangle 105">
              <a:extLst>
                <a:ext uri="{FF2B5EF4-FFF2-40B4-BE49-F238E27FC236}">
                  <a16:creationId xmlns:a16="http://schemas.microsoft.com/office/drawing/2014/main" id="{9C606A40-BF7B-78B0-B191-170C3660B66F}"/>
                </a:ext>
              </a:extLst>
            </p:cNvPr>
            <p:cNvSpPr>
              <a:spLocks noChangeArrowheads="1"/>
            </p:cNvSpPr>
            <p:nvPr/>
          </p:nvSpPr>
          <p:spPr bwMode="auto">
            <a:xfrm>
              <a:off x="73152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6</a:t>
              </a:r>
            </a:p>
          </p:txBody>
        </p:sp>
        <p:sp>
          <p:nvSpPr>
            <p:cNvPr id="79" name="Rectangle 106">
              <a:extLst>
                <a:ext uri="{FF2B5EF4-FFF2-40B4-BE49-F238E27FC236}">
                  <a16:creationId xmlns:a16="http://schemas.microsoft.com/office/drawing/2014/main" id="{76303330-3F14-1AE1-6C1C-778F121A65DA}"/>
                </a:ext>
              </a:extLst>
            </p:cNvPr>
            <p:cNvSpPr>
              <a:spLocks noChangeArrowheads="1"/>
            </p:cNvSpPr>
            <p:nvPr/>
          </p:nvSpPr>
          <p:spPr bwMode="auto">
            <a:xfrm>
              <a:off x="73152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7</a:t>
              </a:r>
            </a:p>
          </p:txBody>
        </p:sp>
        <p:cxnSp>
          <p:nvCxnSpPr>
            <p:cNvPr id="80" name="AutoShape 107">
              <a:extLst>
                <a:ext uri="{FF2B5EF4-FFF2-40B4-BE49-F238E27FC236}">
                  <a16:creationId xmlns:a16="http://schemas.microsoft.com/office/drawing/2014/main" id="{56ADE3D4-7736-6131-1BDB-2318D9E9F6CA}"/>
                </a:ext>
              </a:extLst>
            </p:cNvPr>
            <p:cNvCxnSpPr>
              <a:cxnSpLocks noChangeShapeType="1"/>
              <a:stCxn id="77" idx="2"/>
              <a:endCxn id="42" idx="0"/>
            </p:cNvCxnSpPr>
            <p:nvPr/>
          </p:nvCxnSpPr>
          <p:spPr bwMode="auto">
            <a:xfrm>
              <a:off x="7200900" y="3505200"/>
              <a:ext cx="0" cy="990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1" name="AutoShape 108">
              <a:extLst>
                <a:ext uri="{FF2B5EF4-FFF2-40B4-BE49-F238E27FC236}">
                  <a16:creationId xmlns:a16="http://schemas.microsoft.com/office/drawing/2014/main" id="{0E620341-1CA1-F4D0-626E-F5485141084A}"/>
                </a:ext>
              </a:extLst>
            </p:cNvPr>
            <p:cNvCxnSpPr>
              <a:cxnSpLocks noChangeShapeType="1"/>
              <a:stCxn id="17" idx="2"/>
              <a:endCxn id="79" idx="0"/>
            </p:cNvCxnSpPr>
            <p:nvPr/>
          </p:nvCxnSpPr>
          <p:spPr bwMode="auto">
            <a:xfrm>
              <a:off x="7429500" y="2438400"/>
              <a:ext cx="0" cy="609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2" name="Rectangle 109">
              <a:extLst>
                <a:ext uri="{FF2B5EF4-FFF2-40B4-BE49-F238E27FC236}">
                  <a16:creationId xmlns:a16="http://schemas.microsoft.com/office/drawing/2014/main" id="{98A9758F-5BF6-A228-425A-449665641659}"/>
                </a:ext>
              </a:extLst>
            </p:cNvPr>
            <p:cNvSpPr>
              <a:spLocks noChangeArrowheads="1"/>
            </p:cNvSpPr>
            <p:nvPr/>
          </p:nvSpPr>
          <p:spPr bwMode="auto">
            <a:xfrm>
              <a:off x="78486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7</a:t>
              </a:r>
            </a:p>
          </p:txBody>
        </p:sp>
        <p:sp>
          <p:nvSpPr>
            <p:cNvPr id="83" name="Rectangle 110">
              <a:extLst>
                <a:ext uri="{FF2B5EF4-FFF2-40B4-BE49-F238E27FC236}">
                  <a16:creationId xmlns:a16="http://schemas.microsoft.com/office/drawing/2014/main" id="{8B10B890-9924-438B-455B-51F7EB07F99C}"/>
                </a:ext>
              </a:extLst>
            </p:cNvPr>
            <p:cNvSpPr>
              <a:spLocks noChangeArrowheads="1"/>
            </p:cNvSpPr>
            <p:nvPr/>
          </p:nvSpPr>
          <p:spPr bwMode="auto">
            <a:xfrm>
              <a:off x="78486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8</a:t>
              </a:r>
            </a:p>
          </p:txBody>
        </p:sp>
        <p:sp>
          <p:nvSpPr>
            <p:cNvPr id="84" name="Rectangle 111">
              <a:extLst>
                <a:ext uri="{FF2B5EF4-FFF2-40B4-BE49-F238E27FC236}">
                  <a16:creationId xmlns:a16="http://schemas.microsoft.com/office/drawing/2014/main" id="{A3A8DB07-72C1-A7C6-554F-25D396D299C3}"/>
                </a:ext>
              </a:extLst>
            </p:cNvPr>
            <p:cNvSpPr>
              <a:spLocks noChangeArrowheads="1"/>
            </p:cNvSpPr>
            <p:nvPr/>
          </p:nvSpPr>
          <p:spPr bwMode="auto">
            <a:xfrm>
              <a:off x="8229600" y="32766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7</a:t>
              </a:r>
            </a:p>
          </p:txBody>
        </p:sp>
        <p:sp>
          <p:nvSpPr>
            <p:cNvPr id="85" name="Rectangle 112">
              <a:extLst>
                <a:ext uri="{FF2B5EF4-FFF2-40B4-BE49-F238E27FC236}">
                  <a16:creationId xmlns:a16="http://schemas.microsoft.com/office/drawing/2014/main" id="{FCF74CCE-4968-881F-0B87-8CBFC23EE4AD}"/>
                </a:ext>
              </a:extLst>
            </p:cNvPr>
            <p:cNvSpPr>
              <a:spLocks noChangeArrowheads="1"/>
            </p:cNvSpPr>
            <p:nvPr/>
          </p:nvSpPr>
          <p:spPr bwMode="auto">
            <a:xfrm>
              <a:off x="8229600" y="30480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8</a:t>
              </a:r>
            </a:p>
          </p:txBody>
        </p:sp>
        <p:sp>
          <p:nvSpPr>
            <p:cNvPr id="86" name="Rectangle 113">
              <a:extLst>
                <a:ext uri="{FF2B5EF4-FFF2-40B4-BE49-F238E27FC236}">
                  <a16:creationId xmlns:a16="http://schemas.microsoft.com/office/drawing/2014/main" id="{7D3F0651-EF08-90EA-6BB2-2E5765834E5E}"/>
                </a:ext>
              </a:extLst>
            </p:cNvPr>
            <p:cNvSpPr>
              <a:spLocks noChangeArrowheads="1"/>
            </p:cNvSpPr>
            <p:nvPr/>
          </p:nvSpPr>
          <p:spPr bwMode="auto">
            <a:xfrm>
              <a:off x="8229600" y="2819400"/>
              <a:ext cx="228600" cy="228600"/>
            </a:xfrm>
            <a:prstGeom prst="rect">
              <a:avLst/>
            </a:prstGeom>
            <a:solidFill>
              <a:schemeClr val="accent6">
                <a:lumMod val="60000"/>
                <a:lumOff val="40000"/>
              </a:schemeClr>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r>
                <a:rPr lang="en-GB" altLang="en-GB" sz="1600">
                  <a:latin typeface="Arial" panose="020B0604020202020204" pitchFamily="34" charset="0"/>
                </a:rPr>
                <a:t>9</a:t>
              </a:r>
            </a:p>
          </p:txBody>
        </p:sp>
        <p:cxnSp>
          <p:nvCxnSpPr>
            <p:cNvPr id="87" name="AutoShape 114">
              <a:extLst>
                <a:ext uri="{FF2B5EF4-FFF2-40B4-BE49-F238E27FC236}">
                  <a16:creationId xmlns:a16="http://schemas.microsoft.com/office/drawing/2014/main" id="{7B785AB6-BD64-20C3-F9E8-4A1B126F39F8}"/>
                </a:ext>
              </a:extLst>
            </p:cNvPr>
            <p:cNvCxnSpPr>
              <a:cxnSpLocks noChangeShapeType="1"/>
              <a:stCxn id="18" idx="2"/>
              <a:endCxn id="83" idx="0"/>
            </p:cNvCxnSpPr>
            <p:nvPr/>
          </p:nvCxnSpPr>
          <p:spPr bwMode="auto">
            <a:xfrm>
              <a:off x="7962900" y="2438400"/>
              <a:ext cx="0" cy="609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8" name="AutoShape 115">
              <a:extLst>
                <a:ext uri="{FF2B5EF4-FFF2-40B4-BE49-F238E27FC236}">
                  <a16:creationId xmlns:a16="http://schemas.microsoft.com/office/drawing/2014/main" id="{A4B99212-CBDA-26D0-D8AA-C9D844501177}"/>
                </a:ext>
              </a:extLst>
            </p:cNvPr>
            <p:cNvCxnSpPr>
              <a:cxnSpLocks noChangeShapeType="1"/>
              <a:stCxn id="19" idx="2"/>
              <a:endCxn id="86" idx="0"/>
            </p:cNvCxnSpPr>
            <p:nvPr/>
          </p:nvCxnSpPr>
          <p:spPr bwMode="auto">
            <a:xfrm>
              <a:off x="8343900" y="2438400"/>
              <a:ext cx="0" cy="3810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9" name="AutoShape 116">
              <a:extLst>
                <a:ext uri="{FF2B5EF4-FFF2-40B4-BE49-F238E27FC236}">
                  <a16:creationId xmlns:a16="http://schemas.microsoft.com/office/drawing/2014/main" id="{5A69F888-5B51-FACD-B5BD-124522C25DC5}"/>
                </a:ext>
              </a:extLst>
            </p:cNvPr>
            <p:cNvCxnSpPr>
              <a:cxnSpLocks noChangeShapeType="1"/>
              <a:stCxn id="82" idx="2"/>
              <a:endCxn id="43" idx="0"/>
            </p:cNvCxnSpPr>
            <p:nvPr/>
          </p:nvCxnSpPr>
          <p:spPr bwMode="auto">
            <a:xfrm>
              <a:off x="7962900" y="3505200"/>
              <a:ext cx="0" cy="990600"/>
            </a:xfrm>
            <a:prstGeom prst="straightConnector1">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0" name="Line 117">
              <a:extLst>
                <a:ext uri="{FF2B5EF4-FFF2-40B4-BE49-F238E27FC236}">
                  <a16:creationId xmlns:a16="http://schemas.microsoft.com/office/drawing/2014/main" id="{17DF2CEA-D6A4-393B-D36E-71652588B132}"/>
                </a:ext>
              </a:extLst>
            </p:cNvPr>
            <p:cNvSpPr>
              <a:spLocks noChangeShapeType="1"/>
            </p:cNvSpPr>
            <p:nvPr/>
          </p:nvSpPr>
          <p:spPr bwMode="auto">
            <a:xfrm>
              <a:off x="1447800" y="1447800"/>
              <a:ext cx="0" cy="304800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91" name="Line 119">
              <a:extLst>
                <a:ext uri="{FF2B5EF4-FFF2-40B4-BE49-F238E27FC236}">
                  <a16:creationId xmlns:a16="http://schemas.microsoft.com/office/drawing/2014/main" id="{42FD9C19-A886-8784-9971-123C0B4394F2}"/>
                </a:ext>
              </a:extLst>
            </p:cNvPr>
            <p:cNvSpPr>
              <a:spLocks noChangeShapeType="1"/>
            </p:cNvSpPr>
            <p:nvPr/>
          </p:nvSpPr>
          <p:spPr bwMode="auto">
            <a:xfrm>
              <a:off x="3962400" y="4114800"/>
              <a:ext cx="0" cy="304800"/>
            </a:xfrm>
            <a:prstGeom prst="line">
              <a:avLst/>
            </a:prstGeom>
            <a:noFill/>
            <a:ln w="158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92" name="Line 120">
              <a:extLst>
                <a:ext uri="{FF2B5EF4-FFF2-40B4-BE49-F238E27FC236}">
                  <a16:creationId xmlns:a16="http://schemas.microsoft.com/office/drawing/2014/main" id="{28EFF71D-2EB4-EE0E-1D1D-252013CF0DAF}"/>
                </a:ext>
              </a:extLst>
            </p:cNvPr>
            <p:cNvSpPr>
              <a:spLocks noChangeShapeType="1"/>
            </p:cNvSpPr>
            <p:nvPr/>
          </p:nvSpPr>
          <p:spPr bwMode="auto">
            <a:xfrm>
              <a:off x="1524000" y="4267200"/>
              <a:ext cx="2362200" cy="0"/>
            </a:xfrm>
            <a:prstGeom prst="line">
              <a:avLst/>
            </a:prstGeom>
            <a:noFill/>
            <a:ln w="41275">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sz="2000"/>
            </a:p>
          </p:txBody>
        </p:sp>
        <p:sp>
          <p:nvSpPr>
            <p:cNvPr id="93" name="Text Box 121">
              <a:extLst>
                <a:ext uri="{FF2B5EF4-FFF2-40B4-BE49-F238E27FC236}">
                  <a16:creationId xmlns:a16="http://schemas.microsoft.com/office/drawing/2014/main" id="{E81CE014-F086-83D9-46F3-45D498014A49}"/>
                </a:ext>
              </a:extLst>
            </p:cNvPr>
            <p:cNvSpPr txBox="1">
              <a:spLocks noChangeArrowheads="1"/>
            </p:cNvSpPr>
            <p:nvPr/>
          </p:nvSpPr>
          <p:spPr bwMode="auto">
            <a:xfrm>
              <a:off x="1926387" y="3733800"/>
              <a:ext cx="161775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longer initial delay</a:t>
              </a:r>
              <a:br>
                <a:rPr lang="en-GB" altLang="en-GB" sz="1400">
                  <a:latin typeface="Arial" panose="020B0604020202020204" pitchFamily="34" charset="0"/>
                </a:rPr>
              </a:br>
              <a:r>
                <a:rPr lang="en-GB" altLang="en-GB" sz="1400">
                  <a:latin typeface="Arial" panose="020B0604020202020204" pitchFamily="34" charset="0"/>
                </a:rPr>
                <a:t>while buffer fills</a:t>
              </a:r>
            </a:p>
          </p:txBody>
        </p:sp>
      </p:grpSp>
    </p:spTree>
    <p:extLst>
      <p:ext uri="{BB962C8B-B14F-4D97-AF65-F5344CB8AC3E}">
        <p14:creationId xmlns:p14="http://schemas.microsoft.com/office/powerpoint/2010/main" val="14778812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276709"/>
          </a:xfrm>
        </p:spPr>
        <p:txBody>
          <a:bodyPr anchor="t">
            <a:normAutofit/>
          </a:bodyPr>
          <a:lstStyle/>
          <a:p>
            <a:r>
              <a:rPr lang="en-GB" sz="2400" dirty="0"/>
              <a:t>Figure 12.10.  Different timescales of frequency of occurrence and length of delay/drop. Glitches sit between jitter and occasional disconnection</a:t>
            </a:r>
          </a:p>
        </p:txBody>
      </p:sp>
      <p:grpSp>
        <p:nvGrpSpPr>
          <p:cNvPr id="2" name="Group 1">
            <a:extLst>
              <a:ext uri="{FF2B5EF4-FFF2-40B4-BE49-F238E27FC236}">
                <a16:creationId xmlns:a16="http://schemas.microsoft.com/office/drawing/2014/main" id="{AE496241-F5B0-649A-7E67-BFB8E9ACB093}"/>
              </a:ext>
            </a:extLst>
          </p:cNvPr>
          <p:cNvGrpSpPr/>
          <p:nvPr/>
        </p:nvGrpSpPr>
        <p:grpSpPr>
          <a:xfrm>
            <a:off x="1602043" y="369078"/>
            <a:ext cx="5939915" cy="6316392"/>
            <a:chOff x="712600" y="290372"/>
            <a:chExt cx="5939915" cy="6316392"/>
          </a:xfrm>
        </p:grpSpPr>
        <p:sp>
          <p:nvSpPr>
            <p:cNvPr id="3" name="Rectangle 2">
              <a:extLst>
                <a:ext uri="{FF2B5EF4-FFF2-40B4-BE49-F238E27FC236}">
                  <a16:creationId xmlns:a16="http://schemas.microsoft.com/office/drawing/2014/main" id="{4ECD8B9B-6FE6-FFCE-29ED-9BE5037677E0}"/>
                </a:ext>
              </a:extLst>
            </p:cNvPr>
            <p:cNvSpPr/>
            <p:nvPr/>
          </p:nvSpPr>
          <p:spPr>
            <a:xfrm>
              <a:off x="2552700" y="2006600"/>
              <a:ext cx="330200" cy="3568700"/>
            </a:xfrm>
            <a:prstGeom prst="rect">
              <a:avLst/>
            </a:prstGeom>
            <a:gradFill>
              <a:gsLst>
                <a:gs pos="0">
                  <a:schemeClr val="tx1">
                    <a:lumMod val="50000"/>
                    <a:lumOff val="50000"/>
                  </a:schemeClr>
                </a:gs>
                <a:gs pos="100000">
                  <a:schemeClr val="bg1"/>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3" name="Rectangle 102">
              <a:extLst>
                <a:ext uri="{FF2B5EF4-FFF2-40B4-BE49-F238E27FC236}">
                  <a16:creationId xmlns:a16="http://schemas.microsoft.com/office/drawing/2014/main" id="{4C3D933E-2C28-B141-89D0-F19290C76B4C}"/>
                </a:ext>
              </a:extLst>
            </p:cNvPr>
            <p:cNvSpPr/>
            <p:nvPr/>
          </p:nvSpPr>
          <p:spPr>
            <a:xfrm>
              <a:off x="2571750" y="1993900"/>
              <a:ext cx="311150" cy="368300"/>
            </a:xfrm>
            <a:prstGeom prst="rect">
              <a:avLst/>
            </a:prstGeom>
            <a:gradFill>
              <a:gsLst>
                <a:gs pos="0">
                  <a:schemeClr val="bg1"/>
                </a:gs>
                <a:gs pos="100000">
                  <a:schemeClr val="bg1">
                    <a:alpha val="0"/>
                  </a:schemeClr>
                </a:gs>
              </a:gsLst>
              <a:lin ang="5400000" scaled="0"/>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TextBox 103">
              <a:extLst>
                <a:ext uri="{FF2B5EF4-FFF2-40B4-BE49-F238E27FC236}">
                  <a16:creationId xmlns:a16="http://schemas.microsoft.com/office/drawing/2014/main" id="{9FC11BB9-4708-28AB-9C9D-4081ECDAA6D6}"/>
                </a:ext>
              </a:extLst>
            </p:cNvPr>
            <p:cNvSpPr txBox="1"/>
            <p:nvPr/>
          </p:nvSpPr>
          <p:spPr>
            <a:xfrm>
              <a:off x="712600" y="1625704"/>
              <a:ext cx="1236386" cy="400110"/>
            </a:xfrm>
            <a:prstGeom prst="rect">
              <a:avLst/>
            </a:prstGeom>
            <a:noFill/>
          </p:spPr>
          <p:txBody>
            <a:bodyPr wrap="none" rtlCol="0">
              <a:spAutoFit/>
            </a:bodyPr>
            <a:lstStyle/>
            <a:p>
              <a:r>
                <a:rPr lang="en-US" sz="2000" dirty="0"/>
                <a:t>frequency</a:t>
              </a:r>
            </a:p>
          </p:txBody>
        </p:sp>
        <p:sp>
          <p:nvSpPr>
            <p:cNvPr id="105" name="TextBox 104">
              <a:extLst>
                <a:ext uri="{FF2B5EF4-FFF2-40B4-BE49-F238E27FC236}">
                  <a16:creationId xmlns:a16="http://schemas.microsoft.com/office/drawing/2014/main" id="{5F8006E8-F931-C24F-29A1-7F1C7CFAA595}"/>
                </a:ext>
              </a:extLst>
            </p:cNvPr>
            <p:cNvSpPr txBox="1"/>
            <p:nvPr/>
          </p:nvSpPr>
          <p:spPr>
            <a:xfrm>
              <a:off x="3612781" y="6206654"/>
              <a:ext cx="1670950" cy="400110"/>
            </a:xfrm>
            <a:prstGeom prst="rect">
              <a:avLst/>
            </a:prstGeom>
            <a:noFill/>
          </p:spPr>
          <p:txBody>
            <a:bodyPr wrap="none" rtlCol="0">
              <a:spAutoFit/>
            </a:bodyPr>
            <a:lstStyle/>
            <a:p>
              <a:pPr algn="ctr"/>
              <a:r>
                <a:rPr lang="en-US" sz="2000" dirty="0"/>
                <a:t>length of drop</a:t>
              </a:r>
            </a:p>
          </p:txBody>
        </p:sp>
        <p:grpSp>
          <p:nvGrpSpPr>
            <p:cNvPr id="106" name="Group 105">
              <a:extLst>
                <a:ext uri="{FF2B5EF4-FFF2-40B4-BE49-F238E27FC236}">
                  <a16:creationId xmlns:a16="http://schemas.microsoft.com/office/drawing/2014/main" id="{D8E8E289-AD74-026F-B38D-285813C6CCE6}"/>
                </a:ext>
              </a:extLst>
            </p:cNvPr>
            <p:cNvGrpSpPr/>
            <p:nvPr/>
          </p:nvGrpSpPr>
          <p:grpSpPr>
            <a:xfrm>
              <a:off x="1572093" y="1992011"/>
              <a:ext cx="4622944" cy="4214643"/>
              <a:chOff x="1013293" y="2106311"/>
              <a:chExt cx="4622944" cy="4214643"/>
            </a:xfrm>
          </p:grpSpPr>
          <p:cxnSp>
            <p:nvCxnSpPr>
              <p:cNvPr id="114" name="Straight Connector 113">
                <a:extLst>
                  <a:ext uri="{FF2B5EF4-FFF2-40B4-BE49-F238E27FC236}">
                    <a16:creationId xmlns:a16="http://schemas.microsoft.com/office/drawing/2014/main" id="{090EA981-47E2-0EAB-1007-BD57810F04E0}"/>
                  </a:ext>
                </a:extLst>
              </p:cNvPr>
              <p:cNvCxnSpPr/>
              <p:nvPr/>
            </p:nvCxnSpPr>
            <p:spPr>
              <a:xfrm>
                <a:off x="2009359" y="2106311"/>
                <a:ext cx="0" cy="36000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5" name="Straight Connector 114">
                <a:extLst>
                  <a:ext uri="{FF2B5EF4-FFF2-40B4-BE49-F238E27FC236}">
                    <a16:creationId xmlns:a16="http://schemas.microsoft.com/office/drawing/2014/main" id="{99DC2B85-346A-2178-FBA7-CD997E304CD6}"/>
                  </a:ext>
                </a:extLst>
              </p:cNvPr>
              <p:cNvCxnSpPr/>
              <p:nvPr/>
            </p:nvCxnSpPr>
            <p:spPr>
              <a:xfrm>
                <a:off x="2009359" y="5706311"/>
                <a:ext cx="3600000"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6" name="Straight Connector 115">
                <a:extLst>
                  <a:ext uri="{FF2B5EF4-FFF2-40B4-BE49-F238E27FC236}">
                    <a16:creationId xmlns:a16="http://schemas.microsoft.com/office/drawing/2014/main" id="{A623B669-68AD-5C57-4D0A-848350BD7178}"/>
                  </a:ext>
                </a:extLst>
              </p:cNvPr>
              <p:cNvCxnSpPr/>
              <p:nvPr/>
            </p:nvCxnSpPr>
            <p:spPr>
              <a:xfrm>
                <a:off x="1725762" y="4778379"/>
                <a:ext cx="282114"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7" name="Straight Connector 116">
                <a:extLst>
                  <a:ext uri="{FF2B5EF4-FFF2-40B4-BE49-F238E27FC236}">
                    <a16:creationId xmlns:a16="http://schemas.microsoft.com/office/drawing/2014/main" id="{3D083E02-C7A7-59BA-BF6E-264DE7F99D00}"/>
                  </a:ext>
                </a:extLst>
              </p:cNvPr>
              <p:cNvCxnSpPr/>
              <p:nvPr/>
            </p:nvCxnSpPr>
            <p:spPr>
              <a:xfrm>
                <a:off x="1725762" y="3977446"/>
                <a:ext cx="282114"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8" name="Straight Connector 117">
                <a:extLst>
                  <a:ext uri="{FF2B5EF4-FFF2-40B4-BE49-F238E27FC236}">
                    <a16:creationId xmlns:a16="http://schemas.microsoft.com/office/drawing/2014/main" id="{5EFDE7AF-2489-5F42-36E1-B58A4238AABF}"/>
                  </a:ext>
                </a:extLst>
              </p:cNvPr>
              <p:cNvCxnSpPr/>
              <p:nvPr/>
            </p:nvCxnSpPr>
            <p:spPr>
              <a:xfrm>
                <a:off x="1725762" y="3176513"/>
                <a:ext cx="282114"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19" name="Straight Connector 118">
                <a:extLst>
                  <a:ext uri="{FF2B5EF4-FFF2-40B4-BE49-F238E27FC236}">
                    <a16:creationId xmlns:a16="http://schemas.microsoft.com/office/drawing/2014/main" id="{813C068B-E14F-3648-AA03-FB20E0768179}"/>
                  </a:ext>
                </a:extLst>
              </p:cNvPr>
              <p:cNvCxnSpPr/>
              <p:nvPr/>
            </p:nvCxnSpPr>
            <p:spPr>
              <a:xfrm>
                <a:off x="1725762" y="2375580"/>
                <a:ext cx="282114"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0" name="Straight Connector 119">
                <a:extLst>
                  <a:ext uri="{FF2B5EF4-FFF2-40B4-BE49-F238E27FC236}">
                    <a16:creationId xmlns:a16="http://schemas.microsoft.com/office/drawing/2014/main" id="{D6753C8A-186D-535E-4645-E6D93C126592}"/>
                  </a:ext>
                </a:extLst>
              </p:cNvPr>
              <p:cNvCxnSpPr/>
              <p:nvPr/>
            </p:nvCxnSpPr>
            <p:spPr>
              <a:xfrm>
                <a:off x="2134876" y="5723111"/>
                <a:ext cx="0" cy="2880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1" name="Straight Connector 120">
                <a:extLst>
                  <a:ext uri="{FF2B5EF4-FFF2-40B4-BE49-F238E27FC236}">
                    <a16:creationId xmlns:a16="http://schemas.microsoft.com/office/drawing/2014/main" id="{4DC33635-1923-0DD2-9693-DF5C2F148A45}"/>
                  </a:ext>
                </a:extLst>
              </p:cNvPr>
              <p:cNvCxnSpPr/>
              <p:nvPr/>
            </p:nvCxnSpPr>
            <p:spPr>
              <a:xfrm>
                <a:off x="3732738" y="5723111"/>
                <a:ext cx="0" cy="2880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369CAD9E-A3AA-DDBC-1E80-47EFD3B720F5}"/>
                  </a:ext>
                </a:extLst>
              </p:cNvPr>
              <p:cNvCxnSpPr/>
              <p:nvPr/>
            </p:nvCxnSpPr>
            <p:spPr>
              <a:xfrm>
                <a:off x="5330598" y="5723111"/>
                <a:ext cx="0" cy="2880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CB6DF3FE-22E4-9645-96DE-E4155DEA3A3F}"/>
                  </a:ext>
                </a:extLst>
              </p:cNvPr>
              <p:cNvCxnSpPr/>
              <p:nvPr/>
            </p:nvCxnSpPr>
            <p:spPr>
              <a:xfrm>
                <a:off x="4531669" y="5723111"/>
                <a:ext cx="0" cy="2880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4" name="TextBox 123">
                <a:extLst>
                  <a:ext uri="{FF2B5EF4-FFF2-40B4-BE49-F238E27FC236}">
                    <a16:creationId xmlns:a16="http://schemas.microsoft.com/office/drawing/2014/main" id="{104A1573-3537-4B45-074D-A2B2AEDE5508}"/>
                  </a:ext>
                </a:extLst>
              </p:cNvPr>
              <p:cNvSpPr txBox="1"/>
              <p:nvPr/>
            </p:nvSpPr>
            <p:spPr>
              <a:xfrm>
                <a:off x="1905204" y="5951622"/>
                <a:ext cx="459343" cy="369332"/>
              </a:xfrm>
              <a:prstGeom prst="rect">
                <a:avLst/>
              </a:prstGeom>
              <a:noFill/>
            </p:spPr>
            <p:txBody>
              <a:bodyPr wrap="none" rtlCol="0">
                <a:spAutoFit/>
              </a:bodyPr>
              <a:lstStyle/>
              <a:p>
                <a:r>
                  <a:rPr lang="en-US" dirty="0" err="1"/>
                  <a:t>ms</a:t>
                </a:r>
                <a:endParaRPr lang="en-US" dirty="0"/>
              </a:p>
            </p:txBody>
          </p:sp>
          <p:sp>
            <p:nvSpPr>
              <p:cNvPr id="125" name="TextBox 124">
                <a:extLst>
                  <a:ext uri="{FF2B5EF4-FFF2-40B4-BE49-F238E27FC236}">
                    <a16:creationId xmlns:a16="http://schemas.microsoft.com/office/drawing/2014/main" id="{BB939D97-14F5-19C2-21DE-609904E4CAE2}"/>
                  </a:ext>
                </a:extLst>
              </p:cNvPr>
              <p:cNvSpPr txBox="1"/>
              <p:nvPr/>
            </p:nvSpPr>
            <p:spPr>
              <a:xfrm>
                <a:off x="2646562" y="5951622"/>
                <a:ext cx="582211" cy="369332"/>
              </a:xfrm>
              <a:prstGeom prst="rect">
                <a:avLst/>
              </a:prstGeom>
              <a:noFill/>
            </p:spPr>
            <p:txBody>
              <a:bodyPr wrap="none" rtlCol="0">
                <a:spAutoFit/>
              </a:bodyPr>
              <a:lstStyle/>
              <a:p>
                <a:r>
                  <a:rPr lang="en-US" dirty="0" err="1"/>
                  <a:t>secs</a:t>
                </a:r>
                <a:endParaRPr lang="en-US" dirty="0"/>
              </a:p>
            </p:txBody>
          </p:sp>
          <p:sp>
            <p:nvSpPr>
              <p:cNvPr id="126" name="TextBox 125">
                <a:extLst>
                  <a:ext uri="{FF2B5EF4-FFF2-40B4-BE49-F238E27FC236}">
                    <a16:creationId xmlns:a16="http://schemas.microsoft.com/office/drawing/2014/main" id="{0440A05D-1830-5F72-CC25-E6530A69F648}"/>
                  </a:ext>
                </a:extLst>
              </p:cNvPr>
              <p:cNvSpPr txBox="1"/>
              <p:nvPr/>
            </p:nvSpPr>
            <p:spPr>
              <a:xfrm>
                <a:off x="3415941" y="5951622"/>
                <a:ext cx="633594" cy="369332"/>
              </a:xfrm>
              <a:prstGeom prst="rect">
                <a:avLst/>
              </a:prstGeom>
              <a:noFill/>
            </p:spPr>
            <p:txBody>
              <a:bodyPr wrap="none" rtlCol="0">
                <a:spAutoFit/>
              </a:bodyPr>
              <a:lstStyle/>
              <a:p>
                <a:r>
                  <a:rPr lang="en-US" dirty="0" err="1"/>
                  <a:t>mins</a:t>
                </a:r>
                <a:endParaRPr lang="en-US" dirty="0"/>
              </a:p>
            </p:txBody>
          </p:sp>
          <p:cxnSp>
            <p:nvCxnSpPr>
              <p:cNvPr id="127" name="Straight Connector 126">
                <a:extLst>
                  <a:ext uri="{FF2B5EF4-FFF2-40B4-BE49-F238E27FC236}">
                    <a16:creationId xmlns:a16="http://schemas.microsoft.com/office/drawing/2014/main" id="{902CF3F6-785D-9136-49E1-81F6C53F4FC1}"/>
                  </a:ext>
                </a:extLst>
              </p:cNvPr>
              <p:cNvCxnSpPr/>
              <p:nvPr/>
            </p:nvCxnSpPr>
            <p:spPr>
              <a:xfrm>
                <a:off x="2933807" y="5723111"/>
                <a:ext cx="0" cy="28800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cxnSp>
            <p:nvCxnSpPr>
              <p:cNvPr id="128" name="Straight Connector 127">
                <a:extLst>
                  <a:ext uri="{FF2B5EF4-FFF2-40B4-BE49-F238E27FC236}">
                    <a16:creationId xmlns:a16="http://schemas.microsoft.com/office/drawing/2014/main" id="{7C3FD077-6C17-6F4B-1297-CF62945BD929}"/>
                  </a:ext>
                </a:extLst>
              </p:cNvPr>
              <p:cNvCxnSpPr/>
              <p:nvPr/>
            </p:nvCxnSpPr>
            <p:spPr>
              <a:xfrm>
                <a:off x="1725762" y="5579311"/>
                <a:ext cx="282114" cy="0"/>
              </a:xfrm>
              <a:prstGeom prst="line">
                <a:avLst/>
              </a:prstGeom>
              <a:ln>
                <a:solidFill>
                  <a:schemeClr val="tx1">
                    <a:lumMod val="50000"/>
                    <a:lumOff val="50000"/>
                  </a:schemeClr>
                </a:solidFill>
              </a:ln>
            </p:spPr>
            <p:style>
              <a:lnRef idx="2">
                <a:schemeClr val="accent1"/>
              </a:lnRef>
              <a:fillRef idx="0">
                <a:schemeClr val="accent1"/>
              </a:fillRef>
              <a:effectRef idx="1">
                <a:schemeClr val="accent1"/>
              </a:effectRef>
              <a:fontRef idx="minor">
                <a:schemeClr val="tx1"/>
              </a:fontRef>
            </p:style>
          </p:cxnSp>
          <p:sp>
            <p:nvSpPr>
              <p:cNvPr id="129" name="TextBox 128">
                <a:extLst>
                  <a:ext uri="{FF2B5EF4-FFF2-40B4-BE49-F238E27FC236}">
                    <a16:creationId xmlns:a16="http://schemas.microsoft.com/office/drawing/2014/main" id="{97253F63-72B7-EF7A-F02C-9DCEFA02ECC1}"/>
                  </a:ext>
                </a:extLst>
              </p:cNvPr>
              <p:cNvSpPr txBox="1"/>
              <p:nvPr/>
            </p:nvSpPr>
            <p:spPr>
              <a:xfrm>
                <a:off x="4171210" y="5951622"/>
                <a:ext cx="723275" cy="369332"/>
              </a:xfrm>
              <a:prstGeom prst="rect">
                <a:avLst/>
              </a:prstGeom>
              <a:noFill/>
            </p:spPr>
            <p:txBody>
              <a:bodyPr wrap="none" rtlCol="0">
                <a:spAutoFit/>
              </a:bodyPr>
              <a:lstStyle/>
              <a:p>
                <a:r>
                  <a:rPr lang="en-US" dirty="0"/>
                  <a:t>hours</a:t>
                </a:r>
              </a:p>
            </p:txBody>
          </p:sp>
          <p:sp>
            <p:nvSpPr>
              <p:cNvPr id="130" name="TextBox 129">
                <a:extLst>
                  <a:ext uri="{FF2B5EF4-FFF2-40B4-BE49-F238E27FC236}">
                    <a16:creationId xmlns:a16="http://schemas.microsoft.com/office/drawing/2014/main" id="{AF124161-1580-B67B-3B17-DA7FA0334AFA}"/>
                  </a:ext>
                </a:extLst>
              </p:cNvPr>
              <p:cNvSpPr txBox="1"/>
              <p:nvPr/>
            </p:nvSpPr>
            <p:spPr>
              <a:xfrm>
                <a:off x="5024959" y="5951622"/>
                <a:ext cx="611278" cy="369332"/>
              </a:xfrm>
              <a:prstGeom prst="rect">
                <a:avLst/>
              </a:prstGeom>
              <a:noFill/>
            </p:spPr>
            <p:txBody>
              <a:bodyPr wrap="none" rtlCol="0">
                <a:spAutoFit/>
              </a:bodyPr>
              <a:lstStyle/>
              <a:p>
                <a:r>
                  <a:rPr lang="en-US" dirty="0"/>
                  <a:t>days</a:t>
                </a:r>
              </a:p>
            </p:txBody>
          </p:sp>
          <p:sp>
            <p:nvSpPr>
              <p:cNvPr id="131" name="TextBox 130">
                <a:extLst>
                  <a:ext uri="{FF2B5EF4-FFF2-40B4-BE49-F238E27FC236}">
                    <a16:creationId xmlns:a16="http://schemas.microsoft.com/office/drawing/2014/main" id="{BF7D993B-475D-E00C-A5D1-8C4EC9B7571E}"/>
                  </a:ext>
                </a:extLst>
              </p:cNvPr>
              <p:cNvSpPr txBox="1"/>
              <p:nvPr/>
            </p:nvSpPr>
            <p:spPr>
              <a:xfrm>
                <a:off x="1277225" y="5343845"/>
                <a:ext cx="459343" cy="369332"/>
              </a:xfrm>
              <a:prstGeom prst="rect">
                <a:avLst/>
              </a:prstGeom>
              <a:noFill/>
            </p:spPr>
            <p:txBody>
              <a:bodyPr wrap="none" rtlCol="0">
                <a:spAutoFit/>
              </a:bodyPr>
              <a:lstStyle/>
              <a:p>
                <a:pPr algn="r"/>
                <a:r>
                  <a:rPr lang="en-US" dirty="0" err="1"/>
                  <a:t>ms</a:t>
                </a:r>
                <a:endParaRPr lang="en-US" dirty="0"/>
              </a:p>
            </p:txBody>
          </p:sp>
          <p:sp>
            <p:nvSpPr>
              <p:cNvPr id="132" name="TextBox 131">
                <a:extLst>
                  <a:ext uri="{FF2B5EF4-FFF2-40B4-BE49-F238E27FC236}">
                    <a16:creationId xmlns:a16="http://schemas.microsoft.com/office/drawing/2014/main" id="{A7CF8E7E-8719-60A7-230D-AEEFDEF52DB9}"/>
                  </a:ext>
                </a:extLst>
              </p:cNvPr>
              <p:cNvSpPr txBox="1"/>
              <p:nvPr/>
            </p:nvSpPr>
            <p:spPr>
              <a:xfrm>
                <a:off x="1154357" y="4542913"/>
                <a:ext cx="582211" cy="369332"/>
              </a:xfrm>
              <a:prstGeom prst="rect">
                <a:avLst/>
              </a:prstGeom>
              <a:noFill/>
            </p:spPr>
            <p:txBody>
              <a:bodyPr wrap="none" rtlCol="0">
                <a:spAutoFit/>
              </a:bodyPr>
              <a:lstStyle/>
              <a:p>
                <a:pPr algn="r"/>
                <a:r>
                  <a:rPr lang="en-US" dirty="0" err="1"/>
                  <a:t>secs</a:t>
                </a:r>
                <a:endParaRPr lang="en-US" dirty="0"/>
              </a:p>
            </p:txBody>
          </p:sp>
          <p:sp>
            <p:nvSpPr>
              <p:cNvPr id="133" name="TextBox 132">
                <a:extLst>
                  <a:ext uri="{FF2B5EF4-FFF2-40B4-BE49-F238E27FC236}">
                    <a16:creationId xmlns:a16="http://schemas.microsoft.com/office/drawing/2014/main" id="{DD2A8BD5-4821-F2B8-AAC2-EAF08EAE0B9F}"/>
                  </a:ext>
                </a:extLst>
              </p:cNvPr>
              <p:cNvSpPr txBox="1"/>
              <p:nvPr/>
            </p:nvSpPr>
            <p:spPr>
              <a:xfrm>
                <a:off x="1102974" y="3741980"/>
                <a:ext cx="633594" cy="369332"/>
              </a:xfrm>
              <a:prstGeom prst="rect">
                <a:avLst/>
              </a:prstGeom>
              <a:noFill/>
            </p:spPr>
            <p:txBody>
              <a:bodyPr wrap="none" rtlCol="0">
                <a:spAutoFit/>
              </a:bodyPr>
              <a:lstStyle/>
              <a:p>
                <a:pPr algn="r"/>
                <a:r>
                  <a:rPr lang="en-US" dirty="0" err="1"/>
                  <a:t>mins</a:t>
                </a:r>
                <a:endParaRPr lang="en-US" dirty="0"/>
              </a:p>
            </p:txBody>
          </p:sp>
          <p:sp>
            <p:nvSpPr>
              <p:cNvPr id="134" name="TextBox 133">
                <a:extLst>
                  <a:ext uri="{FF2B5EF4-FFF2-40B4-BE49-F238E27FC236}">
                    <a16:creationId xmlns:a16="http://schemas.microsoft.com/office/drawing/2014/main" id="{1CA0BEB0-FFBC-41DE-5F83-75ADB0214276}"/>
                  </a:ext>
                </a:extLst>
              </p:cNvPr>
              <p:cNvSpPr txBox="1"/>
              <p:nvPr/>
            </p:nvSpPr>
            <p:spPr>
              <a:xfrm>
                <a:off x="1013293" y="2941047"/>
                <a:ext cx="723275" cy="369332"/>
              </a:xfrm>
              <a:prstGeom prst="rect">
                <a:avLst/>
              </a:prstGeom>
              <a:noFill/>
            </p:spPr>
            <p:txBody>
              <a:bodyPr wrap="none" rtlCol="0">
                <a:spAutoFit/>
              </a:bodyPr>
              <a:lstStyle/>
              <a:p>
                <a:pPr algn="r"/>
                <a:r>
                  <a:rPr lang="en-US" dirty="0"/>
                  <a:t>hours</a:t>
                </a:r>
              </a:p>
            </p:txBody>
          </p:sp>
          <p:sp>
            <p:nvSpPr>
              <p:cNvPr id="135" name="TextBox 134">
                <a:extLst>
                  <a:ext uri="{FF2B5EF4-FFF2-40B4-BE49-F238E27FC236}">
                    <a16:creationId xmlns:a16="http://schemas.microsoft.com/office/drawing/2014/main" id="{274A1907-E0D0-B0C1-CED4-BA2CD2BA7B65}"/>
                  </a:ext>
                </a:extLst>
              </p:cNvPr>
              <p:cNvSpPr txBox="1"/>
              <p:nvPr/>
            </p:nvSpPr>
            <p:spPr>
              <a:xfrm>
                <a:off x="1125290" y="2140114"/>
                <a:ext cx="611278" cy="369332"/>
              </a:xfrm>
              <a:prstGeom prst="rect">
                <a:avLst/>
              </a:prstGeom>
              <a:noFill/>
            </p:spPr>
            <p:txBody>
              <a:bodyPr wrap="none" rtlCol="0">
                <a:spAutoFit/>
              </a:bodyPr>
              <a:lstStyle/>
              <a:p>
                <a:pPr algn="r"/>
                <a:r>
                  <a:rPr lang="en-US" dirty="0"/>
                  <a:t>days</a:t>
                </a:r>
              </a:p>
            </p:txBody>
          </p:sp>
        </p:grpSp>
        <p:cxnSp>
          <p:nvCxnSpPr>
            <p:cNvPr id="107" name="Straight Connector 106">
              <a:extLst>
                <a:ext uri="{FF2B5EF4-FFF2-40B4-BE49-F238E27FC236}">
                  <a16:creationId xmlns:a16="http://schemas.microsoft.com/office/drawing/2014/main" id="{652E18A7-9C58-4F62-C585-6F8F9FAD38CE}"/>
                </a:ext>
              </a:extLst>
            </p:cNvPr>
            <p:cNvCxnSpPr/>
            <p:nvPr/>
          </p:nvCxnSpPr>
          <p:spPr>
            <a:xfrm flipV="1">
              <a:off x="2566676" y="2261280"/>
              <a:ext cx="3322722" cy="3337597"/>
            </a:xfrm>
            <a:prstGeom prst="line">
              <a:avLst/>
            </a:prstGeom>
            <a:ln>
              <a:solidFill>
                <a:srgbClr val="000090"/>
              </a:solidFill>
              <a:prstDash val="dash"/>
            </a:ln>
          </p:spPr>
          <p:style>
            <a:lnRef idx="2">
              <a:schemeClr val="accent1"/>
            </a:lnRef>
            <a:fillRef idx="0">
              <a:schemeClr val="accent1"/>
            </a:fillRef>
            <a:effectRef idx="1">
              <a:schemeClr val="accent1"/>
            </a:effectRef>
            <a:fontRef idx="minor">
              <a:schemeClr val="tx1"/>
            </a:fontRef>
          </p:style>
        </p:cxnSp>
        <p:sp>
          <p:nvSpPr>
            <p:cNvPr id="108" name="TextBox 107">
              <a:extLst>
                <a:ext uri="{FF2B5EF4-FFF2-40B4-BE49-F238E27FC236}">
                  <a16:creationId xmlns:a16="http://schemas.microsoft.com/office/drawing/2014/main" id="{DE63E80B-357D-A6BB-7EFD-885C99C4BAE6}"/>
                </a:ext>
              </a:extLst>
            </p:cNvPr>
            <p:cNvSpPr txBox="1"/>
            <p:nvPr/>
          </p:nvSpPr>
          <p:spPr>
            <a:xfrm>
              <a:off x="4728462" y="4226412"/>
              <a:ext cx="855297" cy="707886"/>
            </a:xfrm>
            <a:prstGeom prst="rect">
              <a:avLst/>
            </a:prstGeom>
            <a:noFill/>
          </p:spPr>
          <p:txBody>
            <a:bodyPr wrap="none" rtlCol="0">
              <a:spAutoFit/>
            </a:bodyPr>
            <a:lstStyle/>
            <a:p>
              <a:pPr algn="ctr"/>
              <a:r>
                <a:rPr lang="en-US" sz="2000" dirty="0"/>
                <a:t>total</a:t>
              </a:r>
              <a:br>
                <a:rPr lang="en-US" sz="2000" dirty="0"/>
              </a:br>
              <a:r>
                <a:rPr lang="en-US" sz="2000" dirty="0"/>
                <a:t>failure</a:t>
              </a:r>
            </a:p>
          </p:txBody>
        </p:sp>
        <p:sp>
          <p:nvSpPr>
            <p:cNvPr id="109" name="TextBox 108">
              <a:extLst>
                <a:ext uri="{FF2B5EF4-FFF2-40B4-BE49-F238E27FC236}">
                  <a16:creationId xmlns:a16="http://schemas.microsoft.com/office/drawing/2014/main" id="{A8928995-9EF8-00EE-CFD3-F9B5D4706DA3}"/>
                </a:ext>
              </a:extLst>
            </p:cNvPr>
            <p:cNvSpPr txBox="1"/>
            <p:nvPr/>
          </p:nvSpPr>
          <p:spPr>
            <a:xfrm>
              <a:off x="2820432" y="4312080"/>
              <a:ext cx="684803" cy="400110"/>
            </a:xfrm>
            <a:prstGeom prst="rect">
              <a:avLst/>
            </a:prstGeom>
            <a:noFill/>
          </p:spPr>
          <p:txBody>
            <a:bodyPr wrap="none" rtlCol="0">
              <a:spAutoFit/>
            </a:bodyPr>
            <a:lstStyle/>
            <a:p>
              <a:pPr algn="ctr"/>
              <a:r>
                <a:rPr lang="en-US" sz="2000" dirty="0"/>
                <a:t>jitter</a:t>
              </a:r>
            </a:p>
          </p:txBody>
        </p:sp>
        <p:sp>
          <p:nvSpPr>
            <p:cNvPr id="110" name="TextBox 109">
              <a:extLst>
                <a:ext uri="{FF2B5EF4-FFF2-40B4-BE49-F238E27FC236}">
                  <a16:creationId xmlns:a16="http://schemas.microsoft.com/office/drawing/2014/main" id="{595121A7-547C-712C-8350-C163B4D45D11}"/>
                </a:ext>
              </a:extLst>
            </p:cNvPr>
            <p:cNvSpPr txBox="1"/>
            <p:nvPr/>
          </p:nvSpPr>
          <p:spPr>
            <a:xfrm>
              <a:off x="3880374" y="2051894"/>
              <a:ext cx="1455922" cy="707886"/>
            </a:xfrm>
            <a:prstGeom prst="rect">
              <a:avLst/>
            </a:prstGeom>
            <a:noFill/>
          </p:spPr>
          <p:txBody>
            <a:bodyPr wrap="none" rtlCol="0">
              <a:spAutoFit/>
            </a:bodyPr>
            <a:lstStyle/>
            <a:p>
              <a:pPr algn="ctr"/>
              <a:r>
                <a:rPr lang="en-US" sz="2000" dirty="0"/>
                <a:t>intermittent</a:t>
              </a:r>
              <a:br>
                <a:rPr lang="en-US" sz="2000" dirty="0"/>
              </a:br>
              <a:r>
                <a:rPr lang="en-US" sz="2000" dirty="0"/>
                <a:t>connectivity</a:t>
              </a:r>
            </a:p>
          </p:txBody>
        </p:sp>
        <p:sp>
          <p:nvSpPr>
            <p:cNvPr id="111" name="TextBox 110">
              <a:extLst>
                <a:ext uri="{FF2B5EF4-FFF2-40B4-BE49-F238E27FC236}">
                  <a16:creationId xmlns:a16="http://schemas.microsoft.com/office/drawing/2014/main" id="{F0BE1139-12AF-C0C7-5EA3-5D763B28FD23}"/>
                </a:ext>
              </a:extLst>
            </p:cNvPr>
            <p:cNvSpPr txBox="1"/>
            <p:nvPr/>
          </p:nvSpPr>
          <p:spPr>
            <a:xfrm>
              <a:off x="3122703" y="3228876"/>
              <a:ext cx="980156" cy="400110"/>
            </a:xfrm>
            <a:prstGeom prst="rect">
              <a:avLst/>
            </a:prstGeom>
            <a:noFill/>
          </p:spPr>
          <p:txBody>
            <a:bodyPr wrap="none" rtlCol="0">
              <a:spAutoFit/>
            </a:bodyPr>
            <a:lstStyle/>
            <a:p>
              <a:pPr algn="ctr"/>
              <a:r>
                <a:rPr lang="en-US" sz="2000" dirty="0"/>
                <a:t>glitches</a:t>
              </a:r>
            </a:p>
          </p:txBody>
        </p:sp>
        <p:sp>
          <p:nvSpPr>
            <p:cNvPr id="112" name="Arc 111">
              <a:extLst>
                <a:ext uri="{FF2B5EF4-FFF2-40B4-BE49-F238E27FC236}">
                  <a16:creationId xmlns:a16="http://schemas.microsoft.com/office/drawing/2014/main" id="{DB233283-18BE-5567-49D5-005E5CC1FD30}"/>
                </a:ext>
              </a:extLst>
            </p:cNvPr>
            <p:cNvSpPr/>
            <p:nvPr/>
          </p:nvSpPr>
          <p:spPr>
            <a:xfrm>
              <a:off x="1434740" y="4003904"/>
              <a:ext cx="2264192" cy="1833508"/>
            </a:xfrm>
            <a:prstGeom prst="arc">
              <a:avLst>
                <a:gd name="adj1" fmla="val 16200000"/>
                <a:gd name="adj2" fmla="val 20409541"/>
              </a:avLst>
            </a:prstGeom>
            <a:ln>
              <a:solidFill>
                <a:srgbClr val="00009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13" name="Arc 112">
              <a:extLst>
                <a:ext uri="{FF2B5EF4-FFF2-40B4-BE49-F238E27FC236}">
                  <a16:creationId xmlns:a16="http://schemas.microsoft.com/office/drawing/2014/main" id="{36EB1DEC-4D17-0717-8465-9BDD61ED7E89}"/>
                </a:ext>
              </a:extLst>
            </p:cNvPr>
            <p:cNvSpPr/>
            <p:nvPr/>
          </p:nvSpPr>
          <p:spPr>
            <a:xfrm flipH="1" flipV="1">
              <a:off x="3505235" y="290372"/>
              <a:ext cx="3147280" cy="3051034"/>
            </a:xfrm>
            <a:prstGeom prst="arc">
              <a:avLst>
                <a:gd name="adj1" fmla="val 16749221"/>
                <a:gd name="adj2" fmla="val 20768696"/>
              </a:avLst>
            </a:prstGeom>
            <a:ln>
              <a:solidFill>
                <a:srgbClr val="000090"/>
              </a:solidFill>
              <a:prstDash val="dash"/>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7576686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0978078-0932-F4DD-9F28-D627D0F22F31}"/>
              </a:ext>
            </a:extLst>
          </p:cNvPr>
          <p:cNvSpPr>
            <a:spLocks noGrp="1"/>
          </p:cNvSpPr>
          <p:nvPr>
            <p:ph type="title"/>
          </p:nvPr>
        </p:nvSpPr>
        <p:spPr>
          <a:xfrm>
            <a:off x="0" y="18255"/>
            <a:ext cx="9144000" cy="1325563"/>
          </a:xfrm>
        </p:spPr>
        <p:txBody>
          <a:bodyPr anchor="ctr">
            <a:normAutofit/>
          </a:bodyPr>
          <a:lstStyle/>
          <a:p>
            <a:pPr algn="ctr"/>
            <a:r>
              <a:rPr lang="en-GB" sz="3200" dirty="0"/>
              <a:t>three main timescales for networked user interfaces</a:t>
            </a:r>
          </a:p>
        </p:txBody>
      </p:sp>
      <p:sp>
        <p:nvSpPr>
          <p:cNvPr id="4" name="Content Placeholder 3">
            <a:extLst>
              <a:ext uri="{FF2B5EF4-FFF2-40B4-BE49-F238E27FC236}">
                <a16:creationId xmlns:a16="http://schemas.microsoft.com/office/drawing/2014/main" id="{D94F72F6-FB70-A814-47DA-723724711D17}"/>
              </a:ext>
            </a:extLst>
          </p:cNvPr>
          <p:cNvSpPr>
            <a:spLocks noGrp="1"/>
          </p:cNvSpPr>
          <p:nvPr>
            <p:ph idx="1"/>
          </p:nvPr>
        </p:nvSpPr>
        <p:spPr/>
        <p:txBody>
          <a:bodyPr>
            <a:normAutofit fontScale="92500" lnSpcReduction="20000"/>
          </a:bodyPr>
          <a:lstStyle/>
          <a:p>
            <a:pPr marL="0" lvl="0" indent="0">
              <a:buNone/>
            </a:pPr>
            <a:r>
              <a:rPr lang="en-GB" b="1" dirty="0"/>
              <a:t>100 milliseconds</a:t>
            </a:r>
          </a:p>
          <a:p>
            <a:pPr marL="457200" lvl="1" indent="0">
              <a:buNone/>
            </a:pPr>
            <a:r>
              <a:rPr lang="en-GB" dirty="0"/>
              <a:t>Feedback for hand-eye coordination tasks needs to be less than 100–200 milliseconds to feel fluid. This is probably related to the fact that there are delays of this length in our motor-sensory system anyway. For aural feedback, the timescales are slightly tighter again. </a:t>
            </a:r>
          </a:p>
          <a:p>
            <a:pPr marL="0" lvl="0" indent="0">
              <a:buNone/>
            </a:pPr>
            <a:r>
              <a:rPr lang="en-GB" b="1" dirty="0"/>
              <a:t>1 second</a:t>
            </a:r>
            <a:r>
              <a:rPr lang="en-GB" dirty="0"/>
              <a:t> </a:t>
            </a:r>
          </a:p>
          <a:p>
            <a:pPr marL="457200" lvl="1" indent="0">
              <a:buNone/>
            </a:pPr>
            <a:r>
              <a:rPr lang="en-GB" dirty="0"/>
              <a:t>Timescale for apparent cause-effect links such as popping a window after pressing a button. If the response is faster than this, the effect seems “immediate.” This is related to a period of about 1 second that the brain regards as “now.” </a:t>
            </a:r>
          </a:p>
          <a:p>
            <a:pPr marL="0" lvl="0" indent="0">
              <a:buNone/>
            </a:pPr>
            <a:r>
              <a:rPr lang="en-GB" b="1" dirty="0"/>
              <a:t>5–10 seconds</a:t>
            </a:r>
          </a:p>
          <a:p>
            <a:pPr marL="457200" lvl="1" indent="0">
              <a:buNone/>
            </a:pPr>
            <a:r>
              <a:rPr lang="en-GB" dirty="0"/>
              <a:t>Waits longer than this make it hard to maintain task focus and can be annoying. This may be related to short-term memory decay.</a:t>
            </a:r>
          </a:p>
          <a:p>
            <a:endParaRPr lang="en-GB" dirty="0"/>
          </a:p>
        </p:txBody>
      </p:sp>
    </p:spTree>
    <p:extLst>
      <p:ext uri="{BB962C8B-B14F-4D97-AF65-F5344CB8AC3E}">
        <p14:creationId xmlns:p14="http://schemas.microsoft.com/office/powerpoint/2010/main" val="2771786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19D6CD-9A4F-1FDB-7CEA-408BA4A8ABE5}"/>
              </a:ext>
            </a:extLst>
          </p:cNvPr>
          <p:cNvSpPr>
            <a:spLocks noGrp="1"/>
          </p:cNvSpPr>
          <p:nvPr>
            <p:ph type="title"/>
          </p:nvPr>
        </p:nvSpPr>
        <p:spPr/>
        <p:txBody>
          <a:bodyPr anchor="t">
            <a:normAutofit/>
          </a:bodyPr>
          <a:lstStyle/>
          <a:p>
            <a:r>
              <a:rPr lang="en-GB" sz="4000" dirty="0"/>
              <a:t>longer feedback cycles</a:t>
            </a:r>
            <a:br>
              <a:rPr lang="en-GB" sz="4000" dirty="0"/>
            </a:br>
            <a:r>
              <a:rPr lang="en-GB" sz="4000" dirty="0"/>
              <a:t>			</a:t>
            </a:r>
            <a:r>
              <a:rPr lang="en-GB" sz="3200" dirty="0"/>
              <a:t>e.g. pressing a button</a:t>
            </a:r>
            <a:endParaRPr lang="en-GB" sz="4000" dirty="0"/>
          </a:p>
        </p:txBody>
      </p:sp>
      <p:sp>
        <p:nvSpPr>
          <p:cNvPr id="4" name="Content Placeholder 3">
            <a:extLst>
              <a:ext uri="{FF2B5EF4-FFF2-40B4-BE49-F238E27FC236}">
                <a16:creationId xmlns:a16="http://schemas.microsoft.com/office/drawing/2014/main" id="{ACD854AD-5EF8-9E76-68F7-C17C9760C8DD}"/>
              </a:ext>
            </a:extLst>
          </p:cNvPr>
          <p:cNvSpPr>
            <a:spLocks noGrp="1"/>
          </p:cNvSpPr>
          <p:nvPr>
            <p:ph idx="1"/>
          </p:nvPr>
        </p:nvSpPr>
        <p:spPr/>
        <p:txBody>
          <a:bodyPr/>
          <a:lstStyle/>
          <a:p>
            <a:pPr marL="0" indent="0">
              <a:buNone/>
            </a:pPr>
            <a:r>
              <a:rPr lang="en-GB" b="1" dirty="0"/>
              <a:t>Syntactic feedback</a:t>
            </a:r>
            <a:endParaRPr lang="en-GB" dirty="0"/>
          </a:p>
          <a:p>
            <a:pPr marL="457200" lvl="1" indent="0">
              <a:buNone/>
            </a:pPr>
            <a:r>
              <a:rPr lang="en-GB" dirty="0"/>
              <a:t>the system has recognized your action</a:t>
            </a:r>
          </a:p>
          <a:p>
            <a:pPr lvl="1"/>
            <a:endParaRPr lang="en-GB" dirty="0"/>
          </a:p>
          <a:p>
            <a:pPr marL="0" indent="0">
              <a:buNone/>
            </a:pPr>
            <a:r>
              <a:rPr lang="en-GB" b="1" dirty="0"/>
              <a:t>Intermediate feedback</a:t>
            </a:r>
          </a:p>
          <a:p>
            <a:pPr marL="457200" lvl="1" indent="0">
              <a:buNone/>
            </a:pPr>
            <a:r>
              <a:rPr lang="en-GB" dirty="0"/>
              <a:t>the system is dealing with the request implied by your action (and if possible progress toward that request)</a:t>
            </a:r>
          </a:p>
          <a:p>
            <a:pPr lvl="1"/>
            <a:endParaRPr lang="en-GB" dirty="0"/>
          </a:p>
          <a:p>
            <a:pPr marL="0" indent="0">
              <a:buNone/>
            </a:pPr>
            <a:r>
              <a:rPr lang="en-GB" b="1" dirty="0"/>
              <a:t>Semantic feedback</a:t>
            </a:r>
          </a:p>
          <a:p>
            <a:pPr marL="457200" lvl="1" indent="0">
              <a:buNone/>
            </a:pPr>
            <a:r>
              <a:rPr lang="en-GB" dirty="0"/>
              <a:t>the system has responded and the results obtained</a:t>
            </a:r>
          </a:p>
          <a:p>
            <a:endParaRPr lang="en-GB" dirty="0"/>
          </a:p>
        </p:txBody>
      </p:sp>
    </p:spTree>
    <p:extLst>
      <p:ext uri="{BB962C8B-B14F-4D97-AF65-F5344CB8AC3E}">
        <p14:creationId xmlns:p14="http://schemas.microsoft.com/office/powerpoint/2010/main" val="8196707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7886700" cy="1325563"/>
          </a:xfrm>
        </p:spPr>
        <p:txBody>
          <a:bodyPr anchor="t">
            <a:normAutofit/>
          </a:bodyPr>
          <a:lstStyle/>
          <a:p>
            <a:r>
              <a:rPr lang="en-GB" sz="2400" dirty="0"/>
              <a:t>Figure 12.11. Consistency breakdown.  (a) Alison’s chat window,  (b) Brian’s chat window</a:t>
            </a:r>
          </a:p>
        </p:txBody>
      </p:sp>
      <p:pic>
        <p:nvPicPr>
          <p:cNvPr id="3" name="Picture 2" descr="A close-up of a couple of cards&#10;&#10;Description automatically generated">
            <a:extLst>
              <a:ext uri="{FF2B5EF4-FFF2-40B4-BE49-F238E27FC236}">
                <a16:creationId xmlns:a16="http://schemas.microsoft.com/office/drawing/2014/main" id="{9620C539-68D4-246F-F0AC-D260037F7DAD}"/>
              </a:ext>
            </a:extLst>
          </p:cNvPr>
          <p:cNvPicPr>
            <a:picLocks noChangeAspect="1"/>
          </p:cNvPicPr>
          <p:nvPr/>
        </p:nvPicPr>
        <p:blipFill>
          <a:blip r:embed="rId3"/>
          <a:stretch>
            <a:fillRect/>
          </a:stretch>
        </p:blipFill>
        <p:spPr>
          <a:xfrm>
            <a:off x="296444" y="1681412"/>
            <a:ext cx="8149915" cy="2433387"/>
          </a:xfrm>
          <a:prstGeom prst="rect">
            <a:avLst/>
          </a:prstGeom>
        </p:spPr>
      </p:pic>
    </p:spTree>
    <p:extLst>
      <p:ext uri="{BB962C8B-B14F-4D97-AF65-F5344CB8AC3E}">
        <p14:creationId xmlns:p14="http://schemas.microsoft.com/office/powerpoint/2010/main" val="38068749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276709"/>
          </a:xfrm>
        </p:spPr>
        <p:txBody>
          <a:bodyPr anchor="t">
            <a:normAutofit/>
          </a:bodyPr>
          <a:lstStyle/>
          <a:p>
            <a:r>
              <a:rPr lang="en-GB" sz="2400" dirty="0"/>
              <a:t>Inline box in section 12.4.2.5</a:t>
            </a:r>
          </a:p>
        </p:txBody>
      </p:sp>
      <p:grpSp>
        <p:nvGrpSpPr>
          <p:cNvPr id="71" name="Group 70">
            <a:extLst>
              <a:ext uri="{FF2B5EF4-FFF2-40B4-BE49-F238E27FC236}">
                <a16:creationId xmlns:a16="http://schemas.microsoft.com/office/drawing/2014/main" id="{C3068F2C-EC1D-F20C-2069-BD507107C045}"/>
              </a:ext>
            </a:extLst>
          </p:cNvPr>
          <p:cNvGrpSpPr>
            <a:grpSpLocks noChangeAspect="1"/>
          </p:cNvGrpSpPr>
          <p:nvPr/>
        </p:nvGrpSpPr>
        <p:grpSpPr>
          <a:xfrm>
            <a:off x="427296" y="714890"/>
            <a:ext cx="8289408" cy="6059978"/>
            <a:chOff x="150501" y="265991"/>
            <a:chExt cx="8762376" cy="6405742"/>
          </a:xfrm>
        </p:grpSpPr>
        <p:pic>
          <p:nvPicPr>
            <p:cNvPr id="5" name="Picture 4" descr="Photo on 17-04-2020 at 17.24.jpg">
              <a:extLst>
                <a:ext uri="{FF2B5EF4-FFF2-40B4-BE49-F238E27FC236}">
                  <a16:creationId xmlns:a16="http://schemas.microsoft.com/office/drawing/2014/main" id="{3C34C1CF-13FA-C569-5A53-9D8A67045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213" y="265991"/>
              <a:ext cx="3024574" cy="2013232"/>
            </a:xfrm>
            <a:prstGeom prst="rect">
              <a:avLst/>
            </a:prstGeom>
          </p:spPr>
        </p:pic>
        <p:grpSp>
          <p:nvGrpSpPr>
            <p:cNvPr id="8" name="Group 7">
              <a:extLst>
                <a:ext uri="{FF2B5EF4-FFF2-40B4-BE49-F238E27FC236}">
                  <a16:creationId xmlns:a16="http://schemas.microsoft.com/office/drawing/2014/main" id="{EAD06054-C0FA-B0FF-55F6-FDB4288A2A52}"/>
                </a:ext>
              </a:extLst>
            </p:cNvPr>
            <p:cNvGrpSpPr/>
            <p:nvPr/>
          </p:nvGrpSpPr>
          <p:grpSpPr>
            <a:xfrm>
              <a:off x="1112386" y="1547539"/>
              <a:ext cx="1344460" cy="729465"/>
              <a:chOff x="947275" y="3277168"/>
              <a:chExt cx="2112557" cy="1146212"/>
            </a:xfrm>
          </p:grpSpPr>
          <p:sp>
            <p:nvSpPr>
              <p:cNvPr id="9" name="Rounded Rectangle 8">
                <a:extLst>
                  <a:ext uri="{FF2B5EF4-FFF2-40B4-BE49-F238E27FC236}">
                    <a16:creationId xmlns:a16="http://schemas.microsoft.com/office/drawing/2014/main" id="{89DE3871-6EC9-1E56-1F6E-B46A77684832}"/>
                  </a:ext>
                </a:extLst>
              </p:cNvPr>
              <p:cNvSpPr/>
              <p:nvPr/>
            </p:nvSpPr>
            <p:spPr bwMode="auto">
              <a:xfrm>
                <a:off x="971600" y="3501008"/>
                <a:ext cx="2088232" cy="792088"/>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effectLst/>
                    <a:latin typeface="Arial"/>
                    <a:cs typeface="Arial"/>
                  </a:rPr>
                  <a:t>   unmute</a:t>
                </a:r>
              </a:p>
            </p:txBody>
          </p:sp>
          <p:pic>
            <p:nvPicPr>
              <p:cNvPr id="10" name="Picture 9">
                <a:extLst>
                  <a:ext uri="{FF2B5EF4-FFF2-40B4-BE49-F238E27FC236}">
                    <a16:creationId xmlns:a16="http://schemas.microsoft.com/office/drawing/2014/main" id="{5E01E361-6297-CB89-4347-A4744CEFA7D7}"/>
                  </a:ext>
                </a:extLst>
              </p:cNvPr>
              <p:cNvPicPr>
                <a:picLocks noChangeAspect="1"/>
              </p:cNvPicPr>
              <p:nvPr/>
            </p:nvPicPr>
            <p:blipFill>
              <a:blip r:embed="rId4"/>
              <a:stretch>
                <a:fillRect/>
              </a:stretch>
            </p:blipFill>
            <p:spPr>
              <a:xfrm>
                <a:off x="971600" y="3573016"/>
                <a:ext cx="648072" cy="648072"/>
              </a:xfrm>
              <a:prstGeom prst="rect">
                <a:avLst/>
              </a:prstGeom>
            </p:spPr>
          </p:pic>
          <p:sp>
            <p:nvSpPr>
              <p:cNvPr id="11" name="TextBox 10">
                <a:extLst>
                  <a:ext uri="{FF2B5EF4-FFF2-40B4-BE49-F238E27FC236}">
                    <a16:creationId xmlns:a16="http://schemas.microsoft.com/office/drawing/2014/main" id="{CA9932EC-EF6A-2530-5214-2A9AD246B3EA}"/>
                  </a:ext>
                </a:extLst>
              </p:cNvPr>
              <p:cNvSpPr txBox="1"/>
              <p:nvPr/>
            </p:nvSpPr>
            <p:spPr>
              <a:xfrm>
                <a:off x="947275" y="3277168"/>
                <a:ext cx="765277" cy="1146212"/>
              </a:xfrm>
              <a:prstGeom prst="rect">
                <a:avLst/>
              </a:prstGeom>
              <a:noFill/>
            </p:spPr>
            <p:txBody>
              <a:bodyPr wrap="none" rtlCol="0">
                <a:spAutoFit/>
              </a:bodyPr>
              <a:lstStyle/>
              <a:p>
                <a:r>
                  <a:rPr lang="en-US" sz="3600" dirty="0">
                    <a:solidFill>
                      <a:srgbClr val="FF0000"/>
                    </a:solidFill>
                  </a:rPr>
                  <a:t>×</a:t>
                </a:r>
              </a:p>
            </p:txBody>
          </p:sp>
        </p:grpSp>
        <p:pic>
          <p:nvPicPr>
            <p:cNvPr id="12" name="Picture 11" descr="Photo on 17-04-2020 at 17.24.jpg">
              <a:extLst>
                <a:ext uri="{FF2B5EF4-FFF2-40B4-BE49-F238E27FC236}">
                  <a16:creationId xmlns:a16="http://schemas.microsoft.com/office/drawing/2014/main" id="{4BC1C7C7-D8AC-AC4A-9CB9-4C98F03AD2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407" y="265991"/>
              <a:ext cx="3024574" cy="2013232"/>
            </a:xfrm>
            <a:prstGeom prst="rect">
              <a:avLst/>
            </a:prstGeom>
          </p:spPr>
        </p:pic>
        <p:grpSp>
          <p:nvGrpSpPr>
            <p:cNvPr id="13" name="Group 12">
              <a:extLst>
                <a:ext uri="{FF2B5EF4-FFF2-40B4-BE49-F238E27FC236}">
                  <a16:creationId xmlns:a16="http://schemas.microsoft.com/office/drawing/2014/main" id="{2C2B9DBA-043E-E0BC-8ED1-4405FB068337}"/>
                </a:ext>
              </a:extLst>
            </p:cNvPr>
            <p:cNvGrpSpPr/>
            <p:nvPr/>
          </p:nvGrpSpPr>
          <p:grpSpPr>
            <a:xfrm>
              <a:off x="5379580" y="1547539"/>
              <a:ext cx="1344460" cy="729465"/>
              <a:chOff x="947275" y="3277168"/>
              <a:chExt cx="2112557" cy="1146212"/>
            </a:xfrm>
          </p:grpSpPr>
          <p:sp>
            <p:nvSpPr>
              <p:cNvPr id="14" name="Rounded Rectangle 13">
                <a:extLst>
                  <a:ext uri="{FF2B5EF4-FFF2-40B4-BE49-F238E27FC236}">
                    <a16:creationId xmlns:a16="http://schemas.microsoft.com/office/drawing/2014/main" id="{5800D692-0972-7B2C-1834-FEFAFBD1A7BC}"/>
                  </a:ext>
                </a:extLst>
              </p:cNvPr>
              <p:cNvSpPr/>
              <p:nvPr/>
            </p:nvSpPr>
            <p:spPr bwMode="auto">
              <a:xfrm>
                <a:off x="971600" y="3501008"/>
                <a:ext cx="2088232" cy="792088"/>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effectLst/>
                    <a:latin typeface="Arial"/>
                    <a:cs typeface="Arial"/>
                  </a:rPr>
                  <a:t>   unmute</a:t>
                </a:r>
              </a:p>
            </p:txBody>
          </p:sp>
          <p:pic>
            <p:nvPicPr>
              <p:cNvPr id="15" name="Picture 14">
                <a:extLst>
                  <a:ext uri="{FF2B5EF4-FFF2-40B4-BE49-F238E27FC236}">
                    <a16:creationId xmlns:a16="http://schemas.microsoft.com/office/drawing/2014/main" id="{D885BCD0-84E0-964B-AB2A-29235D7A9D2E}"/>
                  </a:ext>
                </a:extLst>
              </p:cNvPr>
              <p:cNvPicPr>
                <a:picLocks noChangeAspect="1"/>
              </p:cNvPicPr>
              <p:nvPr/>
            </p:nvPicPr>
            <p:blipFill>
              <a:blip r:embed="rId4"/>
              <a:stretch>
                <a:fillRect/>
              </a:stretch>
            </p:blipFill>
            <p:spPr>
              <a:xfrm>
                <a:off x="971600" y="3573016"/>
                <a:ext cx="648072" cy="648072"/>
              </a:xfrm>
              <a:prstGeom prst="rect">
                <a:avLst/>
              </a:prstGeom>
            </p:spPr>
          </p:pic>
          <p:sp>
            <p:nvSpPr>
              <p:cNvPr id="16" name="TextBox 15">
                <a:extLst>
                  <a:ext uri="{FF2B5EF4-FFF2-40B4-BE49-F238E27FC236}">
                    <a16:creationId xmlns:a16="http://schemas.microsoft.com/office/drawing/2014/main" id="{32C1721B-23D3-7EAD-177B-C22447A48B49}"/>
                  </a:ext>
                </a:extLst>
              </p:cNvPr>
              <p:cNvSpPr txBox="1"/>
              <p:nvPr/>
            </p:nvSpPr>
            <p:spPr>
              <a:xfrm>
                <a:off x="947275" y="3277168"/>
                <a:ext cx="765277" cy="1146212"/>
              </a:xfrm>
              <a:prstGeom prst="rect">
                <a:avLst/>
              </a:prstGeom>
              <a:noFill/>
            </p:spPr>
            <p:txBody>
              <a:bodyPr wrap="none" rtlCol="0">
                <a:spAutoFit/>
              </a:bodyPr>
              <a:lstStyle/>
              <a:p>
                <a:r>
                  <a:rPr lang="en-US" sz="3600" dirty="0">
                    <a:solidFill>
                      <a:srgbClr val="FF0000"/>
                    </a:solidFill>
                  </a:rPr>
                  <a:t>×</a:t>
                </a:r>
              </a:p>
            </p:txBody>
          </p:sp>
        </p:grpSp>
        <p:grpSp>
          <p:nvGrpSpPr>
            <p:cNvPr id="17" name="Group 16">
              <a:extLst>
                <a:ext uri="{FF2B5EF4-FFF2-40B4-BE49-F238E27FC236}">
                  <a16:creationId xmlns:a16="http://schemas.microsoft.com/office/drawing/2014/main" id="{C5545A72-93CB-DC1F-BFAA-A9B8D2986732}"/>
                </a:ext>
              </a:extLst>
            </p:cNvPr>
            <p:cNvGrpSpPr/>
            <p:nvPr/>
          </p:nvGrpSpPr>
          <p:grpSpPr>
            <a:xfrm>
              <a:off x="1127868" y="1547536"/>
              <a:ext cx="427923" cy="729464"/>
              <a:chOff x="947275" y="3277168"/>
              <a:chExt cx="672397" cy="1146212"/>
            </a:xfrm>
          </p:grpSpPr>
          <p:pic>
            <p:nvPicPr>
              <p:cNvPr id="19" name="Picture 18">
                <a:extLst>
                  <a:ext uri="{FF2B5EF4-FFF2-40B4-BE49-F238E27FC236}">
                    <a16:creationId xmlns:a16="http://schemas.microsoft.com/office/drawing/2014/main" id="{2A80F380-FC90-09E5-FB19-B5EBD90F821F}"/>
                  </a:ext>
                </a:extLst>
              </p:cNvPr>
              <p:cNvPicPr>
                <a:picLocks noChangeAspect="1"/>
              </p:cNvPicPr>
              <p:nvPr/>
            </p:nvPicPr>
            <p:blipFill>
              <a:blip r:embed="rId4"/>
              <a:stretch>
                <a:fillRect/>
              </a:stretch>
            </p:blipFill>
            <p:spPr>
              <a:xfrm>
                <a:off x="971600" y="3573016"/>
                <a:ext cx="648072" cy="648072"/>
              </a:xfrm>
              <a:prstGeom prst="rect">
                <a:avLst/>
              </a:prstGeom>
            </p:spPr>
          </p:pic>
          <p:sp>
            <p:nvSpPr>
              <p:cNvPr id="20" name="TextBox 19">
                <a:extLst>
                  <a:ext uri="{FF2B5EF4-FFF2-40B4-BE49-F238E27FC236}">
                    <a16:creationId xmlns:a16="http://schemas.microsoft.com/office/drawing/2014/main" id="{9DC4E2E9-ED55-822E-437C-712D9B68CC73}"/>
                  </a:ext>
                </a:extLst>
              </p:cNvPr>
              <p:cNvSpPr txBox="1"/>
              <p:nvPr/>
            </p:nvSpPr>
            <p:spPr>
              <a:xfrm>
                <a:off x="947275" y="3277168"/>
                <a:ext cx="327604" cy="1146212"/>
              </a:xfrm>
              <a:prstGeom prst="rect">
                <a:avLst/>
              </a:prstGeom>
              <a:noFill/>
            </p:spPr>
            <p:txBody>
              <a:bodyPr wrap="none" rtlCol="0">
                <a:spAutoFit/>
              </a:bodyPr>
              <a:lstStyle/>
              <a:p>
                <a:endParaRPr lang="en-US" sz="3600" dirty="0">
                  <a:solidFill>
                    <a:srgbClr val="FF0000"/>
                  </a:solidFill>
                </a:endParaRPr>
              </a:p>
            </p:txBody>
          </p:sp>
        </p:grpSp>
        <p:grpSp>
          <p:nvGrpSpPr>
            <p:cNvPr id="21" name="Group 20">
              <a:extLst>
                <a:ext uri="{FF2B5EF4-FFF2-40B4-BE49-F238E27FC236}">
                  <a16:creationId xmlns:a16="http://schemas.microsoft.com/office/drawing/2014/main" id="{ECF01C36-952B-7A67-3944-50062F95F2B1}"/>
                </a:ext>
              </a:extLst>
            </p:cNvPr>
            <p:cNvGrpSpPr/>
            <p:nvPr/>
          </p:nvGrpSpPr>
          <p:grpSpPr>
            <a:xfrm>
              <a:off x="1637081" y="4414651"/>
              <a:ext cx="1396916" cy="729464"/>
              <a:chOff x="947275" y="3277168"/>
              <a:chExt cx="2194982" cy="1146212"/>
            </a:xfrm>
          </p:grpSpPr>
          <p:sp>
            <p:nvSpPr>
              <p:cNvPr id="22" name="Rounded Rectangle 21">
                <a:extLst>
                  <a:ext uri="{FF2B5EF4-FFF2-40B4-BE49-F238E27FC236}">
                    <a16:creationId xmlns:a16="http://schemas.microsoft.com/office/drawing/2014/main" id="{ECDC629C-EBE7-35D4-50A0-D0563C1453EB}"/>
                  </a:ext>
                </a:extLst>
              </p:cNvPr>
              <p:cNvSpPr/>
              <p:nvPr/>
            </p:nvSpPr>
            <p:spPr bwMode="auto">
              <a:xfrm>
                <a:off x="971599" y="3501009"/>
                <a:ext cx="2170658" cy="792087"/>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effectLst/>
                    <a:latin typeface="Arial"/>
                    <a:cs typeface="Arial"/>
                  </a:rPr>
                  <a:t>   mute</a:t>
                </a:r>
              </a:p>
            </p:txBody>
          </p:sp>
          <p:pic>
            <p:nvPicPr>
              <p:cNvPr id="23" name="Picture 22">
                <a:extLst>
                  <a:ext uri="{FF2B5EF4-FFF2-40B4-BE49-F238E27FC236}">
                    <a16:creationId xmlns:a16="http://schemas.microsoft.com/office/drawing/2014/main" id="{7DE39ECB-EAA2-7915-B14E-FED24BB38BF3}"/>
                  </a:ext>
                </a:extLst>
              </p:cNvPr>
              <p:cNvPicPr>
                <a:picLocks noChangeAspect="1"/>
              </p:cNvPicPr>
              <p:nvPr/>
            </p:nvPicPr>
            <p:blipFill>
              <a:blip r:embed="rId4"/>
              <a:stretch>
                <a:fillRect/>
              </a:stretch>
            </p:blipFill>
            <p:spPr>
              <a:xfrm>
                <a:off x="971600" y="3573016"/>
                <a:ext cx="648072" cy="648072"/>
              </a:xfrm>
              <a:prstGeom prst="rect">
                <a:avLst/>
              </a:prstGeom>
            </p:spPr>
          </p:pic>
          <p:sp>
            <p:nvSpPr>
              <p:cNvPr id="24" name="TextBox 23">
                <a:extLst>
                  <a:ext uri="{FF2B5EF4-FFF2-40B4-BE49-F238E27FC236}">
                    <a16:creationId xmlns:a16="http://schemas.microsoft.com/office/drawing/2014/main" id="{DBE8C553-6AD8-C163-3A88-9F6B74784F55}"/>
                  </a:ext>
                </a:extLst>
              </p:cNvPr>
              <p:cNvSpPr txBox="1"/>
              <p:nvPr/>
            </p:nvSpPr>
            <p:spPr>
              <a:xfrm>
                <a:off x="947275" y="3277168"/>
                <a:ext cx="327604" cy="1146212"/>
              </a:xfrm>
              <a:prstGeom prst="rect">
                <a:avLst/>
              </a:prstGeom>
              <a:noFill/>
            </p:spPr>
            <p:txBody>
              <a:bodyPr wrap="none" rtlCol="0">
                <a:spAutoFit/>
              </a:bodyPr>
              <a:lstStyle/>
              <a:p>
                <a:endParaRPr lang="en-US" sz="3600" dirty="0">
                  <a:solidFill>
                    <a:srgbClr val="FF0000"/>
                  </a:solidFill>
                </a:endParaRPr>
              </a:p>
            </p:txBody>
          </p:sp>
        </p:grpSp>
        <p:grpSp>
          <p:nvGrpSpPr>
            <p:cNvPr id="25" name="Group 24">
              <a:extLst>
                <a:ext uri="{FF2B5EF4-FFF2-40B4-BE49-F238E27FC236}">
                  <a16:creationId xmlns:a16="http://schemas.microsoft.com/office/drawing/2014/main" id="{30518401-A9BA-3E2B-B34B-01754C1D05C3}"/>
                </a:ext>
              </a:extLst>
            </p:cNvPr>
            <p:cNvGrpSpPr/>
            <p:nvPr/>
          </p:nvGrpSpPr>
          <p:grpSpPr>
            <a:xfrm>
              <a:off x="5914967" y="3078710"/>
              <a:ext cx="1396916" cy="729465"/>
              <a:chOff x="947275" y="3277168"/>
              <a:chExt cx="2194982" cy="1146212"/>
            </a:xfrm>
          </p:grpSpPr>
          <p:sp>
            <p:nvSpPr>
              <p:cNvPr id="26" name="Rounded Rectangle 25">
                <a:extLst>
                  <a:ext uri="{FF2B5EF4-FFF2-40B4-BE49-F238E27FC236}">
                    <a16:creationId xmlns:a16="http://schemas.microsoft.com/office/drawing/2014/main" id="{55EF61EB-8C03-164A-1B54-E1AC26CD41F3}"/>
                  </a:ext>
                </a:extLst>
              </p:cNvPr>
              <p:cNvSpPr/>
              <p:nvPr/>
            </p:nvSpPr>
            <p:spPr bwMode="auto">
              <a:xfrm>
                <a:off x="971599" y="3501008"/>
                <a:ext cx="2170658" cy="792088"/>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effectLst/>
                    <a:latin typeface="Arial"/>
                    <a:cs typeface="Arial"/>
                  </a:rPr>
                  <a:t>   unmute</a:t>
                </a:r>
              </a:p>
            </p:txBody>
          </p:sp>
          <p:pic>
            <p:nvPicPr>
              <p:cNvPr id="27" name="Picture 26">
                <a:extLst>
                  <a:ext uri="{FF2B5EF4-FFF2-40B4-BE49-F238E27FC236}">
                    <a16:creationId xmlns:a16="http://schemas.microsoft.com/office/drawing/2014/main" id="{27599A3B-AA23-16D9-7B48-D626F5F83700}"/>
                  </a:ext>
                </a:extLst>
              </p:cNvPr>
              <p:cNvPicPr>
                <a:picLocks noChangeAspect="1"/>
              </p:cNvPicPr>
              <p:nvPr/>
            </p:nvPicPr>
            <p:blipFill>
              <a:blip r:embed="rId4"/>
              <a:stretch>
                <a:fillRect/>
              </a:stretch>
            </p:blipFill>
            <p:spPr>
              <a:xfrm>
                <a:off x="971600" y="3573016"/>
                <a:ext cx="648072" cy="648072"/>
              </a:xfrm>
              <a:prstGeom prst="rect">
                <a:avLst/>
              </a:prstGeom>
            </p:spPr>
          </p:pic>
          <p:sp>
            <p:nvSpPr>
              <p:cNvPr id="28" name="TextBox 27">
                <a:extLst>
                  <a:ext uri="{FF2B5EF4-FFF2-40B4-BE49-F238E27FC236}">
                    <a16:creationId xmlns:a16="http://schemas.microsoft.com/office/drawing/2014/main" id="{9A567891-3FEE-5C7F-3C11-81A54A449786}"/>
                  </a:ext>
                </a:extLst>
              </p:cNvPr>
              <p:cNvSpPr txBox="1"/>
              <p:nvPr/>
            </p:nvSpPr>
            <p:spPr>
              <a:xfrm>
                <a:off x="947275" y="3277168"/>
                <a:ext cx="765277" cy="1146212"/>
              </a:xfrm>
              <a:prstGeom prst="rect">
                <a:avLst/>
              </a:prstGeom>
              <a:noFill/>
            </p:spPr>
            <p:txBody>
              <a:bodyPr wrap="none" rtlCol="0">
                <a:spAutoFit/>
              </a:bodyPr>
              <a:lstStyle/>
              <a:p>
                <a:r>
                  <a:rPr lang="en-US" sz="3600" dirty="0">
                    <a:solidFill>
                      <a:srgbClr val="FF0000"/>
                    </a:solidFill>
                  </a:rPr>
                  <a:t>×</a:t>
                </a:r>
              </a:p>
            </p:txBody>
          </p:sp>
        </p:grpSp>
        <p:sp>
          <p:nvSpPr>
            <p:cNvPr id="29" name="TextBox 28">
              <a:extLst>
                <a:ext uri="{FF2B5EF4-FFF2-40B4-BE49-F238E27FC236}">
                  <a16:creationId xmlns:a16="http://schemas.microsoft.com/office/drawing/2014/main" id="{C6C6809B-11A1-703C-BF94-DA4474832351}"/>
                </a:ext>
              </a:extLst>
            </p:cNvPr>
            <p:cNvSpPr txBox="1"/>
            <p:nvPr/>
          </p:nvSpPr>
          <p:spPr>
            <a:xfrm>
              <a:off x="3082993" y="2487415"/>
              <a:ext cx="991724" cy="590519"/>
            </a:xfrm>
            <a:prstGeom prst="rect">
              <a:avLst/>
            </a:prstGeom>
            <a:noFill/>
          </p:spPr>
          <p:txBody>
            <a:bodyPr wrap="none" rtlCol="0">
              <a:spAutoFit/>
            </a:bodyPr>
            <a:lstStyle/>
            <a:p>
              <a:r>
                <a:rPr lang="en-US" sz="2800" dirty="0"/>
                <a:t>YOU</a:t>
              </a:r>
            </a:p>
          </p:txBody>
        </p:sp>
        <p:sp>
          <p:nvSpPr>
            <p:cNvPr id="30" name="Smiley Face 29">
              <a:extLst>
                <a:ext uri="{FF2B5EF4-FFF2-40B4-BE49-F238E27FC236}">
                  <a16:creationId xmlns:a16="http://schemas.microsoft.com/office/drawing/2014/main" id="{E905D031-25E4-A929-5623-6C8297559D68}"/>
                </a:ext>
              </a:extLst>
            </p:cNvPr>
            <p:cNvSpPr/>
            <p:nvPr/>
          </p:nvSpPr>
          <p:spPr>
            <a:xfrm>
              <a:off x="2456846" y="2585857"/>
              <a:ext cx="486334" cy="486334"/>
            </a:xfrm>
            <a:prstGeom prst="smileyFace">
              <a:avLst/>
            </a:prstGeom>
            <a:solidFill>
              <a:srgbClr val="FF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31" name="TextBox 30">
              <a:extLst>
                <a:ext uri="{FF2B5EF4-FFF2-40B4-BE49-F238E27FC236}">
                  <a16:creationId xmlns:a16="http://schemas.microsoft.com/office/drawing/2014/main" id="{8AE3740B-386E-7D5D-FFBB-0239832F6E0D}"/>
                </a:ext>
              </a:extLst>
            </p:cNvPr>
            <p:cNvSpPr txBox="1"/>
            <p:nvPr/>
          </p:nvSpPr>
          <p:spPr>
            <a:xfrm>
              <a:off x="4552372" y="2487415"/>
              <a:ext cx="1364489" cy="590519"/>
            </a:xfrm>
            <a:prstGeom prst="rect">
              <a:avLst/>
            </a:prstGeom>
            <a:noFill/>
          </p:spPr>
          <p:txBody>
            <a:bodyPr wrap="none" rtlCol="0">
              <a:spAutoFit/>
            </a:bodyPr>
            <a:lstStyle/>
            <a:p>
              <a:r>
                <a:rPr lang="en-US" sz="2800" dirty="0"/>
                <a:t>CHAIR</a:t>
              </a:r>
            </a:p>
          </p:txBody>
        </p:sp>
        <p:sp>
          <p:nvSpPr>
            <p:cNvPr id="32" name="Smiley Face 31">
              <a:extLst>
                <a:ext uri="{FF2B5EF4-FFF2-40B4-BE49-F238E27FC236}">
                  <a16:creationId xmlns:a16="http://schemas.microsoft.com/office/drawing/2014/main" id="{8232EE55-D416-45D2-76F6-A76CC11044A1}"/>
                </a:ext>
              </a:extLst>
            </p:cNvPr>
            <p:cNvSpPr/>
            <p:nvPr/>
          </p:nvSpPr>
          <p:spPr>
            <a:xfrm>
              <a:off x="5959688" y="2585857"/>
              <a:ext cx="486334" cy="486334"/>
            </a:xfrm>
            <a:prstGeom prst="smileyFace">
              <a:avLst/>
            </a:prstGeom>
            <a:solidFill>
              <a:srgbClr val="00FF00"/>
            </a:solidFill>
            <a:ln w="3810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33" name="Straight Connector 32">
              <a:extLst>
                <a:ext uri="{FF2B5EF4-FFF2-40B4-BE49-F238E27FC236}">
                  <a16:creationId xmlns:a16="http://schemas.microsoft.com/office/drawing/2014/main" id="{0E6442E1-9EEC-12E3-69E6-93D5E78D3A78}"/>
                </a:ext>
              </a:extLst>
            </p:cNvPr>
            <p:cNvCxnSpPr/>
            <p:nvPr/>
          </p:nvCxnSpPr>
          <p:spPr>
            <a:xfrm>
              <a:off x="3132011" y="2924519"/>
              <a:ext cx="0" cy="37472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ED4CA0E2-5E0B-2A54-09FA-565F11F1B2E0}"/>
                </a:ext>
              </a:extLst>
            </p:cNvPr>
            <p:cNvCxnSpPr/>
            <p:nvPr/>
          </p:nvCxnSpPr>
          <p:spPr>
            <a:xfrm>
              <a:off x="5775785" y="2924519"/>
              <a:ext cx="0" cy="37472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nvGrpSpPr>
            <p:cNvPr id="35" name="Group 34">
              <a:extLst>
                <a:ext uri="{FF2B5EF4-FFF2-40B4-BE49-F238E27FC236}">
                  <a16:creationId xmlns:a16="http://schemas.microsoft.com/office/drawing/2014/main" id="{8788AC9B-27C2-22CA-B444-F4FB1894BCF6}"/>
                </a:ext>
              </a:extLst>
            </p:cNvPr>
            <p:cNvGrpSpPr/>
            <p:nvPr/>
          </p:nvGrpSpPr>
          <p:grpSpPr>
            <a:xfrm>
              <a:off x="1637081" y="3078710"/>
              <a:ext cx="1396916" cy="729465"/>
              <a:chOff x="947275" y="3277168"/>
              <a:chExt cx="2194982" cy="1146212"/>
            </a:xfrm>
          </p:grpSpPr>
          <p:sp>
            <p:nvSpPr>
              <p:cNvPr id="36" name="Rounded Rectangle 35">
                <a:extLst>
                  <a:ext uri="{FF2B5EF4-FFF2-40B4-BE49-F238E27FC236}">
                    <a16:creationId xmlns:a16="http://schemas.microsoft.com/office/drawing/2014/main" id="{C1234856-3E22-EA47-B163-5D1AB8FE2AA2}"/>
                  </a:ext>
                </a:extLst>
              </p:cNvPr>
              <p:cNvSpPr/>
              <p:nvPr/>
            </p:nvSpPr>
            <p:spPr bwMode="auto">
              <a:xfrm>
                <a:off x="971599" y="3501008"/>
                <a:ext cx="2170658" cy="792088"/>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effectLst/>
                    <a:latin typeface="Arial"/>
                    <a:cs typeface="Arial"/>
                  </a:rPr>
                  <a:t>   unmute</a:t>
                </a:r>
              </a:p>
            </p:txBody>
          </p:sp>
          <p:pic>
            <p:nvPicPr>
              <p:cNvPr id="37" name="Picture 36">
                <a:extLst>
                  <a:ext uri="{FF2B5EF4-FFF2-40B4-BE49-F238E27FC236}">
                    <a16:creationId xmlns:a16="http://schemas.microsoft.com/office/drawing/2014/main" id="{E86A3447-34A8-3C6B-B675-C74B269EB6B3}"/>
                  </a:ext>
                </a:extLst>
              </p:cNvPr>
              <p:cNvPicPr>
                <a:picLocks noChangeAspect="1"/>
              </p:cNvPicPr>
              <p:nvPr/>
            </p:nvPicPr>
            <p:blipFill>
              <a:blip r:embed="rId4"/>
              <a:stretch>
                <a:fillRect/>
              </a:stretch>
            </p:blipFill>
            <p:spPr>
              <a:xfrm>
                <a:off x="971600" y="3573016"/>
                <a:ext cx="648072" cy="648072"/>
              </a:xfrm>
              <a:prstGeom prst="rect">
                <a:avLst/>
              </a:prstGeom>
            </p:spPr>
          </p:pic>
          <p:sp>
            <p:nvSpPr>
              <p:cNvPr id="38" name="TextBox 37">
                <a:extLst>
                  <a:ext uri="{FF2B5EF4-FFF2-40B4-BE49-F238E27FC236}">
                    <a16:creationId xmlns:a16="http://schemas.microsoft.com/office/drawing/2014/main" id="{7DE58B9A-713F-9DC2-1966-F361B0CFCA0E}"/>
                  </a:ext>
                </a:extLst>
              </p:cNvPr>
              <p:cNvSpPr txBox="1"/>
              <p:nvPr/>
            </p:nvSpPr>
            <p:spPr>
              <a:xfrm>
                <a:off x="947275" y="3277168"/>
                <a:ext cx="765277" cy="1146212"/>
              </a:xfrm>
              <a:prstGeom prst="rect">
                <a:avLst/>
              </a:prstGeom>
              <a:noFill/>
            </p:spPr>
            <p:txBody>
              <a:bodyPr wrap="none" rtlCol="0">
                <a:spAutoFit/>
              </a:bodyPr>
              <a:lstStyle/>
              <a:p>
                <a:r>
                  <a:rPr lang="en-US" sz="3600" dirty="0">
                    <a:solidFill>
                      <a:srgbClr val="FF0000"/>
                    </a:solidFill>
                  </a:rPr>
                  <a:t>×</a:t>
                </a:r>
              </a:p>
            </p:txBody>
          </p:sp>
        </p:grpSp>
        <p:grpSp>
          <p:nvGrpSpPr>
            <p:cNvPr id="39" name="Group 38">
              <a:extLst>
                <a:ext uri="{FF2B5EF4-FFF2-40B4-BE49-F238E27FC236}">
                  <a16:creationId xmlns:a16="http://schemas.microsoft.com/office/drawing/2014/main" id="{336C28AF-780A-7838-0AB3-96E06B1E3034}"/>
                </a:ext>
              </a:extLst>
            </p:cNvPr>
            <p:cNvGrpSpPr/>
            <p:nvPr/>
          </p:nvGrpSpPr>
          <p:grpSpPr>
            <a:xfrm>
              <a:off x="6641689" y="3204442"/>
              <a:ext cx="2271188" cy="798937"/>
              <a:chOff x="6641689" y="3204442"/>
              <a:chExt cx="2271188" cy="798937"/>
            </a:xfrm>
          </p:grpSpPr>
          <p:cxnSp>
            <p:nvCxnSpPr>
              <p:cNvPr id="40" name="Straight Arrow Connector 39">
                <a:extLst>
                  <a:ext uri="{FF2B5EF4-FFF2-40B4-BE49-F238E27FC236}">
                    <a16:creationId xmlns:a16="http://schemas.microsoft.com/office/drawing/2014/main" id="{01D8787A-B6E3-76C3-2F33-8C01AF7E1E59}"/>
                  </a:ext>
                </a:extLst>
              </p:cNvPr>
              <p:cNvCxnSpPr/>
              <p:nvPr/>
            </p:nvCxnSpPr>
            <p:spPr bwMode="auto">
              <a:xfrm flipH="1" flipV="1">
                <a:off x="6641689" y="3324592"/>
                <a:ext cx="455316" cy="666730"/>
              </a:xfrm>
              <a:prstGeom prst="straightConnector1">
                <a:avLst/>
              </a:prstGeom>
              <a:solidFill>
                <a:schemeClr val="accent1"/>
              </a:solidFill>
              <a:ln w="152400" cap="flat" cmpd="sng" algn="ctr">
                <a:solidFill>
                  <a:srgbClr val="222268"/>
                </a:solidFill>
                <a:prstDash val="solid"/>
                <a:round/>
                <a:headEnd type="none" w="med" len="med"/>
                <a:tailEnd type="triangle" w="med" len="med"/>
              </a:ln>
              <a:effectLst>
                <a:outerShdw blurRad="50800" dist="50800" dir="19620000" algn="tl" rotWithShape="0">
                  <a:srgbClr val="FFFF00">
                    <a:alpha val="43000"/>
                  </a:srgbClr>
                </a:outerShdw>
              </a:effectLst>
            </p:spPr>
          </p:cxnSp>
          <p:sp>
            <p:nvSpPr>
              <p:cNvPr id="41" name="TextBox 40">
                <a:extLst>
                  <a:ext uri="{FF2B5EF4-FFF2-40B4-BE49-F238E27FC236}">
                    <a16:creationId xmlns:a16="http://schemas.microsoft.com/office/drawing/2014/main" id="{3586E6B5-235C-89D6-046C-34BD917AA227}"/>
                  </a:ext>
                </a:extLst>
              </p:cNvPr>
              <p:cNvSpPr txBox="1"/>
              <p:nvPr/>
            </p:nvSpPr>
            <p:spPr>
              <a:xfrm>
                <a:off x="7433829" y="3204442"/>
                <a:ext cx="1479048" cy="798937"/>
              </a:xfrm>
              <a:prstGeom prst="rect">
                <a:avLst/>
              </a:prstGeom>
              <a:noFill/>
            </p:spPr>
            <p:txBody>
              <a:bodyPr wrap="none" rtlCol="0">
                <a:spAutoFit/>
              </a:bodyPr>
              <a:lstStyle/>
              <a:p>
                <a:pPr algn="ctr"/>
                <a:r>
                  <a:rPr lang="en-US" sz="2000" dirty="0"/>
                  <a:t>chair</a:t>
                </a:r>
                <a:br>
                  <a:rPr lang="en-US" sz="2000" dirty="0"/>
                </a:br>
                <a:r>
                  <a:rPr lang="en-US" sz="2000" dirty="0"/>
                  <a:t>clicks first</a:t>
                </a:r>
              </a:p>
            </p:txBody>
          </p:sp>
        </p:grpSp>
        <p:grpSp>
          <p:nvGrpSpPr>
            <p:cNvPr id="42" name="Group 41">
              <a:extLst>
                <a:ext uri="{FF2B5EF4-FFF2-40B4-BE49-F238E27FC236}">
                  <a16:creationId xmlns:a16="http://schemas.microsoft.com/office/drawing/2014/main" id="{1DAA7D47-7916-1854-4881-780BF753BB9E}"/>
                </a:ext>
              </a:extLst>
            </p:cNvPr>
            <p:cNvGrpSpPr/>
            <p:nvPr/>
          </p:nvGrpSpPr>
          <p:grpSpPr>
            <a:xfrm>
              <a:off x="3285066" y="3916495"/>
              <a:ext cx="2295441" cy="911540"/>
              <a:chOff x="3285066" y="3916495"/>
              <a:chExt cx="2295441" cy="911540"/>
            </a:xfrm>
          </p:grpSpPr>
          <p:cxnSp>
            <p:nvCxnSpPr>
              <p:cNvPr id="43" name="Straight Arrow Connector 42">
                <a:extLst>
                  <a:ext uri="{FF2B5EF4-FFF2-40B4-BE49-F238E27FC236}">
                    <a16:creationId xmlns:a16="http://schemas.microsoft.com/office/drawing/2014/main" id="{4BAE0642-C31D-DC0D-4687-3D0F01954B56}"/>
                  </a:ext>
                </a:extLst>
              </p:cNvPr>
              <p:cNvCxnSpPr/>
              <p:nvPr/>
            </p:nvCxnSpPr>
            <p:spPr>
              <a:xfrm flipH="1">
                <a:off x="3285066" y="4284048"/>
                <a:ext cx="2295441" cy="5439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44" name="TextBox 43">
                <a:extLst>
                  <a:ext uri="{FF2B5EF4-FFF2-40B4-BE49-F238E27FC236}">
                    <a16:creationId xmlns:a16="http://schemas.microsoft.com/office/drawing/2014/main" id="{6CF8672D-0A6E-4421-5F73-92971975E0D0}"/>
                  </a:ext>
                </a:extLst>
              </p:cNvPr>
              <p:cNvSpPr txBox="1"/>
              <p:nvPr/>
            </p:nvSpPr>
            <p:spPr>
              <a:xfrm>
                <a:off x="3750662" y="3916495"/>
                <a:ext cx="1377298" cy="521046"/>
              </a:xfrm>
              <a:prstGeom prst="rect">
                <a:avLst/>
              </a:prstGeom>
              <a:noFill/>
            </p:spPr>
            <p:txBody>
              <a:bodyPr wrap="none" rtlCol="0">
                <a:spAutoFit/>
              </a:bodyPr>
              <a:lstStyle/>
              <a:p>
                <a:r>
                  <a:rPr lang="en-US" sz="2400" dirty="0"/>
                  <a:t>unmute</a:t>
                </a:r>
              </a:p>
            </p:txBody>
          </p:sp>
        </p:grpSp>
        <p:grpSp>
          <p:nvGrpSpPr>
            <p:cNvPr id="45" name="Group 44">
              <a:extLst>
                <a:ext uri="{FF2B5EF4-FFF2-40B4-BE49-F238E27FC236}">
                  <a16:creationId xmlns:a16="http://schemas.microsoft.com/office/drawing/2014/main" id="{3B3B5748-D0C1-2677-785B-203D110DA740}"/>
                </a:ext>
              </a:extLst>
            </p:cNvPr>
            <p:cNvGrpSpPr/>
            <p:nvPr/>
          </p:nvGrpSpPr>
          <p:grpSpPr>
            <a:xfrm>
              <a:off x="150501" y="4727837"/>
              <a:ext cx="2761661" cy="666730"/>
              <a:chOff x="150501" y="4727837"/>
              <a:chExt cx="2761661" cy="666730"/>
            </a:xfrm>
          </p:grpSpPr>
          <p:cxnSp>
            <p:nvCxnSpPr>
              <p:cNvPr id="46" name="Straight Arrow Connector 45">
                <a:extLst>
                  <a:ext uri="{FF2B5EF4-FFF2-40B4-BE49-F238E27FC236}">
                    <a16:creationId xmlns:a16="http://schemas.microsoft.com/office/drawing/2014/main" id="{E13E1F3C-873B-2342-2C38-EFA8FF8ED025}"/>
                  </a:ext>
                </a:extLst>
              </p:cNvPr>
              <p:cNvCxnSpPr/>
              <p:nvPr/>
            </p:nvCxnSpPr>
            <p:spPr bwMode="auto">
              <a:xfrm flipH="1" flipV="1">
                <a:off x="2456846" y="4727837"/>
                <a:ext cx="455316" cy="666730"/>
              </a:xfrm>
              <a:prstGeom prst="straightConnector1">
                <a:avLst/>
              </a:prstGeom>
              <a:solidFill>
                <a:schemeClr val="accent1"/>
              </a:solidFill>
              <a:ln w="152400" cap="flat" cmpd="sng" algn="ctr">
                <a:solidFill>
                  <a:srgbClr val="222268"/>
                </a:solidFill>
                <a:prstDash val="solid"/>
                <a:round/>
                <a:headEnd type="none" w="med" len="med"/>
                <a:tailEnd type="triangle" w="med" len="med"/>
              </a:ln>
              <a:effectLst>
                <a:outerShdw blurRad="50800" dist="50800" dir="19620000" algn="tl" rotWithShape="0">
                  <a:srgbClr val="FFFF00">
                    <a:alpha val="43000"/>
                  </a:srgbClr>
                </a:outerShdw>
              </a:effectLst>
            </p:spPr>
          </p:cxnSp>
          <p:sp>
            <p:nvSpPr>
              <p:cNvPr id="47" name="TextBox 46">
                <a:extLst>
                  <a:ext uri="{FF2B5EF4-FFF2-40B4-BE49-F238E27FC236}">
                    <a16:creationId xmlns:a16="http://schemas.microsoft.com/office/drawing/2014/main" id="{9BB3A22C-34E7-828B-2E2B-9E2AA64D1548}"/>
                  </a:ext>
                </a:extLst>
              </p:cNvPr>
              <p:cNvSpPr txBox="1"/>
              <p:nvPr/>
            </p:nvSpPr>
            <p:spPr>
              <a:xfrm>
                <a:off x="150501" y="4767702"/>
                <a:ext cx="1305583" cy="451574"/>
              </a:xfrm>
              <a:prstGeom prst="rect">
                <a:avLst/>
              </a:prstGeom>
              <a:noFill/>
            </p:spPr>
            <p:txBody>
              <a:bodyPr wrap="none" rtlCol="0">
                <a:spAutoFit/>
              </a:bodyPr>
              <a:lstStyle/>
              <a:p>
                <a:pPr algn="ctr"/>
                <a:r>
                  <a:rPr lang="en-US" sz="2000" dirty="0"/>
                  <a:t>you click</a:t>
                </a:r>
              </a:p>
            </p:txBody>
          </p:sp>
        </p:grpSp>
        <p:grpSp>
          <p:nvGrpSpPr>
            <p:cNvPr id="48" name="Group 47">
              <a:extLst>
                <a:ext uri="{FF2B5EF4-FFF2-40B4-BE49-F238E27FC236}">
                  <a16:creationId xmlns:a16="http://schemas.microsoft.com/office/drawing/2014/main" id="{349CE76F-091C-E18F-6F41-488A39313CC5}"/>
                </a:ext>
              </a:extLst>
            </p:cNvPr>
            <p:cNvGrpSpPr/>
            <p:nvPr/>
          </p:nvGrpSpPr>
          <p:grpSpPr>
            <a:xfrm>
              <a:off x="1637081" y="5479703"/>
              <a:ext cx="1396916" cy="729465"/>
              <a:chOff x="947275" y="3277168"/>
              <a:chExt cx="2194982" cy="1146212"/>
            </a:xfrm>
          </p:grpSpPr>
          <p:sp>
            <p:nvSpPr>
              <p:cNvPr id="49" name="Rounded Rectangle 48">
                <a:extLst>
                  <a:ext uri="{FF2B5EF4-FFF2-40B4-BE49-F238E27FC236}">
                    <a16:creationId xmlns:a16="http://schemas.microsoft.com/office/drawing/2014/main" id="{BD86280A-C529-D017-A6EA-3A9FDBE8429E}"/>
                  </a:ext>
                </a:extLst>
              </p:cNvPr>
              <p:cNvSpPr/>
              <p:nvPr/>
            </p:nvSpPr>
            <p:spPr bwMode="auto">
              <a:xfrm>
                <a:off x="971599" y="3501008"/>
                <a:ext cx="2170658" cy="792088"/>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effectLst/>
                    <a:latin typeface="Arial"/>
                    <a:cs typeface="Arial"/>
                  </a:rPr>
                  <a:t>   unmute</a:t>
                </a:r>
              </a:p>
            </p:txBody>
          </p:sp>
          <p:pic>
            <p:nvPicPr>
              <p:cNvPr id="50" name="Picture 49">
                <a:extLst>
                  <a:ext uri="{FF2B5EF4-FFF2-40B4-BE49-F238E27FC236}">
                    <a16:creationId xmlns:a16="http://schemas.microsoft.com/office/drawing/2014/main" id="{DCFC1BD1-C333-4DAA-3E81-F49AC67DFA1B}"/>
                  </a:ext>
                </a:extLst>
              </p:cNvPr>
              <p:cNvPicPr>
                <a:picLocks noChangeAspect="1"/>
              </p:cNvPicPr>
              <p:nvPr/>
            </p:nvPicPr>
            <p:blipFill>
              <a:blip r:embed="rId4"/>
              <a:stretch>
                <a:fillRect/>
              </a:stretch>
            </p:blipFill>
            <p:spPr>
              <a:xfrm>
                <a:off x="971600" y="3573016"/>
                <a:ext cx="648072" cy="648072"/>
              </a:xfrm>
              <a:prstGeom prst="rect">
                <a:avLst/>
              </a:prstGeom>
            </p:spPr>
          </p:pic>
          <p:sp>
            <p:nvSpPr>
              <p:cNvPr id="51" name="TextBox 50">
                <a:extLst>
                  <a:ext uri="{FF2B5EF4-FFF2-40B4-BE49-F238E27FC236}">
                    <a16:creationId xmlns:a16="http://schemas.microsoft.com/office/drawing/2014/main" id="{E50B0539-5AB9-7E82-F140-B4C13DC05BBF}"/>
                  </a:ext>
                </a:extLst>
              </p:cNvPr>
              <p:cNvSpPr txBox="1"/>
              <p:nvPr/>
            </p:nvSpPr>
            <p:spPr>
              <a:xfrm>
                <a:off x="947275" y="3277168"/>
                <a:ext cx="765277" cy="1146212"/>
              </a:xfrm>
              <a:prstGeom prst="rect">
                <a:avLst/>
              </a:prstGeom>
              <a:noFill/>
            </p:spPr>
            <p:txBody>
              <a:bodyPr wrap="none" rtlCol="0">
                <a:spAutoFit/>
              </a:bodyPr>
              <a:lstStyle/>
              <a:p>
                <a:r>
                  <a:rPr lang="en-US" sz="3600" dirty="0">
                    <a:solidFill>
                      <a:srgbClr val="FF0000"/>
                    </a:solidFill>
                  </a:rPr>
                  <a:t>×</a:t>
                </a:r>
              </a:p>
            </p:txBody>
          </p:sp>
        </p:grpSp>
        <p:grpSp>
          <p:nvGrpSpPr>
            <p:cNvPr id="52" name="Group 51">
              <a:extLst>
                <a:ext uri="{FF2B5EF4-FFF2-40B4-BE49-F238E27FC236}">
                  <a16:creationId xmlns:a16="http://schemas.microsoft.com/office/drawing/2014/main" id="{DC8BDB44-42E6-1391-C3E6-21A2145AA501}"/>
                </a:ext>
              </a:extLst>
            </p:cNvPr>
            <p:cNvGrpSpPr/>
            <p:nvPr/>
          </p:nvGrpSpPr>
          <p:grpSpPr>
            <a:xfrm>
              <a:off x="5914967" y="4022289"/>
              <a:ext cx="1396916" cy="729464"/>
              <a:chOff x="947275" y="3277168"/>
              <a:chExt cx="2194982" cy="1146212"/>
            </a:xfrm>
          </p:grpSpPr>
          <p:sp>
            <p:nvSpPr>
              <p:cNvPr id="53" name="Rounded Rectangle 52">
                <a:extLst>
                  <a:ext uri="{FF2B5EF4-FFF2-40B4-BE49-F238E27FC236}">
                    <a16:creationId xmlns:a16="http://schemas.microsoft.com/office/drawing/2014/main" id="{03ECC64B-E512-2D02-FAF5-CD165D815957}"/>
                  </a:ext>
                </a:extLst>
              </p:cNvPr>
              <p:cNvSpPr/>
              <p:nvPr/>
            </p:nvSpPr>
            <p:spPr bwMode="auto">
              <a:xfrm>
                <a:off x="971599" y="3501009"/>
                <a:ext cx="2170658" cy="792087"/>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effectLst/>
                    <a:latin typeface="Arial"/>
                    <a:cs typeface="Arial"/>
                  </a:rPr>
                  <a:t>   mute</a:t>
                </a:r>
              </a:p>
            </p:txBody>
          </p:sp>
          <p:pic>
            <p:nvPicPr>
              <p:cNvPr id="54" name="Picture 53">
                <a:extLst>
                  <a:ext uri="{FF2B5EF4-FFF2-40B4-BE49-F238E27FC236}">
                    <a16:creationId xmlns:a16="http://schemas.microsoft.com/office/drawing/2014/main" id="{063D6EFB-0008-2C12-F743-B69489B0FFCF}"/>
                  </a:ext>
                </a:extLst>
              </p:cNvPr>
              <p:cNvPicPr>
                <a:picLocks noChangeAspect="1"/>
              </p:cNvPicPr>
              <p:nvPr/>
            </p:nvPicPr>
            <p:blipFill>
              <a:blip r:embed="rId4"/>
              <a:stretch>
                <a:fillRect/>
              </a:stretch>
            </p:blipFill>
            <p:spPr>
              <a:xfrm>
                <a:off x="971600" y="3573016"/>
                <a:ext cx="648072" cy="648072"/>
              </a:xfrm>
              <a:prstGeom prst="rect">
                <a:avLst/>
              </a:prstGeom>
            </p:spPr>
          </p:pic>
          <p:sp>
            <p:nvSpPr>
              <p:cNvPr id="55" name="TextBox 54">
                <a:extLst>
                  <a:ext uri="{FF2B5EF4-FFF2-40B4-BE49-F238E27FC236}">
                    <a16:creationId xmlns:a16="http://schemas.microsoft.com/office/drawing/2014/main" id="{AA53E8C5-55BD-6364-9649-716A16923CA4}"/>
                  </a:ext>
                </a:extLst>
              </p:cNvPr>
              <p:cNvSpPr txBox="1"/>
              <p:nvPr/>
            </p:nvSpPr>
            <p:spPr>
              <a:xfrm>
                <a:off x="947275" y="3277168"/>
                <a:ext cx="327604" cy="1146212"/>
              </a:xfrm>
              <a:prstGeom prst="rect">
                <a:avLst/>
              </a:prstGeom>
              <a:noFill/>
            </p:spPr>
            <p:txBody>
              <a:bodyPr wrap="none" rtlCol="0">
                <a:spAutoFit/>
              </a:bodyPr>
              <a:lstStyle/>
              <a:p>
                <a:endParaRPr lang="en-US" sz="3600" dirty="0">
                  <a:solidFill>
                    <a:srgbClr val="FF0000"/>
                  </a:solidFill>
                </a:endParaRPr>
              </a:p>
            </p:txBody>
          </p:sp>
        </p:grpSp>
        <p:grpSp>
          <p:nvGrpSpPr>
            <p:cNvPr id="56" name="Group 55">
              <a:extLst>
                <a:ext uri="{FF2B5EF4-FFF2-40B4-BE49-F238E27FC236}">
                  <a16:creationId xmlns:a16="http://schemas.microsoft.com/office/drawing/2014/main" id="{896ACF23-215D-2E81-D3A3-367E41D50E07}"/>
                </a:ext>
              </a:extLst>
            </p:cNvPr>
            <p:cNvGrpSpPr/>
            <p:nvPr/>
          </p:nvGrpSpPr>
          <p:grpSpPr>
            <a:xfrm>
              <a:off x="5914967" y="5855815"/>
              <a:ext cx="1396916" cy="729465"/>
              <a:chOff x="947275" y="3277168"/>
              <a:chExt cx="2194982" cy="1146212"/>
            </a:xfrm>
          </p:grpSpPr>
          <p:sp>
            <p:nvSpPr>
              <p:cNvPr id="57" name="Rounded Rectangle 56">
                <a:extLst>
                  <a:ext uri="{FF2B5EF4-FFF2-40B4-BE49-F238E27FC236}">
                    <a16:creationId xmlns:a16="http://schemas.microsoft.com/office/drawing/2014/main" id="{827B8122-71C3-7347-F6FE-4E80E6E93D93}"/>
                  </a:ext>
                </a:extLst>
              </p:cNvPr>
              <p:cNvSpPr/>
              <p:nvPr/>
            </p:nvSpPr>
            <p:spPr bwMode="auto">
              <a:xfrm>
                <a:off x="971599" y="3501008"/>
                <a:ext cx="2170658" cy="792088"/>
              </a:xfrm>
              <a:prstGeom prst="roundRect">
                <a:avLst/>
              </a:prstGeom>
              <a:solidFill>
                <a:schemeClr val="accent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dirty="0">
                    <a:ln>
                      <a:noFill/>
                    </a:ln>
                    <a:effectLst/>
                    <a:latin typeface="Arial"/>
                    <a:cs typeface="Arial"/>
                  </a:rPr>
                  <a:t>   unmute</a:t>
                </a:r>
              </a:p>
            </p:txBody>
          </p:sp>
          <p:pic>
            <p:nvPicPr>
              <p:cNvPr id="58" name="Picture 57">
                <a:extLst>
                  <a:ext uri="{FF2B5EF4-FFF2-40B4-BE49-F238E27FC236}">
                    <a16:creationId xmlns:a16="http://schemas.microsoft.com/office/drawing/2014/main" id="{0DCB36A1-F34D-799F-407F-5308A90EB5D5}"/>
                  </a:ext>
                </a:extLst>
              </p:cNvPr>
              <p:cNvPicPr>
                <a:picLocks noChangeAspect="1"/>
              </p:cNvPicPr>
              <p:nvPr/>
            </p:nvPicPr>
            <p:blipFill>
              <a:blip r:embed="rId4"/>
              <a:stretch>
                <a:fillRect/>
              </a:stretch>
            </p:blipFill>
            <p:spPr>
              <a:xfrm>
                <a:off x="971600" y="3573016"/>
                <a:ext cx="648072" cy="648072"/>
              </a:xfrm>
              <a:prstGeom prst="rect">
                <a:avLst/>
              </a:prstGeom>
            </p:spPr>
          </p:pic>
          <p:sp>
            <p:nvSpPr>
              <p:cNvPr id="59" name="TextBox 58">
                <a:extLst>
                  <a:ext uri="{FF2B5EF4-FFF2-40B4-BE49-F238E27FC236}">
                    <a16:creationId xmlns:a16="http://schemas.microsoft.com/office/drawing/2014/main" id="{D200E739-72A8-7B41-3D6A-39E4358C91F3}"/>
                  </a:ext>
                </a:extLst>
              </p:cNvPr>
              <p:cNvSpPr txBox="1"/>
              <p:nvPr/>
            </p:nvSpPr>
            <p:spPr>
              <a:xfrm>
                <a:off x="947275" y="3277168"/>
                <a:ext cx="765277" cy="1146212"/>
              </a:xfrm>
              <a:prstGeom prst="rect">
                <a:avLst/>
              </a:prstGeom>
              <a:noFill/>
            </p:spPr>
            <p:txBody>
              <a:bodyPr wrap="none" rtlCol="0">
                <a:spAutoFit/>
              </a:bodyPr>
              <a:lstStyle/>
              <a:p>
                <a:r>
                  <a:rPr lang="en-US" sz="3600" dirty="0">
                    <a:solidFill>
                      <a:srgbClr val="FF0000"/>
                    </a:solidFill>
                  </a:rPr>
                  <a:t>×</a:t>
                </a:r>
              </a:p>
            </p:txBody>
          </p:sp>
        </p:grpSp>
        <p:grpSp>
          <p:nvGrpSpPr>
            <p:cNvPr id="60" name="Group 59">
              <a:extLst>
                <a:ext uri="{FF2B5EF4-FFF2-40B4-BE49-F238E27FC236}">
                  <a16:creationId xmlns:a16="http://schemas.microsoft.com/office/drawing/2014/main" id="{419B87AA-C9B6-F700-14F9-EE674307FA3D}"/>
                </a:ext>
              </a:extLst>
            </p:cNvPr>
            <p:cNvGrpSpPr/>
            <p:nvPr/>
          </p:nvGrpSpPr>
          <p:grpSpPr>
            <a:xfrm>
              <a:off x="3285066" y="5319690"/>
              <a:ext cx="2295441" cy="944647"/>
              <a:chOff x="3285066" y="5319690"/>
              <a:chExt cx="2295441" cy="944647"/>
            </a:xfrm>
          </p:grpSpPr>
          <p:cxnSp>
            <p:nvCxnSpPr>
              <p:cNvPr id="61" name="Straight Arrow Connector 60">
                <a:extLst>
                  <a:ext uri="{FF2B5EF4-FFF2-40B4-BE49-F238E27FC236}">
                    <a16:creationId xmlns:a16="http://schemas.microsoft.com/office/drawing/2014/main" id="{E3559B62-0DF4-0FDE-99D6-6FA3F4971F54}"/>
                  </a:ext>
                </a:extLst>
              </p:cNvPr>
              <p:cNvCxnSpPr/>
              <p:nvPr/>
            </p:nvCxnSpPr>
            <p:spPr>
              <a:xfrm>
                <a:off x="3285066" y="5720350"/>
                <a:ext cx="2295441" cy="543987"/>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2" name="TextBox 61">
                <a:extLst>
                  <a:ext uri="{FF2B5EF4-FFF2-40B4-BE49-F238E27FC236}">
                    <a16:creationId xmlns:a16="http://schemas.microsoft.com/office/drawing/2014/main" id="{7FAC0B73-F1B6-88B2-4BEC-06CB7BEE6A74}"/>
                  </a:ext>
                </a:extLst>
              </p:cNvPr>
              <p:cNvSpPr txBox="1"/>
              <p:nvPr/>
            </p:nvSpPr>
            <p:spPr>
              <a:xfrm>
                <a:off x="3956493" y="5319690"/>
                <a:ext cx="991942" cy="521046"/>
              </a:xfrm>
              <a:prstGeom prst="rect">
                <a:avLst/>
              </a:prstGeom>
              <a:noFill/>
            </p:spPr>
            <p:txBody>
              <a:bodyPr wrap="none" rtlCol="0">
                <a:spAutoFit/>
              </a:bodyPr>
              <a:lstStyle/>
              <a:p>
                <a:r>
                  <a:rPr lang="en-US" sz="2400" dirty="0"/>
                  <a:t>mute</a:t>
                </a:r>
              </a:p>
            </p:txBody>
          </p:sp>
        </p:grpSp>
        <p:sp>
          <p:nvSpPr>
            <p:cNvPr id="63" name="Oval 62">
              <a:extLst>
                <a:ext uri="{FF2B5EF4-FFF2-40B4-BE49-F238E27FC236}">
                  <a16:creationId xmlns:a16="http://schemas.microsoft.com/office/drawing/2014/main" id="{F77273DE-4F2A-3434-99D2-A26C71A0FBF2}"/>
                </a:ext>
              </a:extLst>
            </p:cNvPr>
            <p:cNvSpPr/>
            <p:nvPr/>
          </p:nvSpPr>
          <p:spPr>
            <a:xfrm>
              <a:off x="1573009" y="1735820"/>
              <a:ext cx="543403" cy="543403"/>
            </a:xfrm>
            <a:prstGeom prst="ellipse">
              <a:avLst/>
            </a:prstGeom>
            <a:solidFill>
              <a:srgbClr val="FFFF00">
                <a:alpha val="17000"/>
              </a:srgbClr>
            </a:solidFill>
            <a:ln>
              <a:noFill/>
            </a:ln>
            <a:effectLst>
              <a:glow rad="114300">
                <a:srgbClr val="FFFF00">
                  <a:alpha val="5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64" name="Straight Arrow Connector 63">
              <a:extLst>
                <a:ext uri="{FF2B5EF4-FFF2-40B4-BE49-F238E27FC236}">
                  <a16:creationId xmlns:a16="http://schemas.microsoft.com/office/drawing/2014/main" id="{DEC921CD-A0EA-492B-53D7-DECF8A9FF65A}"/>
                </a:ext>
              </a:extLst>
            </p:cNvPr>
            <p:cNvCxnSpPr/>
            <p:nvPr/>
          </p:nvCxnSpPr>
          <p:spPr bwMode="auto">
            <a:xfrm flipH="1" flipV="1">
              <a:off x="1813794" y="1945858"/>
              <a:ext cx="455316" cy="666730"/>
            </a:xfrm>
            <a:prstGeom prst="straightConnector1">
              <a:avLst/>
            </a:prstGeom>
            <a:solidFill>
              <a:schemeClr val="accent1"/>
            </a:solidFill>
            <a:ln w="152400" cap="flat" cmpd="sng" algn="ctr">
              <a:solidFill>
                <a:srgbClr val="222268"/>
              </a:solidFill>
              <a:prstDash val="solid"/>
              <a:round/>
              <a:headEnd type="none" w="med" len="med"/>
              <a:tailEnd type="triangle" w="med" len="med"/>
            </a:ln>
            <a:effectLst>
              <a:outerShdw blurRad="50800" dist="50800" dir="19620000" algn="tl" rotWithShape="0">
                <a:srgbClr val="FFFF00">
                  <a:alpha val="43000"/>
                </a:srgbClr>
              </a:outerShdw>
            </a:effectLst>
          </p:spPr>
        </p:cxnSp>
        <p:grpSp>
          <p:nvGrpSpPr>
            <p:cNvPr id="65" name="Group 64">
              <a:extLst>
                <a:ext uri="{FF2B5EF4-FFF2-40B4-BE49-F238E27FC236}">
                  <a16:creationId xmlns:a16="http://schemas.microsoft.com/office/drawing/2014/main" id="{E90A5D78-2425-EB68-3128-5833FB594211}"/>
                </a:ext>
              </a:extLst>
            </p:cNvPr>
            <p:cNvGrpSpPr/>
            <p:nvPr/>
          </p:nvGrpSpPr>
          <p:grpSpPr>
            <a:xfrm>
              <a:off x="5376750" y="1548250"/>
              <a:ext cx="427923" cy="729464"/>
              <a:chOff x="947275" y="3277168"/>
              <a:chExt cx="672397" cy="1146212"/>
            </a:xfrm>
          </p:grpSpPr>
          <p:pic>
            <p:nvPicPr>
              <p:cNvPr id="67" name="Picture 66">
                <a:extLst>
                  <a:ext uri="{FF2B5EF4-FFF2-40B4-BE49-F238E27FC236}">
                    <a16:creationId xmlns:a16="http://schemas.microsoft.com/office/drawing/2014/main" id="{553D633B-9AE8-B201-A326-74CC0E1FB518}"/>
                  </a:ext>
                </a:extLst>
              </p:cNvPr>
              <p:cNvPicPr>
                <a:picLocks noChangeAspect="1"/>
              </p:cNvPicPr>
              <p:nvPr/>
            </p:nvPicPr>
            <p:blipFill>
              <a:blip r:embed="rId4"/>
              <a:stretch>
                <a:fillRect/>
              </a:stretch>
            </p:blipFill>
            <p:spPr>
              <a:xfrm>
                <a:off x="971600" y="3573016"/>
                <a:ext cx="648072" cy="648072"/>
              </a:xfrm>
              <a:prstGeom prst="rect">
                <a:avLst/>
              </a:prstGeom>
            </p:spPr>
          </p:pic>
          <p:sp>
            <p:nvSpPr>
              <p:cNvPr id="68" name="TextBox 67">
                <a:extLst>
                  <a:ext uri="{FF2B5EF4-FFF2-40B4-BE49-F238E27FC236}">
                    <a16:creationId xmlns:a16="http://schemas.microsoft.com/office/drawing/2014/main" id="{E4159259-855F-FD68-7106-4BEAFB16F78B}"/>
                  </a:ext>
                </a:extLst>
              </p:cNvPr>
              <p:cNvSpPr txBox="1"/>
              <p:nvPr/>
            </p:nvSpPr>
            <p:spPr>
              <a:xfrm>
                <a:off x="947275" y="3277168"/>
                <a:ext cx="327604" cy="1146212"/>
              </a:xfrm>
              <a:prstGeom prst="rect">
                <a:avLst/>
              </a:prstGeom>
              <a:noFill/>
            </p:spPr>
            <p:txBody>
              <a:bodyPr wrap="none" rtlCol="0">
                <a:spAutoFit/>
              </a:bodyPr>
              <a:lstStyle/>
              <a:p>
                <a:endParaRPr lang="en-US" sz="3600" dirty="0">
                  <a:solidFill>
                    <a:srgbClr val="FF0000"/>
                  </a:solidFill>
                </a:endParaRPr>
              </a:p>
            </p:txBody>
          </p:sp>
        </p:grpSp>
        <p:sp>
          <p:nvSpPr>
            <p:cNvPr id="69" name="Oval 68">
              <a:extLst>
                <a:ext uri="{FF2B5EF4-FFF2-40B4-BE49-F238E27FC236}">
                  <a16:creationId xmlns:a16="http://schemas.microsoft.com/office/drawing/2014/main" id="{37C4DC6B-4549-81BD-8CB6-57003D7AC170}"/>
                </a:ext>
              </a:extLst>
            </p:cNvPr>
            <p:cNvSpPr/>
            <p:nvPr/>
          </p:nvSpPr>
          <p:spPr>
            <a:xfrm>
              <a:off x="5998035" y="1735820"/>
              <a:ext cx="543403" cy="543403"/>
            </a:xfrm>
            <a:prstGeom prst="ellipse">
              <a:avLst/>
            </a:prstGeom>
            <a:solidFill>
              <a:srgbClr val="FFFF00">
                <a:alpha val="17000"/>
              </a:srgbClr>
            </a:solidFill>
            <a:ln>
              <a:noFill/>
            </a:ln>
            <a:effectLst>
              <a:glow rad="114300">
                <a:srgbClr val="FFFF00">
                  <a:alpha val="59000"/>
                </a:srgb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cxnSp>
          <p:nvCxnSpPr>
            <p:cNvPr id="70" name="Straight Arrow Connector 69">
              <a:extLst>
                <a:ext uri="{FF2B5EF4-FFF2-40B4-BE49-F238E27FC236}">
                  <a16:creationId xmlns:a16="http://schemas.microsoft.com/office/drawing/2014/main" id="{4D31043C-207B-5449-BB22-1E390BDA035E}"/>
                </a:ext>
              </a:extLst>
            </p:cNvPr>
            <p:cNvCxnSpPr/>
            <p:nvPr/>
          </p:nvCxnSpPr>
          <p:spPr bwMode="auto">
            <a:xfrm flipH="1" flipV="1">
              <a:off x="6259722" y="1936060"/>
              <a:ext cx="455316" cy="666730"/>
            </a:xfrm>
            <a:prstGeom prst="straightConnector1">
              <a:avLst/>
            </a:prstGeom>
            <a:solidFill>
              <a:schemeClr val="accent1"/>
            </a:solidFill>
            <a:ln w="152400" cap="flat" cmpd="sng" algn="ctr">
              <a:solidFill>
                <a:srgbClr val="222268"/>
              </a:solidFill>
              <a:prstDash val="solid"/>
              <a:round/>
              <a:headEnd type="none" w="med" len="med"/>
              <a:tailEnd type="triangle" w="med" len="med"/>
            </a:ln>
            <a:effectLst>
              <a:outerShdw blurRad="50800" dist="50800" dir="19620000" algn="tl" rotWithShape="0">
                <a:srgbClr val="FFFF00">
                  <a:alpha val="43000"/>
                </a:srgbClr>
              </a:outerShdw>
            </a:effectLst>
          </p:spPr>
        </p:cxnSp>
      </p:grpSp>
    </p:spTree>
    <p:extLst>
      <p:ext uri="{BB962C8B-B14F-4D97-AF65-F5344CB8AC3E}">
        <p14:creationId xmlns:p14="http://schemas.microsoft.com/office/powerpoint/2010/main" val="210628266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06BDBF-A7BF-E348-7746-CAC548401309}"/>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38C45247-FBEC-930A-A3B7-2867F8F3C5A2}"/>
              </a:ext>
            </a:extLst>
          </p:cNvPr>
          <p:cNvSpPr>
            <a:spLocks noGrp="1"/>
          </p:cNvSpPr>
          <p:nvPr>
            <p:ph type="title"/>
          </p:nvPr>
        </p:nvSpPr>
        <p:spPr/>
        <p:txBody>
          <a:bodyPr>
            <a:normAutofit/>
          </a:bodyPr>
          <a:lstStyle/>
          <a:p>
            <a:pPr marL="1071563" indent="-1055688"/>
            <a:r>
              <a:rPr lang="en-GB" sz="3600" dirty="0"/>
              <a:t>12.5	Networks as Subjects: </a:t>
            </a:r>
            <a:br>
              <a:rPr lang="en-GB" sz="3600" dirty="0"/>
            </a:br>
            <a:r>
              <a:rPr lang="en-GB" sz="2000" dirty="0"/>
              <a:t>Understanding and Managing Networks</a:t>
            </a:r>
            <a:endParaRPr lang="en-GB" dirty="0"/>
          </a:p>
        </p:txBody>
      </p:sp>
      <p:sp>
        <p:nvSpPr>
          <p:cNvPr id="7" name="Content Placeholder 6">
            <a:extLst>
              <a:ext uri="{FF2B5EF4-FFF2-40B4-BE49-F238E27FC236}">
                <a16:creationId xmlns:a16="http://schemas.microsoft.com/office/drawing/2014/main" id="{9929146E-C4E9-4E98-999B-6E6897F371F3}"/>
              </a:ext>
            </a:extLst>
          </p:cNvPr>
          <p:cNvSpPr>
            <a:spLocks noGrp="1"/>
          </p:cNvSpPr>
          <p:nvPr>
            <p:ph idx="1"/>
          </p:nvPr>
        </p:nvSpPr>
        <p:spPr/>
        <p:txBody>
          <a:bodyPr>
            <a:normAutofit fontScale="77500" lnSpcReduction="20000"/>
          </a:bodyPr>
          <a:lstStyle/>
          <a:p>
            <a:pPr marL="0" indent="0">
              <a:buNone/>
            </a:pPr>
            <a:r>
              <a:rPr lang="en-GB" dirty="0"/>
              <a:t>12.5.1 Network Models</a:t>
            </a:r>
          </a:p>
          <a:p>
            <a:pPr marL="457200" lvl="1" indent="0">
              <a:buNone/>
            </a:pPr>
            <a:r>
              <a:rPr lang="en-GB" sz="2300" dirty="0"/>
              <a:t>12.5.1.1 Layers</a:t>
            </a:r>
          </a:p>
          <a:p>
            <a:pPr marL="457200" lvl="1" indent="0">
              <a:buNone/>
            </a:pPr>
            <a:r>
              <a:rPr lang="en-GB" sz="2300" dirty="0"/>
              <a:t>12.5.1.2 Protocols</a:t>
            </a:r>
          </a:p>
          <a:p>
            <a:pPr marL="457200" lvl="1" indent="0">
              <a:buNone/>
            </a:pPr>
            <a:r>
              <a:rPr lang="en-GB" sz="2300" dirty="0"/>
              <a:t>12.5.1.3 Internetworking and </a:t>
            </a:r>
            <a:r>
              <a:rPr lang="en-GB" sz="2300" dirty="0" err="1"/>
              <a:t>Tunneling</a:t>
            </a:r>
            <a:endParaRPr lang="en-GB" sz="2300" dirty="0"/>
          </a:p>
          <a:p>
            <a:pPr marL="457200" lvl="1" indent="0">
              <a:buNone/>
            </a:pPr>
            <a:r>
              <a:rPr lang="en-GB" sz="2300" dirty="0"/>
              <a:t>12.5.1.4 Routing</a:t>
            </a:r>
          </a:p>
          <a:p>
            <a:pPr marL="457200" lvl="1" indent="0">
              <a:buNone/>
            </a:pPr>
            <a:r>
              <a:rPr lang="en-GB" sz="2300" dirty="0"/>
              <a:t>12.5.1.5 Addresses</a:t>
            </a:r>
          </a:p>
          <a:p>
            <a:pPr marL="457200" lvl="1" indent="0">
              <a:buNone/>
            </a:pPr>
            <a:r>
              <a:rPr lang="en-GB" sz="2300" dirty="0"/>
              <a:t>12.5.1.6 All Together...</a:t>
            </a:r>
          </a:p>
          <a:p>
            <a:pPr marL="457200" lvl="1" indent="0">
              <a:buNone/>
            </a:pPr>
            <a:r>
              <a:rPr lang="en-GB" sz="2300" dirty="0"/>
              <a:t>12.5.1.7 Decentralizing: Peer–Peer and Ad Hoc Networks</a:t>
            </a:r>
            <a:endParaRPr lang="en-GB" dirty="0"/>
          </a:p>
          <a:p>
            <a:pPr marL="0" indent="0">
              <a:buNone/>
            </a:pPr>
            <a:r>
              <a:rPr lang="en-GB" dirty="0"/>
              <a:t>12.5.2 Network Management</a:t>
            </a:r>
          </a:p>
          <a:p>
            <a:pPr marL="0" indent="0">
              <a:buNone/>
            </a:pPr>
            <a:r>
              <a:rPr lang="en-GB" dirty="0"/>
              <a:t>12.5.3 Network Awareness</a:t>
            </a:r>
          </a:p>
          <a:p>
            <a:pPr marL="457200" lvl="1" indent="0">
              <a:buNone/>
            </a:pPr>
            <a:r>
              <a:rPr lang="en-GB" sz="2300" dirty="0"/>
              <a:t>12.5.3.1 Network Confusion</a:t>
            </a:r>
          </a:p>
          <a:p>
            <a:pPr marL="457200" lvl="1" indent="0">
              <a:buNone/>
            </a:pPr>
            <a:r>
              <a:rPr lang="en-GB" sz="2300" dirty="0"/>
              <a:t>12.5.3.2 Exploiting the Limitations: </a:t>
            </a:r>
            <a:r>
              <a:rPr lang="en-GB" sz="2300" dirty="0" err="1"/>
              <a:t>Seamfulness</a:t>
            </a:r>
            <a:r>
              <a:rPr lang="en-GB" sz="2300" dirty="0"/>
              <a:t> and Virtual Locality</a:t>
            </a:r>
            <a:endParaRPr lang="en-GB" dirty="0"/>
          </a:p>
          <a:p>
            <a:pPr marL="0" indent="0">
              <a:buNone/>
            </a:pPr>
            <a:r>
              <a:rPr lang="en-GB" dirty="0"/>
              <a:t>12.5.4 Network Within</a:t>
            </a:r>
          </a:p>
          <a:p>
            <a:pPr marL="0" indent="0">
              <a:buNone/>
            </a:pPr>
            <a:r>
              <a:rPr lang="en-GB" dirty="0"/>
              <a:t>12.5.5 Networks Tell Stories</a:t>
            </a:r>
          </a:p>
          <a:p>
            <a:pPr marL="0" indent="0">
              <a:buNone/>
            </a:pPr>
            <a:endParaRPr lang="en-GB" dirty="0"/>
          </a:p>
        </p:txBody>
      </p:sp>
    </p:spTree>
    <p:extLst>
      <p:ext uri="{BB962C8B-B14F-4D97-AF65-F5344CB8AC3E}">
        <p14:creationId xmlns:p14="http://schemas.microsoft.com/office/powerpoint/2010/main" val="377539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93B029-3C4E-88BD-11E2-B64642F0BA0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031B791-1C3D-9B93-8FBD-8C3D2A11843A}"/>
              </a:ext>
            </a:extLst>
          </p:cNvPr>
          <p:cNvSpPr>
            <a:spLocks noGrp="1"/>
          </p:cNvSpPr>
          <p:nvPr>
            <p:ph type="title"/>
          </p:nvPr>
        </p:nvSpPr>
        <p:spPr/>
        <p:txBody>
          <a:bodyPr>
            <a:normAutofit/>
          </a:bodyPr>
          <a:lstStyle/>
          <a:p>
            <a:pPr marL="1071563" indent="-1055688"/>
            <a:r>
              <a:rPr lang="en-GB" sz="3600" dirty="0"/>
              <a:t>12.1	Introduction</a:t>
            </a:r>
          </a:p>
        </p:txBody>
      </p:sp>
      <p:sp>
        <p:nvSpPr>
          <p:cNvPr id="7" name="Content Placeholder 6">
            <a:extLst>
              <a:ext uri="{FF2B5EF4-FFF2-40B4-BE49-F238E27FC236}">
                <a16:creationId xmlns:a16="http://schemas.microsoft.com/office/drawing/2014/main" id="{CFF7F43C-03C7-4EDB-1D8E-0533D33EA62A}"/>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41855106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A187569-703F-9F88-5BF3-C52F3330F4ED}"/>
              </a:ext>
            </a:extLst>
          </p:cNvPr>
          <p:cNvSpPr>
            <a:spLocks noGrp="1" noChangeArrowheads="1"/>
          </p:cNvSpPr>
          <p:nvPr>
            <p:ph type="title"/>
          </p:nvPr>
        </p:nvSpPr>
        <p:spPr/>
        <p:txBody>
          <a:bodyPr/>
          <a:lstStyle/>
          <a:p>
            <a:r>
              <a:rPr lang="en-GB" altLang="en-GB">
                <a:solidFill>
                  <a:schemeClr val="tx1"/>
                </a:solidFill>
              </a:rPr>
              <a:t>Networks as Subjects</a:t>
            </a:r>
            <a:br>
              <a:rPr lang="en-GB" altLang="en-GB">
                <a:solidFill>
                  <a:schemeClr val="tx1"/>
                </a:solidFill>
              </a:rPr>
            </a:br>
            <a:r>
              <a:rPr lang="en-GB" altLang="en-GB" sz="2800">
                <a:solidFill>
                  <a:schemeClr val="tx1"/>
                </a:solidFill>
              </a:rPr>
              <a:t>understanding and managing networks</a:t>
            </a:r>
            <a:endParaRPr lang="en-GB" altLang="en-GB">
              <a:solidFill>
                <a:schemeClr val="tx1"/>
              </a:solidFill>
            </a:endParaRPr>
          </a:p>
        </p:txBody>
      </p:sp>
      <p:sp>
        <p:nvSpPr>
          <p:cNvPr id="12291" name="Rectangle 3">
            <a:extLst>
              <a:ext uri="{FF2B5EF4-FFF2-40B4-BE49-F238E27FC236}">
                <a16:creationId xmlns:a16="http://schemas.microsoft.com/office/drawing/2014/main" id="{AC0A6558-F909-42DB-7F6C-FE5020E4083C}"/>
              </a:ext>
            </a:extLst>
          </p:cNvPr>
          <p:cNvSpPr>
            <a:spLocks noGrp="1" noChangeArrowheads="1"/>
          </p:cNvSpPr>
          <p:nvPr>
            <p:ph type="body" idx="1"/>
          </p:nvPr>
        </p:nvSpPr>
        <p:spPr/>
        <p:txBody>
          <a:bodyPr/>
          <a:lstStyle/>
          <a:p>
            <a:r>
              <a:rPr lang="en-GB" altLang="en-GB"/>
              <a:t>network models</a:t>
            </a:r>
          </a:p>
          <a:p>
            <a:pPr lvl="1"/>
            <a:r>
              <a:rPr lang="en-GB" altLang="en-GB"/>
              <a:t>standard OSI-ish stuff, but high-level</a:t>
            </a:r>
          </a:p>
          <a:p>
            <a:r>
              <a:rPr lang="en-GB" altLang="en-GB"/>
              <a:t>network management</a:t>
            </a:r>
          </a:p>
          <a:p>
            <a:pPr lvl="1"/>
            <a:r>
              <a:rPr lang="en-GB" altLang="en-GB"/>
              <a:t>large scale (BT) and small scale (PC)</a:t>
            </a:r>
          </a:p>
          <a:p>
            <a:r>
              <a:rPr lang="en-GB" altLang="en-GB"/>
              <a:t>network awareness</a:t>
            </a:r>
          </a:p>
          <a:p>
            <a:pPr lvl="1"/>
            <a:r>
              <a:rPr lang="en-GB" altLang="en-GB"/>
              <a:t>exposing costs, network/resource availability</a:t>
            </a:r>
          </a:p>
          <a:p>
            <a:pPr lvl="1"/>
            <a:r>
              <a:rPr lang="en-GB" altLang="en-GB"/>
              <a:t>feature interaction   </a:t>
            </a:r>
            <a:r>
              <a:rPr lang="en-GB" altLang="en-GB" sz="1800"/>
              <a:t>(not quite right place?)</a:t>
            </a:r>
            <a:endParaRPr lang="en-GB" altLang="en-GB"/>
          </a:p>
        </p:txBody>
      </p:sp>
    </p:spTree>
    <p:extLst>
      <p:ext uri="{BB962C8B-B14F-4D97-AF65-F5344CB8AC3E}">
        <p14:creationId xmlns:p14="http://schemas.microsoft.com/office/powerpoint/2010/main" val="12860004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7886700" cy="1325563"/>
          </a:xfrm>
        </p:spPr>
        <p:txBody>
          <a:bodyPr anchor="t">
            <a:normAutofit/>
          </a:bodyPr>
          <a:lstStyle/>
          <a:p>
            <a:r>
              <a:rPr lang="en-GB" sz="2400" dirty="0"/>
              <a:t>Figure 12.12. The long path from laptop to web</a:t>
            </a:r>
          </a:p>
        </p:txBody>
      </p:sp>
      <p:grpSp>
        <p:nvGrpSpPr>
          <p:cNvPr id="5" name="Group 4">
            <a:extLst>
              <a:ext uri="{FF2B5EF4-FFF2-40B4-BE49-F238E27FC236}">
                <a16:creationId xmlns:a16="http://schemas.microsoft.com/office/drawing/2014/main" id="{0B4B3257-A96E-6F91-A55D-1CB5A69C6BF9}"/>
              </a:ext>
            </a:extLst>
          </p:cNvPr>
          <p:cNvGrpSpPr/>
          <p:nvPr/>
        </p:nvGrpSpPr>
        <p:grpSpPr>
          <a:xfrm>
            <a:off x="578527" y="1346200"/>
            <a:ext cx="7986947" cy="4694836"/>
            <a:chOff x="1143000" y="457200"/>
            <a:chExt cx="7086600" cy="4165600"/>
          </a:xfrm>
        </p:grpSpPr>
        <p:pic>
          <p:nvPicPr>
            <p:cNvPr id="6" name="Picture 5">
              <a:extLst>
                <a:ext uri="{FF2B5EF4-FFF2-40B4-BE49-F238E27FC236}">
                  <a16:creationId xmlns:a16="http://schemas.microsoft.com/office/drawing/2014/main" id="{DA04DA0A-80F6-74D1-957B-C3C70962D644}"/>
                </a:ext>
              </a:extLst>
            </p:cNvPr>
            <p:cNvPicPr>
              <a:picLocks noChangeAspect="1"/>
            </p:cNvPicPr>
            <p:nvPr/>
          </p:nvPicPr>
          <p:blipFill>
            <a:blip r:embed="rId3"/>
            <a:stretch>
              <a:fillRect/>
            </a:stretch>
          </p:blipFill>
          <p:spPr>
            <a:xfrm>
              <a:off x="4788054" y="4267200"/>
              <a:ext cx="1244600" cy="355600"/>
            </a:xfrm>
            <a:prstGeom prst="rect">
              <a:avLst/>
            </a:prstGeom>
          </p:spPr>
        </p:pic>
        <p:pic>
          <p:nvPicPr>
            <p:cNvPr id="7" name="Picture 33">
              <a:extLst>
                <a:ext uri="{FF2B5EF4-FFF2-40B4-BE49-F238E27FC236}">
                  <a16:creationId xmlns:a16="http://schemas.microsoft.com/office/drawing/2014/main" id="{04C71EBC-12C4-F225-C740-F8C56099F91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2743200"/>
              <a:ext cx="1752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3" descr="phone-small.jpg                                                00041BCBMacintosh HD                   ABA78158:">
              <a:extLst>
                <a:ext uri="{FF2B5EF4-FFF2-40B4-BE49-F238E27FC236}">
                  <a16:creationId xmlns:a16="http://schemas.microsoft.com/office/drawing/2014/main" id="{F15F49BC-00F5-D219-92C4-3954377BC3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43000" y="1905000"/>
              <a:ext cx="3429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 name="Group 19">
              <a:extLst>
                <a:ext uri="{FF2B5EF4-FFF2-40B4-BE49-F238E27FC236}">
                  <a16:creationId xmlns:a16="http://schemas.microsoft.com/office/drawing/2014/main" id="{D00C1358-6EDA-3ED0-9DAD-1D6F3D2C3AA3}"/>
                </a:ext>
              </a:extLst>
            </p:cNvPr>
            <p:cNvGrpSpPr>
              <a:grpSpLocks/>
            </p:cNvGrpSpPr>
            <p:nvPr/>
          </p:nvGrpSpPr>
          <p:grpSpPr bwMode="auto">
            <a:xfrm>
              <a:off x="2895600" y="990600"/>
              <a:ext cx="838200" cy="990600"/>
              <a:chOff x="2064" y="672"/>
              <a:chExt cx="528" cy="624"/>
            </a:xfrm>
          </p:grpSpPr>
          <p:grpSp>
            <p:nvGrpSpPr>
              <p:cNvPr id="30" name="Group 16">
                <a:extLst>
                  <a:ext uri="{FF2B5EF4-FFF2-40B4-BE49-F238E27FC236}">
                    <a16:creationId xmlns:a16="http://schemas.microsoft.com/office/drawing/2014/main" id="{33C56DD1-E51B-AD03-29F4-7F98EBB13D97}"/>
                  </a:ext>
                </a:extLst>
              </p:cNvPr>
              <p:cNvGrpSpPr>
                <a:grpSpLocks/>
              </p:cNvGrpSpPr>
              <p:nvPr/>
            </p:nvGrpSpPr>
            <p:grpSpPr bwMode="auto">
              <a:xfrm>
                <a:off x="2064" y="672"/>
                <a:ext cx="432" cy="624"/>
                <a:chOff x="2640" y="528"/>
                <a:chExt cx="432" cy="624"/>
              </a:xfrm>
            </p:grpSpPr>
            <p:sp>
              <p:nvSpPr>
                <p:cNvPr id="32" name="Oval 15">
                  <a:extLst>
                    <a:ext uri="{FF2B5EF4-FFF2-40B4-BE49-F238E27FC236}">
                      <a16:creationId xmlns:a16="http://schemas.microsoft.com/office/drawing/2014/main" id="{BBD2795F-37AC-B112-AD0E-1B05583F111D}"/>
                    </a:ext>
                  </a:extLst>
                </p:cNvPr>
                <p:cNvSpPr>
                  <a:spLocks noChangeArrowheads="1"/>
                </p:cNvSpPr>
                <p:nvPr/>
              </p:nvSpPr>
              <p:spPr bwMode="auto">
                <a:xfrm>
                  <a:off x="2640" y="624"/>
                  <a:ext cx="432" cy="144"/>
                </a:xfrm>
                <a:prstGeom prst="ellipse">
                  <a:avLst/>
                </a:prstGeom>
                <a:solidFill>
                  <a:schemeClr val="bg1"/>
                </a:solidFill>
                <a:ln w="9525">
                  <a:solidFill>
                    <a:schemeClr val="tx1"/>
                  </a:solidFill>
                  <a:round/>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sp>
              <p:nvSpPr>
                <p:cNvPr id="33" name="Oval 14">
                  <a:extLst>
                    <a:ext uri="{FF2B5EF4-FFF2-40B4-BE49-F238E27FC236}">
                      <a16:creationId xmlns:a16="http://schemas.microsoft.com/office/drawing/2014/main" id="{80B27795-6CBE-8FE3-DE26-10E3C0D07CD2}"/>
                    </a:ext>
                  </a:extLst>
                </p:cNvPr>
                <p:cNvSpPr>
                  <a:spLocks noChangeArrowheads="1"/>
                </p:cNvSpPr>
                <p:nvPr/>
              </p:nvSpPr>
              <p:spPr bwMode="auto">
                <a:xfrm>
                  <a:off x="2640" y="912"/>
                  <a:ext cx="432" cy="144"/>
                </a:xfrm>
                <a:prstGeom prst="ellipse">
                  <a:avLst/>
                </a:prstGeom>
                <a:solidFill>
                  <a:schemeClr val="bg1"/>
                </a:solidFill>
                <a:ln w="9525">
                  <a:solidFill>
                    <a:schemeClr val="tx1"/>
                  </a:solidFill>
                  <a:round/>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sp>
              <p:nvSpPr>
                <p:cNvPr id="34" name="AutoShape 10">
                  <a:extLst>
                    <a:ext uri="{FF2B5EF4-FFF2-40B4-BE49-F238E27FC236}">
                      <a16:creationId xmlns:a16="http://schemas.microsoft.com/office/drawing/2014/main" id="{9CADBA6E-AB8E-B3C9-CEF2-12A26759008D}"/>
                    </a:ext>
                  </a:extLst>
                </p:cNvPr>
                <p:cNvSpPr>
                  <a:spLocks noChangeArrowheads="1"/>
                </p:cNvSpPr>
                <p:nvPr/>
              </p:nvSpPr>
              <p:spPr bwMode="auto">
                <a:xfrm>
                  <a:off x="2688" y="528"/>
                  <a:ext cx="48" cy="576"/>
                </a:xfrm>
                <a:prstGeom prst="can">
                  <a:avLst>
                    <a:gd name="adj" fmla="val 150000"/>
                  </a:avLst>
                </a:prstGeom>
                <a:solidFill>
                  <a:schemeClr val="bg1"/>
                </a:solidFill>
                <a:ln w="9525">
                  <a:solidFill>
                    <a:schemeClr val="tx1"/>
                  </a:solidFill>
                  <a:round/>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sp>
              <p:nvSpPr>
                <p:cNvPr id="35" name="AutoShape 11">
                  <a:extLst>
                    <a:ext uri="{FF2B5EF4-FFF2-40B4-BE49-F238E27FC236}">
                      <a16:creationId xmlns:a16="http://schemas.microsoft.com/office/drawing/2014/main" id="{98BE8CFA-9777-8D35-990A-37E5E6C7F9B2}"/>
                    </a:ext>
                  </a:extLst>
                </p:cNvPr>
                <p:cNvSpPr>
                  <a:spLocks noChangeArrowheads="1"/>
                </p:cNvSpPr>
                <p:nvPr/>
              </p:nvSpPr>
              <p:spPr bwMode="auto">
                <a:xfrm>
                  <a:off x="2784" y="576"/>
                  <a:ext cx="48" cy="576"/>
                </a:xfrm>
                <a:prstGeom prst="can">
                  <a:avLst>
                    <a:gd name="adj" fmla="val 150000"/>
                  </a:avLst>
                </a:prstGeom>
                <a:solidFill>
                  <a:schemeClr val="bg1"/>
                </a:solidFill>
                <a:ln w="9525">
                  <a:solidFill>
                    <a:schemeClr val="tx1"/>
                  </a:solidFill>
                  <a:round/>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sp>
              <p:nvSpPr>
                <p:cNvPr id="36" name="AutoShape 12">
                  <a:extLst>
                    <a:ext uri="{FF2B5EF4-FFF2-40B4-BE49-F238E27FC236}">
                      <a16:creationId xmlns:a16="http://schemas.microsoft.com/office/drawing/2014/main" id="{83A7BA5E-4D27-43D3-07CC-58BF1426EA47}"/>
                    </a:ext>
                  </a:extLst>
                </p:cNvPr>
                <p:cNvSpPr>
                  <a:spLocks noChangeArrowheads="1"/>
                </p:cNvSpPr>
                <p:nvPr/>
              </p:nvSpPr>
              <p:spPr bwMode="auto">
                <a:xfrm>
                  <a:off x="2880" y="576"/>
                  <a:ext cx="48" cy="576"/>
                </a:xfrm>
                <a:prstGeom prst="can">
                  <a:avLst>
                    <a:gd name="adj" fmla="val 150000"/>
                  </a:avLst>
                </a:prstGeom>
                <a:solidFill>
                  <a:schemeClr val="bg1"/>
                </a:solidFill>
                <a:ln w="9525">
                  <a:solidFill>
                    <a:schemeClr val="tx1"/>
                  </a:solidFill>
                  <a:round/>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sp>
              <p:nvSpPr>
                <p:cNvPr id="37" name="AutoShape 13">
                  <a:extLst>
                    <a:ext uri="{FF2B5EF4-FFF2-40B4-BE49-F238E27FC236}">
                      <a16:creationId xmlns:a16="http://schemas.microsoft.com/office/drawing/2014/main" id="{CE354FAE-82B4-9745-F14D-88D1BF1BC148}"/>
                    </a:ext>
                  </a:extLst>
                </p:cNvPr>
                <p:cNvSpPr>
                  <a:spLocks noChangeArrowheads="1"/>
                </p:cNvSpPr>
                <p:nvPr/>
              </p:nvSpPr>
              <p:spPr bwMode="auto">
                <a:xfrm>
                  <a:off x="2976" y="528"/>
                  <a:ext cx="48" cy="576"/>
                </a:xfrm>
                <a:prstGeom prst="can">
                  <a:avLst>
                    <a:gd name="adj" fmla="val 150000"/>
                  </a:avLst>
                </a:prstGeom>
                <a:solidFill>
                  <a:schemeClr val="bg1"/>
                </a:solidFill>
                <a:ln w="9525">
                  <a:solidFill>
                    <a:schemeClr val="tx1"/>
                  </a:solidFill>
                  <a:round/>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grpSp>
          <p:sp>
            <p:nvSpPr>
              <p:cNvPr id="31" name="AutoShape 17">
                <a:extLst>
                  <a:ext uri="{FF2B5EF4-FFF2-40B4-BE49-F238E27FC236}">
                    <a16:creationId xmlns:a16="http://schemas.microsoft.com/office/drawing/2014/main" id="{0DBBD3AF-C4D3-252A-307C-82415129455D}"/>
                  </a:ext>
                </a:extLst>
              </p:cNvPr>
              <p:cNvSpPr>
                <a:spLocks noChangeArrowheads="1"/>
              </p:cNvSpPr>
              <p:nvPr/>
            </p:nvSpPr>
            <p:spPr bwMode="auto">
              <a:xfrm rot="5400000">
                <a:off x="2280" y="936"/>
                <a:ext cx="528" cy="96"/>
              </a:xfrm>
              <a:custGeom>
                <a:avLst/>
                <a:gdLst>
                  <a:gd name="T0" fmla="*/ 462 w 21600"/>
                  <a:gd name="T1" fmla="*/ 48 h 21600"/>
                  <a:gd name="T2" fmla="*/ 264 w 21600"/>
                  <a:gd name="T3" fmla="*/ 96 h 21600"/>
                  <a:gd name="T4" fmla="*/ 66 w 21600"/>
                  <a:gd name="T5" fmla="*/ 48 h 21600"/>
                  <a:gd name="T6" fmla="*/ 264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folHlink"/>
              </a:solidFill>
              <a:ln w="9525">
                <a:solidFill>
                  <a:schemeClr val="tx1"/>
                </a:solidFill>
                <a:miter lim="800000"/>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grpSp>
        <p:sp>
          <p:nvSpPr>
            <p:cNvPr id="10" name="AutoShape 18">
              <a:extLst>
                <a:ext uri="{FF2B5EF4-FFF2-40B4-BE49-F238E27FC236}">
                  <a16:creationId xmlns:a16="http://schemas.microsoft.com/office/drawing/2014/main" id="{1A57829E-E89C-3E80-A437-46D25BA58B27}"/>
                </a:ext>
              </a:extLst>
            </p:cNvPr>
            <p:cNvSpPr>
              <a:spLocks noChangeArrowheads="1"/>
            </p:cNvSpPr>
            <p:nvPr/>
          </p:nvSpPr>
          <p:spPr bwMode="auto">
            <a:xfrm rot="16200000" flipH="1">
              <a:off x="5067300" y="1409700"/>
              <a:ext cx="838200" cy="152400"/>
            </a:xfrm>
            <a:custGeom>
              <a:avLst/>
              <a:gdLst>
                <a:gd name="T0" fmla="*/ 733425 w 21600"/>
                <a:gd name="T1" fmla="*/ 76200 h 21600"/>
                <a:gd name="T2" fmla="*/ 419100 w 21600"/>
                <a:gd name="T3" fmla="*/ 152400 h 21600"/>
                <a:gd name="T4" fmla="*/ 104775 w 21600"/>
                <a:gd name="T5" fmla="*/ 76200 h 21600"/>
                <a:gd name="T6" fmla="*/ 419100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close/>
                </a:path>
              </a:pathLst>
            </a:custGeom>
            <a:solidFill>
              <a:schemeClr val="folHlink"/>
            </a:solidFill>
            <a:ln w="9525">
              <a:solidFill>
                <a:schemeClr val="tx1"/>
              </a:solidFill>
              <a:miter lim="800000"/>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sp>
          <p:nvSpPr>
            <p:cNvPr id="11" name="AutoShape 20">
              <a:extLst>
                <a:ext uri="{FF2B5EF4-FFF2-40B4-BE49-F238E27FC236}">
                  <a16:creationId xmlns:a16="http://schemas.microsoft.com/office/drawing/2014/main" id="{7A01EAD5-A9C1-C952-A4E2-75B457865712}"/>
                </a:ext>
              </a:extLst>
            </p:cNvPr>
            <p:cNvSpPr>
              <a:spLocks noChangeArrowheads="1"/>
            </p:cNvSpPr>
            <p:nvPr/>
          </p:nvSpPr>
          <p:spPr bwMode="auto">
            <a:xfrm>
              <a:off x="3962400" y="1295400"/>
              <a:ext cx="1295400" cy="457200"/>
            </a:xfrm>
            <a:prstGeom prst="lightningBolt">
              <a:avLst/>
            </a:prstGeom>
            <a:solidFill>
              <a:schemeClr val="hlink"/>
            </a:solidFill>
            <a:ln w="9525">
              <a:solidFill>
                <a:schemeClr val="tx1"/>
              </a:solidFill>
              <a:miter lim="800000"/>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sp>
          <p:nvSpPr>
            <p:cNvPr id="12" name="Line 24">
              <a:extLst>
                <a:ext uri="{FF2B5EF4-FFF2-40B4-BE49-F238E27FC236}">
                  <a16:creationId xmlns:a16="http://schemas.microsoft.com/office/drawing/2014/main" id="{7342172D-95C9-E60B-EAEE-A589D795173C}"/>
                </a:ext>
              </a:extLst>
            </p:cNvPr>
            <p:cNvSpPr>
              <a:spLocks noChangeShapeType="1"/>
            </p:cNvSpPr>
            <p:nvPr/>
          </p:nvSpPr>
          <p:spPr bwMode="auto">
            <a:xfrm flipH="1" flipV="1">
              <a:off x="1600200" y="2819400"/>
              <a:ext cx="762000" cy="533400"/>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3" name="Line 25">
              <a:extLst>
                <a:ext uri="{FF2B5EF4-FFF2-40B4-BE49-F238E27FC236}">
                  <a16:creationId xmlns:a16="http://schemas.microsoft.com/office/drawing/2014/main" id="{1A65A785-4F53-D242-BF81-79903D98DF69}"/>
                </a:ext>
              </a:extLst>
            </p:cNvPr>
            <p:cNvSpPr>
              <a:spLocks noChangeShapeType="1"/>
            </p:cNvSpPr>
            <p:nvPr/>
          </p:nvSpPr>
          <p:spPr bwMode="auto">
            <a:xfrm flipV="1">
              <a:off x="1524000" y="1447800"/>
              <a:ext cx="1219200" cy="457200"/>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14" name="Text Box 26">
              <a:extLst>
                <a:ext uri="{FF2B5EF4-FFF2-40B4-BE49-F238E27FC236}">
                  <a16:creationId xmlns:a16="http://schemas.microsoft.com/office/drawing/2014/main" id="{1C324B22-0123-9F1B-9851-24810D0F5CE4}"/>
                </a:ext>
              </a:extLst>
            </p:cNvPr>
            <p:cNvSpPr txBox="1">
              <a:spLocks noChangeArrowheads="1"/>
            </p:cNvSpPr>
            <p:nvPr/>
          </p:nvSpPr>
          <p:spPr bwMode="auto">
            <a:xfrm>
              <a:off x="1163638" y="3200400"/>
              <a:ext cx="94456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GB" altLang="en-US" sz="1400" dirty="0">
                  <a:latin typeface="Arial" panose="020B0604020202020204" pitchFamily="34" charset="0"/>
                </a:rPr>
                <a:t>Bluetooth</a:t>
              </a:r>
            </a:p>
            <a:p>
              <a:pPr algn="ctr"/>
              <a:r>
                <a:rPr lang="en-GB" altLang="en-US" sz="1400" dirty="0">
                  <a:latin typeface="Arial" panose="020B0604020202020204" pitchFamily="34" charset="0"/>
                </a:rPr>
                <a:t>link</a:t>
              </a:r>
            </a:p>
          </p:txBody>
        </p:sp>
        <p:sp>
          <p:nvSpPr>
            <p:cNvPr id="15" name="Text Box 27">
              <a:extLst>
                <a:ext uri="{FF2B5EF4-FFF2-40B4-BE49-F238E27FC236}">
                  <a16:creationId xmlns:a16="http://schemas.microsoft.com/office/drawing/2014/main" id="{3313CAD6-80B7-8816-304A-529FD53C15C4}"/>
                </a:ext>
              </a:extLst>
            </p:cNvPr>
            <p:cNvSpPr txBox="1">
              <a:spLocks noChangeArrowheads="1"/>
            </p:cNvSpPr>
            <p:nvPr/>
          </p:nvSpPr>
          <p:spPr bwMode="auto">
            <a:xfrm>
              <a:off x="1878013" y="1828800"/>
              <a:ext cx="577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GB" altLang="en-US" sz="1400">
                  <a:latin typeface="Arial" panose="020B0604020202020204" pitchFamily="34" charset="0"/>
                </a:rPr>
                <a:t>radio</a:t>
              </a:r>
            </a:p>
          </p:txBody>
        </p:sp>
        <p:sp>
          <p:nvSpPr>
            <p:cNvPr id="16" name="Text Box 28">
              <a:extLst>
                <a:ext uri="{FF2B5EF4-FFF2-40B4-BE49-F238E27FC236}">
                  <a16:creationId xmlns:a16="http://schemas.microsoft.com/office/drawing/2014/main" id="{E60F93AD-C84F-76D4-9127-7D30773CAA83}"/>
                </a:ext>
              </a:extLst>
            </p:cNvPr>
            <p:cNvSpPr txBox="1">
              <a:spLocks noChangeArrowheads="1"/>
            </p:cNvSpPr>
            <p:nvPr/>
          </p:nvSpPr>
          <p:spPr bwMode="auto">
            <a:xfrm>
              <a:off x="2817813" y="457200"/>
              <a:ext cx="992187"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GB" altLang="en-US" sz="1400">
                  <a:latin typeface="Arial" panose="020B0604020202020204" pitchFamily="34" charset="0"/>
                </a:rPr>
                <a:t>phone cell</a:t>
              </a:r>
            </a:p>
            <a:p>
              <a:pPr algn="ctr"/>
              <a:r>
                <a:rPr lang="en-GB" altLang="en-US" sz="1400">
                  <a:latin typeface="Arial" panose="020B0604020202020204" pitchFamily="34" charset="0"/>
                </a:rPr>
                <a:t>aerial</a:t>
              </a:r>
            </a:p>
          </p:txBody>
        </p:sp>
        <p:sp>
          <p:nvSpPr>
            <p:cNvPr id="17" name="Text Box 29">
              <a:extLst>
                <a:ext uri="{FF2B5EF4-FFF2-40B4-BE49-F238E27FC236}">
                  <a16:creationId xmlns:a16="http://schemas.microsoft.com/office/drawing/2014/main" id="{D32DCDDC-1D05-FAE8-F9FE-B5385DFFE31A}"/>
                </a:ext>
              </a:extLst>
            </p:cNvPr>
            <p:cNvSpPr txBox="1">
              <a:spLocks noChangeArrowheads="1"/>
            </p:cNvSpPr>
            <p:nvPr/>
          </p:nvSpPr>
          <p:spPr bwMode="auto">
            <a:xfrm>
              <a:off x="4038600" y="1828800"/>
              <a:ext cx="10318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GB" altLang="en-US" sz="1400">
                  <a:latin typeface="Arial" panose="020B0604020202020204" pitchFamily="34" charset="0"/>
                </a:rPr>
                <a:t>microwave</a:t>
              </a:r>
            </a:p>
          </p:txBody>
        </p:sp>
        <p:sp>
          <p:nvSpPr>
            <p:cNvPr id="18" name="Line 45">
              <a:extLst>
                <a:ext uri="{FF2B5EF4-FFF2-40B4-BE49-F238E27FC236}">
                  <a16:creationId xmlns:a16="http://schemas.microsoft.com/office/drawing/2014/main" id="{2FCDA466-3DEE-739D-3AA3-265EC28345C1}"/>
                </a:ext>
              </a:extLst>
            </p:cNvPr>
            <p:cNvSpPr>
              <a:spLocks noChangeShapeType="1"/>
            </p:cNvSpPr>
            <p:nvPr/>
          </p:nvSpPr>
          <p:spPr bwMode="auto">
            <a:xfrm>
              <a:off x="6324600" y="914400"/>
              <a:ext cx="0" cy="1905000"/>
            </a:xfrm>
            <a:prstGeom prst="line">
              <a:avLst/>
            </a:prstGeom>
            <a:noFill/>
            <a:ln w="152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19" name="Line 46">
              <a:extLst>
                <a:ext uri="{FF2B5EF4-FFF2-40B4-BE49-F238E27FC236}">
                  <a16:creationId xmlns:a16="http://schemas.microsoft.com/office/drawing/2014/main" id="{AF3837AB-64B3-C821-CC2D-2914B2C1FA48}"/>
                </a:ext>
              </a:extLst>
            </p:cNvPr>
            <p:cNvSpPr>
              <a:spLocks noChangeShapeType="1"/>
            </p:cNvSpPr>
            <p:nvPr/>
          </p:nvSpPr>
          <p:spPr bwMode="auto">
            <a:xfrm flipH="1">
              <a:off x="5562600" y="1447800"/>
              <a:ext cx="685800" cy="0"/>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0" name="Text Box 47">
              <a:extLst>
                <a:ext uri="{FF2B5EF4-FFF2-40B4-BE49-F238E27FC236}">
                  <a16:creationId xmlns:a16="http://schemas.microsoft.com/office/drawing/2014/main" id="{AB68D3B6-574C-3E78-BD95-B531C9895FDF}"/>
                </a:ext>
              </a:extLst>
            </p:cNvPr>
            <p:cNvSpPr txBox="1">
              <a:spLocks noChangeArrowheads="1"/>
            </p:cNvSpPr>
            <p:nvPr/>
          </p:nvSpPr>
          <p:spPr bwMode="auto">
            <a:xfrm>
              <a:off x="6527626" y="914400"/>
              <a:ext cx="860776" cy="655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GB" altLang="en-US" sz="1400" dirty="0" err="1">
                  <a:latin typeface="Arial" panose="020B0604020202020204" pitchFamily="34" charset="0"/>
                </a:rPr>
                <a:t>fiber</a:t>
              </a:r>
              <a:r>
                <a:rPr lang="en-GB" altLang="en-US" sz="1400" dirty="0">
                  <a:latin typeface="Arial" panose="020B0604020202020204" pitchFamily="34" charset="0"/>
                </a:rPr>
                <a:t>-optic</a:t>
              </a:r>
              <a:br>
                <a:rPr lang="en-GB" altLang="en-US" sz="1400" dirty="0">
                  <a:latin typeface="Arial" panose="020B0604020202020204" pitchFamily="34" charset="0"/>
                </a:rPr>
              </a:br>
              <a:r>
                <a:rPr lang="en-GB" altLang="en-US" sz="1400" dirty="0">
                  <a:latin typeface="Arial" panose="020B0604020202020204" pitchFamily="34" charset="0"/>
                </a:rPr>
                <a:t>phone</a:t>
              </a:r>
              <a:br>
                <a:rPr lang="en-GB" altLang="en-US" sz="1400" dirty="0">
                  <a:latin typeface="Arial" panose="020B0604020202020204" pitchFamily="34" charset="0"/>
                </a:rPr>
              </a:br>
              <a:r>
                <a:rPr lang="en-GB" altLang="en-US" sz="1400" dirty="0">
                  <a:latin typeface="Arial" panose="020B0604020202020204" pitchFamily="34" charset="0"/>
                </a:rPr>
                <a:t>backbone</a:t>
              </a:r>
            </a:p>
          </p:txBody>
        </p:sp>
        <p:sp>
          <p:nvSpPr>
            <p:cNvPr id="21" name="Line 48">
              <a:extLst>
                <a:ext uri="{FF2B5EF4-FFF2-40B4-BE49-F238E27FC236}">
                  <a16:creationId xmlns:a16="http://schemas.microsoft.com/office/drawing/2014/main" id="{8DA629C6-1E2B-0F17-BD9D-B610159B3C0C}"/>
                </a:ext>
              </a:extLst>
            </p:cNvPr>
            <p:cNvSpPr>
              <a:spLocks noChangeShapeType="1"/>
            </p:cNvSpPr>
            <p:nvPr/>
          </p:nvSpPr>
          <p:spPr bwMode="auto">
            <a:xfrm flipH="1" flipV="1">
              <a:off x="6400800" y="2362200"/>
              <a:ext cx="762000" cy="0"/>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grpSp>
          <p:nvGrpSpPr>
            <p:cNvPr id="22" name="Group 53">
              <a:extLst>
                <a:ext uri="{FF2B5EF4-FFF2-40B4-BE49-F238E27FC236}">
                  <a16:creationId xmlns:a16="http://schemas.microsoft.com/office/drawing/2014/main" id="{4FFCFDF9-9849-A822-286D-BE0EA67CEC4C}"/>
                </a:ext>
              </a:extLst>
            </p:cNvPr>
            <p:cNvGrpSpPr>
              <a:grpSpLocks/>
            </p:cNvGrpSpPr>
            <p:nvPr/>
          </p:nvGrpSpPr>
          <p:grpSpPr bwMode="auto">
            <a:xfrm>
              <a:off x="7162800" y="1752600"/>
              <a:ext cx="1066800" cy="1143000"/>
              <a:chOff x="4512" y="1824"/>
              <a:chExt cx="596" cy="480"/>
            </a:xfrm>
          </p:grpSpPr>
          <p:sp>
            <p:nvSpPr>
              <p:cNvPr id="28" name="AutoShape 49">
                <a:extLst>
                  <a:ext uri="{FF2B5EF4-FFF2-40B4-BE49-F238E27FC236}">
                    <a16:creationId xmlns:a16="http://schemas.microsoft.com/office/drawing/2014/main" id="{E25A3B46-FBF8-F5FF-8D39-E1B09A80F165}"/>
                  </a:ext>
                </a:extLst>
              </p:cNvPr>
              <p:cNvSpPr>
                <a:spLocks noChangeArrowheads="1"/>
              </p:cNvSpPr>
              <p:nvPr/>
            </p:nvSpPr>
            <p:spPr bwMode="auto">
              <a:xfrm flipV="1">
                <a:off x="4512" y="1824"/>
                <a:ext cx="576" cy="480"/>
              </a:xfrm>
              <a:prstGeom prst="flowChartInternalStorage">
                <a:avLst/>
              </a:prstGeom>
              <a:solidFill>
                <a:schemeClr val="bg1"/>
              </a:solidFill>
              <a:ln w="9525">
                <a:solidFill>
                  <a:schemeClr val="tx1"/>
                </a:solidFill>
                <a:miter lim="800000"/>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a:p>
            </p:txBody>
          </p:sp>
          <p:sp>
            <p:nvSpPr>
              <p:cNvPr id="29" name="Text Box 50">
                <a:extLst>
                  <a:ext uri="{FF2B5EF4-FFF2-40B4-BE49-F238E27FC236}">
                    <a16:creationId xmlns:a16="http://schemas.microsoft.com/office/drawing/2014/main" id="{CC99BED9-1F92-6C66-38D6-9FD10E93A8C9}"/>
                  </a:ext>
                </a:extLst>
              </p:cNvPr>
              <p:cNvSpPr txBox="1">
                <a:spLocks noChangeArrowheads="1"/>
              </p:cNvSpPr>
              <p:nvPr/>
            </p:nvSpPr>
            <p:spPr bwMode="auto">
              <a:xfrm>
                <a:off x="4596" y="1872"/>
                <a:ext cx="512" cy="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GB" altLang="en-US" sz="1400" dirty="0">
                    <a:latin typeface="Arial" panose="020B0604020202020204" pitchFamily="34" charset="0"/>
                  </a:rPr>
                  <a:t>telecom</a:t>
                </a:r>
              </a:p>
              <a:p>
                <a:pPr algn="ctr"/>
                <a:r>
                  <a:rPr lang="en-GB" altLang="en-US" sz="1400" dirty="0">
                    <a:latin typeface="Arial" panose="020B0604020202020204" pitchFamily="34" charset="0"/>
                  </a:rPr>
                  <a:t>service</a:t>
                </a:r>
                <a:br>
                  <a:rPr lang="en-GB" altLang="en-US" sz="1400" dirty="0">
                    <a:latin typeface="Arial" panose="020B0604020202020204" pitchFamily="34" charset="0"/>
                  </a:rPr>
                </a:br>
                <a:r>
                  <a:rPr lang="en-GB" altLang="en-US" sz="1400" dirty="0">
                    <a:latin typeface="Arial" panose="020B0604020202020204" pitchFamily="34" charset="0"/>
                  </a:rPr>
                  <a:t>provider</a:t>
                </a:r>
              </a:p>
            </p:txBody>
          </p:sp>
        </p:grpSp>
        <p:sp>
          <p:nvSpPr>
            <p:cNvPr id="23" name="Line 51">
              <a:extLst>
                <a:ext uri="{FF2B5EF4-FFF2-40B4-BE49-F238E27FC236}">
                  <a16:creationId xmlns:a16="http://schemas.microsoft.com/office/drawing/2014/main" id="{B8671361-3358-7E64-0695-7250870389DB}"/>
                </a:ext>
              </a:extLst>
            </p:cNvPr>
            <p:cNvSpPr>
              <a:spLocks noChangeShapeType="1"/>
            </p:cNvSpPr>
            <p:nvPr/>
          </p:nvSpPr>
          <p:spPr bwMode="auto">
            <a:xfrm flipV="1">
              <a:off x="4800600" y="3581400"/>
              <a:ext cx="3352800" cy="0"/>
            </a:xfrm>
            <a:prstGeom prst="line">
              <a:avLst/>
            </a:prstGeom>
            <a:noFill/>
            <a:ln w="152400">
              <a:solidFill>
                <a:schemeClr val="bg2"/>
              </a:solidFill>
              <a:round/>
              <a:headEnd/>
              <a:tailEnd/>
            </a:ln>
            <a:extLst>
              <a:ext uri="{909E8E84-426E-40DD-AFC4-6F175D3DCCD1}">
                <a14:hiddenFill xmlns:a14="http://schemas.microsoft.com/office/drawing/2010/main">
                  <a:noFill/>
                </a14:hiddenFill>
              </a:ext>
            </a:extLst>
          </p:spPr>
          <p:txBody>
            <a:bodyPr wrap="none" anchor="ctr"/>
            <a:lstStyle/>
            <a:p>
              <a:endParaRPr lang="en-GB"/>
            </a:p>
          </p:txBody>
        </p:sp>
        <p:sp>
          <p:nvSpPr>
            <p:cNvPr id="24" name="Line 52">
              <a:extLst>
                <a:ext uri="{FF2B5EF4-FFF2-40B4-BE49-F238E27FC236}">
                  <a16:creationId xmlns:a16="http://schemas.microsoft.com/office/drawing/2014/main" id="{4F2FCCF3-49FC-4CE4-7273-85F62BB66B02}"/>
                </a:ext>
              </a:extLst>
            </p:cNvPr>
            <p:cNvSpPr>
              <a:spLocks noChangeShapeType="1"/>
            </p:cNvSpPr>
            <p:nvPr/>
          </p:nvSpPr>
          <p:spPr bwMode="auto">
            <a:xfrm flipH="1">
              <a:off x="7543800" y="2895600"/>
              <a:ext cx="0" cy="609600"/>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5" name="Line 54">
              <a:extLst>
                <a:ext uri="{FF2B5EF4-FFF2-40B4-BE49-F238E27FC236}">
                  <a16:creationId xmlns:a16="http://schemas.microsoft.com/office/drawing/2014/main" id="{EB5DF3D0-2B3B-2906-CC31-04A8F09B67AC}"/>
                </a:ext>
              </a:extLst>
            </p:cNvPr>
            <p:cNvSpPr>
              <a:spLocks noChangeShapeType="1"/>
            </p:cNvSpPr>
            <p:nvPr/>
          </p:nvSpPr>
          <p:spPr bwMode="auto">
            <a:xfrm flipH="1">
              <a:off x="5410200" y="3657600"/>
              <a:ext cx="0" cy="609600"/>
            </a:xfrm>
            <a:prstGeom prst="line">
              <a:avLst/>
            </a:prstGeom>
            <a:noFill/>
            <a:ln w="38100">
              <a:solidFill>
                <a:schemeClr val="accent2"/>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en-GB"/>
            </a:p>
          </p:txBody>
        </p:sp>
        <p:sp>
          <p:nvSpPr>
            <p:cNvPr id="26" name="Text Box 55">
              <a:extLst>
                <a:ext uri="{FF2B5EF4-FFF2-40B4-BE49-F238E27FC236}">
                  <a16:creationId xmlns:a16="http://schemas.microsoft.com/office/drawing/2014/main" id="{6B66F116-AA18-9DE8-6FFF-AA2A9437486D}"/>
                </a:ext>
              </a:extLst>
            </p:cNvPr>
            <p:cNvSpPr txBox="1">
              <a:spLocks noChangeArrowheads="1"/>
            </p:cNvSpPr>
            <p:nvPr/>
          </p:nvSpPr>
          <p:spPr bwMode="auto">
            <a:xfrm>
              <a:off x="5707063" y="3886200"/>
              <a:ext cx="10509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GB" altLang="en-US" sz="1400">
                  <a:latin typeface="Arial" panose="020B0604020202020204" pitchFamily="34" charset="0"/>
                </a:rPr>
                <a:t>web server</a:t>
              </a:r>
            </a:p>
          </p:txBody>
        </p:sp>
        <p:sp>
          <p:nvSpPr>
            <p:cNvPr id="27" name="Text Box 56">
              <a:extLst>
                <a:ext uri="{FF2B5EF4-FFF2-40B4-BE49-F238E27FC236}">
                  <a16:creationId xmlns:a16="http://schemas.microsoft.com/office/drawing/2014/main" id="{39D0A738-AACE-F15F-2169-52688347B208}"/>
                </a:ext>
              </a:extLst>
            </p:cNvPr>
            <p:cNvSpPr txBox="1">
              <a:spLocks noChangeArrowheads="1"/>
            </p:cNvSpPr>
            <p:nvPr/>
          </p:nvSpPr>
          <p:spPr bwMode="auto">
            <a:xfrm>
              <a:off x="5105400" y="3124200"/>
              <a:ext cx="1690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GB" altLang="en-US" sz="1400">
                  <a:latin typeface="Arial" panose="020B0604020202020204" pitchFamily="34" charset="0"/>
                </a:rPr>
                <a:t>Internet backbones</a:t>
              </a:r>
            </a:p>
          </p:txBody>
        </p:sp>
      </p:grpSp>
    </p:spTree>
    <p:extLst>
      <p:ext uri="{BB962C8B-B14F-4D97-AF65-F5344CB8AC3E}">
        <p14:creationId xmlns:p14="http://schemas.microsoft.com/office/powerpoint/2010/main" val="37057462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7886700" cy="1325563"/>
          </a:xfrm>
        </p:spPr>
        <p:txBody>
          <a:bodyPr anchor="t">
            <a:normAutofit/>
          </a:bodyPr>
          <a:lstStyle/>
          <a:p>
            <a:r>
              <a:rPr lang="en-GB" sz="2400" dirty="0"/>
              <a:t>Figure 12.13.  OSI seven layers and TCP/IP</a:t>
            </a:r>
          </a:p>
        </p:txBody>
      </p:sp>
      <p:pic>
        <p:nvPicPr>
          <p:cNvPr id="6" name="Picture 5" descr="A diagram of a computer program&#10;&#10;Description automatically generated with medium confidence">
            <a:extLst>
              <a:ext uri="{FF2B5EF4-FFF2-40B4-BE49-F238E27FC236}">
                <a16:creationId xmlns:a16="http://schemas.microsoft.com/office/drawing/2014/main" id="{DA5B1A5B-6146-2068-BFBD-69CC50BF187A}"/>
              </a:ext>
            </a:extLst>
          </p:cNvPr>
          <p:cNvPicPr>
            <a:picLocks noChangeAspect="1"/>
          </p:cNvPicPr>
          <p:nvPr/>
        </p:nvPicPr>
        <p:blipFill>
          <a:blip r:embed="rId3"/>
          <a:stretch>
            <a:fillRect/>
          </a:stretch>
        </p:blipFill>
        <p:spPr>
          <a:xfrm>
            <a:off x="839449" y="748590"/>
            <a:ext cx="7435121" cy="5633159"/>
          </a:xfrm>
          <a:prstGeom prst="rect">
            <a:avLst/>
          </a:prstGeom>
        </p:spPr>
      </p:pic>
    </p:spTree>
    <p:extLst>
      <p:ext uri="{BB962C8B-B14F-4D97-AF65-F5344CB8AC3E}">
        <p14:creationId xmlns:p14="http://schemas.microsoft.com/office/powerpoint/2010/main" val="40733289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325563"/>
          </a:xfrm>
        </p:spPr>
        <p:txBody>
          <a:bodyPr anchor="t">
            <a:normAutofit/>
          </a:bodyPr>
          <a:lstStyle/>
          <a:p>
            <a:r>
              <a:rPr lang="en-GB" sz="2400" dirty="0"/>
              <a:t>Figure 12.14  Protocols to send email through Simple Mail Transfer Protocol</a:t>
            </a:r>
          </a:p>
        </p:txBody>
      </p:sp>
      <p:pic>
        <p:nvPicPr>
          <p:cNvPr id="5" name="Picture 4" descr="A close-up of a mail&#10;&#10;Description automatically generated">
            <a:extLst>
              <a:ext uri="{FF2B5EF4-FFF2-40B4-BE49-F238E27FC236}">
                <a16:creationId xmlns:a16="http://schemas.microsoft.com/office/drawing/2014/main" id="{29D6BD4F-05B5-FDDB-C05E-605323B3AA9F}"/>
              </a:ext>
            </a:extLst>
          </p:cNvPr>
          <p:cNvPicPr>
            <a:picLocks noChangeAspect="1"/>
          </p:cNvPicPr>
          <p:nvPr/>
        </p:nvPicPr>
        <p:blipFill>
          <a:blip r:embed="rId3"/>
          <a:stretch>
            <a:fillRect/>
          </a:stretch>
        </p:blipFill>
        <p:spPr>
          <a:xfrm>
            <a:off x="1517382" y="974972"/>
            <a:ext cx="6109236" cy="5715387"/>
          </a:xfrm>
          <a:prstGeom prst="rect">
            <a:avLst/>
          </a:prstGeom>
        </p:spPr>
      </p:pic>
    </p:spTree>
    <p:extLst>
      <p:ext uri="{BB962C8B-B14F-4D97-AF65-F5344CB8AC3E}">
        <p14:creationId xmlns:p14="http://schemas.microsoft.com/office/powerpoint/2010/main" val="18500936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7886700" cy="1325563"/>
          </a:xfrm>
        </p:spPr>
        <p:txBody>
          <a:bodyPr anchor="t">
            <a:normAutofit/>
          </a:bodyPr>
          <a:lstStyle/>
          <a:p>
            <a:r>
              <a:rPr lang="en-GB" sz="2400" dirty="0"/>
              <a:t>Figure 12.15  Typical network packet format (simplified)</a:t>
            </a:r>
          </a:p>
        </p:txBody>
      </p:sp>
      <p:pic>
        <p:nvPicPr>
          <p:cNvPr id="3" name="Picture 2" descr="A close-up of a white background&#10;&#10;Description automatically generated">
            <a:extLst>
              <a:ext uri="{FF2B5EF4-FFF2-40B4-BE49-F238E27FC236}">
                <a16:creationId xmlns:a16="http://schemas.microsoft.com/office/drawing/2014/main" id="{BE898993-7BCF-436E-6B5B-43ECC704D727}"/>
              </a:ext>
            </a:extLst>
          </p:cNvPr>
          <p:cNvPicPr>
            <a:picLocks noChangeAspect="1"/>
          </p:cNvPicPr>
          <p:nvPr/>
        </p:nvPicPr>
        <p:blipFill>
          <a:blip r:embed="rId3"/>
          <a:stretch>
            <a:fillRect/>
          </a:stretch>
        </p:blipFill>
        <p:spPr>
          <a:xfrm>
            <a:off x="432000" y="2422132"/>
            <a:ext cx="8280000" cy="1336682"/>
          </a:xfrm>
          <a:prstGeom prst="rect">
            <a:avLst/>
          </a:prstGeom>
        </p:spPr>
      </p:pic>
    </p:spTree>
    <p:extLst>
      <p:ext uri="{BB962C8B-B14F-4D97-AF65-F5344CB8AC3E}">
        <p14:creationId xmlns:p14="http://schemas.microsoft.com/office/powerpoint/2010/main" val="33946929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7886700" cy="1325563"/>
          </a:xfrm>
        </p:spPr>
        <p:txBody>
          <a:bodyPr anchor="t">
            <a:normAutofit/>
          </a:bodyPr>
          <a:lstStyle/>
          <a:p>
            <a:r>
              <a:rPr lang="en-GB" sz="2400" dirty="0"/>
              <a:t>Figure 12.16  Internet IP packet inside Ethernet packet</a:t>
            </a:r>
          </a:p>
        </p:txBody>
      </p:sp>
      <p:pic>
        <p:nvPicPr>
          <p:cNvPr id="3" name="Picture 2" descr="A close-up of a white card&#10;&#10;Description automatically generated">
            <a:extLst>
              <a:ext uri="{FF2B5EF4-FFF2-40B4-BE49-F238E27FC236}">
                <a16:creationId xmlns:a16="http://schemas.microsoft.com/office/drawing/2014/main" id="{B9AA8B28-C553-3B40-2478-C4980CAE2A0D}"/>
              </a:ext>
            </a:extLst>
          </p:cNvPr>
          <p:cNvPicPr>
            <a:picLocks noChangeAspect="1"/>
          </p:cNvPicPr>
          <p:nvPr/>
        </p:nvPicPr>
        <p:blipFill>
          <a:blip r:embed="rId3"/>
          <a:stretch>
            <a:fillRect/>
          </a:stretch>
        </p:blipFill>
        <p:spPr>
          <a:xfrm>
            <a:off x="432000" y="2592888"/>
            <a:ext cx="8280000" cy="1420697"/>
          </a:xfrm>
          <a:prstGeom prst="rect">
            <a:avLst/>
          </a:prstGeom>
        </p:spPr>
      </p:pic>
    </p:spTree>
    <p:extLst>
      <p:ext uri="{BB962C8B-B14F-4D97-AF65-F5344CB8AC3E}">
        <p14:creationId xmlns:p14="http://schemas.microsoft.com/office/powerpoint/2010/main" val="10705540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325563"/>
          </a:xfrm>
        </p:spPr>
        <p:txBody>
          <a:bodyPr anchor="t">
            <a:normAutofit/>
          </a:bodyPr>
          <a:lstStyle/>
          <a:p>
            <a:r>
              <a:rPr lang="en-GB" sz="2400" dirty="0"/>
              <a:t>Figure 12.17.  Routers send messages in the right direction through complex networks</a:t>
            </a:r>
          </a:p>
        </p:txBody>
      </p:sp>
      <p:grpSp>
        <p:nvGrpSpPr>
          <p:cNvPr id="2" name="Group 1">
            <a:extLst>
              <a:ext uri="{FF2B5EF4-FFF2-40B4-BE49-F238E27FC236}">
                <a16:creationId xmlns:a16="http://schemas.microsoft.com/office/drawing/2014/main" id="{8FCA4F88-EAEE-B8A1-5864-2D02E3991FD0}"/>
              </a:ext>
            </a:extLst>
          </p:cNvPr>
          <p:cNvGrpSpPr/>
          <p:nvPr/>
        </p:nvGrpSpPr>
        <p:grpSpPr>
          <a:xfrm>
            <a:off x="294585" y="928874"/>
            <a:ext cx="8554830" cy="5842861"/>
            <a:chOff x="294585" y="507569"/>
            <a:chExt cx="8554830" cy="5842861"/>
          </a:xfrm>
        </p:grpSpPr>
        <p:pic>
          <p:nvPicPr>
            <p:cNvPr id="3" name="Picture 2" descr="A diagram of a network&#10;&#10;Description automatically generated">
              <a:extLst>
                <a:ext uri="{FF2B5EF4-FFF2-40B4-BE49-F238E27FC236}">
                  <a16:creationId xmlns:a16="http://schemas.microsoft.com/office/drawing/2014/main" id="{148D41D5-9DB7-E46A-D0F2-46C9BF69B999}"/>
                </a:ext>
              </a:extLst>
            </p:cNvPr>
            <p:cNvPicPr>
              <a:picLocks noChangeAspect="1"/>
            </p:cNvPicPr>
            <p:nvPr/>
          </p:nvPicPr>
          <p:blipFill>
            <a:blip r:embed="rId3"/>
            <a:stretch>
              <a:fillRect/>
            </a:stretch>
          </p:blipFill>
          <p:spPr>
            <a:xfrm>
              <a:off x="294585" y="507569"/>
              <a:ext cx="8554830" cy="5842861"/>
            </a:xfrm>
            <a:prstGeom prst="rect">
              <a:avLst/>
            </a:prstGeom>
          </p:spPr>
        </p:pic>
        <p:sp>
          <p:nvSpPr>
            <p:cNvPr id="5" name="TextBox 4">
              <a:extLst>
                <a:ext uri="{FF2B5EF4-FFF2-40B4-BE49-F238E27FC236}">
                  <a16:creationId xmlns:a16="http://schemas.microsoft.com/office/drawing/2014/main" id="{E1F02EDE-C232-1CA7-DF30-43FADAC5F86F}"/>
                </a:ext>
              </a:extLst>
            </p:cNvPr>
            <p:cNvSpPr txBox="1"/>
            <p:nvPr/>
          </p:nvSpPr>
          <p:spPr>
            <a:xfrm>
              <a:off x="671512" y="1385888"/>
              <a:ext cx="2025298" cy="400110"/>
            </a:xfrm>
            <a:prstGeom prst="rect">
              <a:avLst/>
            </a:prstGeom>
            <a:solidFill>
              <a:schemeClr val="bg1"/>
            </a:solidFill>
          </p:spPr>
          <p:txBody>
            <a:bodyPr wrap="none" rtlCol="0">
              <a:spAutoFit/>
            </a:bodyPr>
            <a:lstStyle/>
            <a:p>
              <a:r>
                <a:rPr lang="en-GB" sz="2000" dirty="0">
                  <a:latin typeface="Palatino" pitchFamily="2" charset="77"/>
                  <a:ea typeface="Palatino" pitchFamily="2" charset="77"/>
                  <a:cs typeface="Times New Roman" panose="02020603050405020304" pitchFamily="18" charset="0"/>
                </a:rPr>
                <a:t>ethernet or </a:t>
              </a:r>
              <a:r>
                <a:rPr lang="en-GB" sz="2000" dirty="0" err="1">
                  <a:latin typeface="Palatino" pitchFamily="2" charset="77"/>
                  <a:ea typeface="Palatino" pitchFamily="2" charset="77"/>
                  <a:cs typeface="Times New Roman" panose="02020603050405020304" pitchFamily="18" charset="0"/>
                </a:rPr>
                <a:t>WiFi</a:t>
              </a:r>
              <a:endParaRPr lang="en-GB" sz="2000" dirty="0">
                <a:latin typeface="Palatino" pitchFamily="2" charset="77"/>
                <a:ea typeface="Palatino" pitchFamily="2" charset="77"/>
                <a:cs typeface="Times New Roman" panose="02020603050405020304" pitchFamily="18" charset="0"/>
              </a:endParaRPr>
            </a:p>
          </p:txBody>
        </p:sp>
      </p:grpSp>
    </p:spTree>
    <p:extLst>
      <p:ext uri="{BB962C8B-B14F-4D97-AF65-F5344CB8AC3E}">
        <p14:creationId xmlns:p14="http://schemas.microsoft.com/office/powerpoint/2010/main" val="18485965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68EB80B-31C9-AB3C-C9CA-7A25DAE115E6}"/>
              </a:ext>
            </a:extLst>
          </p:cNvPr>
          <p:cNvSpPr>
            <a:spLocks noGrp="1"/>
          </p:cNvSpPr>
          <p:nvPr>
            <p:ph type="title"/>
          </p:nvPr>
        </p:nvSpPr>
        <p:spPr/>
        <p:txBody>
          <a:bodyPr anchor="t"/>
          <a:lstStyle/>
          <a:p>
            <a:r>
              <a:rPr lang="en-GB" dirty="0"/>
              <a:t>stages in accessing a web page</a:t>
            </a:r>
            <a:br>
              <a:rPr lang="en-GB" dirty="0"/>
            </a:br>
            <a:r>
              <a:rPr lang="en-GB" sz="3600" dirty="0"/>
              <a:t>						(simplified)</a:t>
            </a:r>
            <a:endParaRPr lang="en-GB" dirty="0"/>
          </a:p>
        </p:txBody>
      </p:sp>
      <p:sp>
        <p:nvSpPr>
          <p:cNvPr id="4" name="Content Placeholder 3">
            <a:extLst>
              <a:ext uri="{FF2B5EF4-FFF2-40B4-BE49-F238E27FC236}">
                <a16:creationId xmlns:a16="http://schemas.microsoft.com/office/drawing/2014/main" id="{4382D24D-2938-DCF1-AC10-305C3D2179B4}"/>
              </a:ext>
            </a:extLst>
          </p:cNvPr>
          <p:cNvSpPr>
            <a:spLocks noGrp="1"/>
          </p:cNvSpPr>
          <p:nvPr>
            <p:ph idx="1"/>
          </p:nvPr>
        </p:nvSpPr>
        <p:spPr>
          <a:xfrm>
            <a:off x="628649" y="1825625"/>
            <a:ext cx="8249343" cy="4351338"/>
          </a:xfrm>
        </p:spPr>
        <p:txBody>
          <a:bodyPr>
            <a:normAutofit/>
          </a:bodyPr>
          <a:lstStyle/>
          <a:p>
            <a:pPr marL="0" indent="0">
              <a:buNone/>
            </a:pPr>
            <a:r>
              <a:rPr lang="en-GB" dirty="0"/>
              <a:t>access the URL –  https://</a:t>
            </a:r>
            <a:r>
              <a:rPr lang="en-GB" dirty="0" err="1"/>
              <a:t>datatodata.com</a:t>
            </a:r>
            <a:r>
              <a:rPr lang="en-GB" dirty="0"/>
              <a:t>/</a:t>
            </a:r>
            <a:r>
              <a:rPr lang="en-GB" dirty="0" err="1"/>
              <a:t>qbb</a:t>
            </a:r>
            <a:r>
              <a:rPr lang="en-GB" dirty="0"/>
              <a:t>/ </a:t>
            </a:r>
          </a:p>
          <a:p>
            <a:pPr marL="0" indent="0">
              <a:buNone/>
            </a:pPr>
            <a:endParaRPr lang="en-GB" dirty="0"/>
          </a:p>
          <a:p>
            <a:pPr marL="514350" indent="-514350">
              <a:buFont typeface="+mj-lt"/>
              <a:buAutoNum type="arabicPeriod"/>
            </a:pPr>
            <a:r>
              <a:rPr lang="en-GB" sz="2400" dirty="0"/>
              <a:t>Send IP-level request to DNS asking for </a:t>
            </a:r>
            <a:r>
              <a:rPr lang="en-GB" sz="2400" dirty="0" err="1"/>
              <a:t>datatodata.com</a:t>
            </a:r>
            <a:r>
              <a:rPr lang="en-GB" sz="2400" dirty="0"/>
              <a:t>.</a:t>
            </a:r>
          </a:p>
          <a:p>
            <a:pPr marL="514350" indent="-514350">
              <a:buFont typeface="+mj-lt"/>
              <a:buAutoNum type="arabicPeriod"/>
            </a:pPr>
            <a:r>
              <a:rPr lang="en-GB" sz="2400" dirty="0"/>
              <a:t>Wait for reply.</a:t>
            </a:r>
          </a:p>
          <a:p>
            <a:pPr marL="514350" indent="-514350">
              <a:buFont typeface="+mj-lt"/>
              <a:buAutoNum type="arabicPeriod"/>
            </a:pPr>
            <a:r>
              <a:rPr lang="en-GB" sz="2400" dirty="0"/>
              <a:t>DNS sends reply 94.237.60.197.</a:t>
            </a:r>
          </a:p>
          <a:p>
            <a:pPr marL="514350" indent="-514350">
              <a:buFont typeface="+mj-lt"/>
              <a:buAutoNum type="arabicPeriod"/>
            </a:pPr>
            <a:r>
              <a:rPr lang="en-GB" sz="2400" dirty="0"/>
              <a:t>Establish TCP level connection with 94.237.60.197.</a:t>
            </a:r>
          </a:p>
          <a:p>
            <a:pPr marL="514350" indent="-514350">
              <a:buFont typeface="+mj-lt"/>
              <a:buAutoNum type="arabicPeriod"/>
            </a:pPr>
            <a:r>
              <a:rPr lang="en-GB" sz="2400" dirty="0"/>
              <a:t>Send HTTP request (“GET   /</a:t>
            </a:r>
            <a:r>
              <a:rPr lang="en-GB" sz="2400" dirty="0" err="1"/>
              <a:t>qbb</a:t>
            </a:r>
            <a:r>
              <a:rPr lang="en-GB" sz="2400" dirty="0"/>
              <a:t>/   HTTP/1.1”).</a:t>
            </a:r>
          </a:p>
          <a:p>
            <a:pPr marL="514350" indent="-514350">
              <a:buFont typeface="+mj-lt"/>
              <a:buAutoNum type="arabicPeriod"/>
            </a:pPr>
            <a:r>
              <a:rPr lang="en-GB" sz="2400" dirty="0"/>
              <a:t>Web server sends the page back in reply.</a:t>
            </a:r>
          </a:p>
          <a:p>
            <a:pPr marL="514350" indent="-514350">
              <a:buFont typeface="+mj-lt"/>
              <a:buAutoNum type="arabicPeriod"/>
            </a:pPr>
            <a:r>
              <a:rPr lang="en-GB" sz="2400" dirty="0"/>
              <a:t>Close TCP connection.</a:t>
            </a:r>
          </a:p>
          <a:p>
            <a:endParaRPr lang="en-GB" dirty="0"/>
          </a:p>
        </p:txBody>
      </p:sp>
    </p:spTree>
    <p:extLst>
      <p:ext uri="{BB962C8B-B14F-4D97-AF65-F5344CB8AC3E}">
        <p14:creationId xmlns:p14="http://schemas.microsoft.com/office/powerpoint/2010/main" val="25678351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325563"/>
          </a:xfrm>
        </p:spPr>
        <p:txBody>
          <a:bodyPr anchor="t">
            <a:normAutofit/>
          </a:bodyPr>
          <a:lstStyle/>
          <a:p>
            <a:r>
              <a:rPr lang="en-GB" sz="2400" dirty="0"/>
              <a:t>Figure 12.18  (upper) Open-loop control. (lower) Closed-loop control</a:t>
            </a:r>
          </a:p>
        </p:txBody>
      </p:sp>
      <p:grpSp>
        <p:nvGrpSpPr>
          <p:cNvPr id="34" name="Group 33">
            <a:extLst>
              <a:ext uri="{FF2B5EF4-FFF2-40B4-BE49-F238E27FC236}">
                <a16:creationId xmlns:a16="http://schemas.microsoft.com/office/drawing/2014/main" id="{E33DB512-8772-1BB9-61CC-9FEB87F7E84A}"/>
              </a:ext>
            </a:extLst>
          </p:cNvPr>
          <p:cNvGrpSpPr/>
          <p:nvPr/>
        </p:nvGrpSpPr>
        <p:grpSpPr>
          <a:xfrm>
            <a:off x="1524000" y="1372474"/>
            <a:ext cx="5943600" cy="2429222"/>
            <a:chOff x="1524000" y="2133600"/>
            <a:chExt cx="5943600" cy="2429222"/>
          </a:xfrm>
        </p:grpSpPr>
        <p:grpSp>
          <p:nvGrpSpPr>
            <p:cNvPr id="35" name="Group 49">
              <a:extLst>
                <a:ext uri="{FF2B5EF4-FFF2-40B4-BE49-F238E27FC236}">
                  <a16:creationId xmlns:a16="http://schemas.microsoft.com/office/drawing/2014/main" id="{901998F3-02F0-7BDB-0105-51D124A4D92B}"/>
                </a:ext>
              </a:extLst>
            </p:cNvPr>
            <p:cNvGrpSpPr>
              <a:grpSpLocks/>
            </p:cNvGrpSpPr>
            <p:nvPr/>
          </p:nvGrpSpPr>
          <p:grpSpPr bwMode="auto">
            <a:xfrm>
              <a:off x="1524000" y="2133600"/>
              <a:ext cx="5943600" cy="2133600"/>
              <a:chOff x="960" y="240"/>
              <a:chExt cx="3744" cy="1344"/>
            </a:xfrm>
          </p:grpSpPr>
          <p:grpSp>
            <p:nvGrpSpPr>
              <p:cNvPr id="37" name="Group 9">
                <a:extLst>
                  <a:ext uri="{FF2B5EF4-FFF2-40B4-BE49-F238E27FC236}">
                    <a16:creationId xmlns:a16="http://schemas.microsoft.com/office/drawing/2014/main" id="{4232356B-AB08-6841-C5C1-A75EE8AFC2D3}"/>
                  </a:ext>
                </a:extLst>
              </p:cNvPr>
              <p:cNvGrpSpPr>
                <a:grpSpLocks/>
              </p:cNvGrpSpPr>
              <p:nvPr/>
            </p:nvGrpSpPr>
            <p:grpSpPr bwMode="auto">
              <a:xfrm>
                <a:off x="2544" y="960"/>
                <a:ext cx="720" cy="593"/>
                <a:chOff x="2352" y="2143"/>
                <a:chExt cx="720" cy="593"/>
              </a:xfrm>
            </p:grpSpPr>
            <p:sp>
              <p:nvSpPr>
                <p:cNvPr id="48" name="AutoShape 4">
                  <a:extLst>
                    <a:ext uri="{FF2B5EF4-FFF2-40B4-BE49-F238E27FC236}">
                      <a16:creationId xmlns:a16="http://schemas.microsoft.com/office/drawing/2014/main" id="{0E24A55F-2208-1BBA-16F3-4BD0559B280B}"/>
                    </a:ext>
                  </a:extLst>
                </p:cNvPr>
                <p:cNvSpPr>
                  <a:spLocks noChangeArrowheads="1"/>
                </p:cNvSpPr>
                <p:nvPr/>
              </p:nvSpPr>
              <p:spPr bwMode="auto">
                <a:xfrm>
                  <a:off x="2352" y="2160"/>
                  <a:ext cx="720" cy="576"/>
                </a:xfrm>
                <a:prstGeom prst="flowChartAlternateProcess">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49" name="Picture 3">
                  <a:extLst>
                    <a:ext uri="{FF2B5EF4-FFF2-40B4-BE49-F238E27FC236}">
                      <a16:creationId xmlns:a16="http://schemas.microsoft.com/office/drawing/2014/main" id="{957CD143-05DF-4004-10F6-70251C6EAEE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2392"/>
                  <a:ext cx="504" cy="296"/>
                </a:xfrm>
                <a:prstGeom prst="rect">
                  <a:avLst/>
                </a:prstGeom>
                <a:noFill/>
                <a:extLst>
                  <a:ext uri="{909E8E84-426E-40DD-AFC4-6F175D3DCCD1}">
                    <a14:hiddenFill xmlns:a14="http://schemas.microsoft.com/office/drawing/2010/main">
                      <a:solidFill>
                        <a:srgbClr val="FFFFFF"/>
                      </a:solidFill>
                    </a14:hiddenFill>
                  </a:ext>
                </a:extLst>
              </p:spPr>
            </p:pic>
            <p:sp>
              <p:nvSpPr>
                <p:cNvPr id="50" name="Text Box 5">
                  <a:extLst>
                    <a:ext uri="{FF2B5EF4-FFF2-40B4-BE49-F238E27FC236}">
                      <a16:creationId xmlns:a16="http://schemas.microsoft.com/office/drawing/2014/main" id="{7413E5B4-ADEF-A329-4DB5-B0890276AEBF}"/>
                    </a:ext>
                  </a:extLst>
                </p:cNvPr>
                <p:cNvSpPr txBox="1">
                  <a:spLocks noChangeArrowheads="1"/>
                </p:cNvSpPr>
                <p:nvPr/>
              </p:nvSpPr>
              <p:spPr bwMode="auto">
                <a:xfrm>
                  <a:off x="2523" y="2143"/>
                  <a:ext cx="52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1600" dirty="0">
                      <a:latin typeface="Arial" panose="020B0604020202020204" pitchFamily="34" charset="0"/>
                    </a:rPr>
                    <a:t>system</a:t>
                  </a:r>
                </a:p>
              </p:txBody>
            </p:sp>
          </p:grpSp>
          <p:grpSp>
            <p:nvGrpSpPr>
              <p:cNvPr id="38" name="Group 8">
                <a:extLst>
                  <a:ext uri="{FF2B5EF4-FFF2-40B4-BE49-F238E27FC236}">
                    <a16:creationId xmlns:a16="http://schemas.microsoft.com/office/drawing/2014/main" id="{734205E3-ADED-C6CD-6B69-23ECEE43C40B}"/>
                  </a:ext>
                </a:extLst>
              </p:cNvPr>
              <p:cNvGrpSpPr>
                <a:grpSpLocks/>
              </p:cNvGrpSpPr>
              <p:nvPr/>
            </p:nvGrpSpPr>
            <p:grpSpPr bwMode="auto">
              <a:xfrm>
                <a:off x="1488" y="240"/>
                <a:ext cx="816" cy="624"/>
                <a:chOff x="1296" y="2112"/>
                <a:chExt cx="816" cy="624"/>
              </a:xfrm>
            </p:grpSpPr>
            <p:sp>
              <p:nvSpPr>
                <p:cNvPr id="45" name="AutoShape 6">
                  <a:extLst>
                    <a:ext uri="{FF2B5EF4-FFF2-40B4-BE49-F238E27FC236}">
                      <a16:creationId xmlns:a16="http://schemas.microsoft.com/office/drawing/2014/main" id="{DEF7E0C7-2B05-3504-83DD-1006B107DA2E}"/>
                    </a:ext>
                  </a:extLst>
                </p:cNvPr>
                <p:cNvSpPr>
                  <a:spLocks noChangeArrowheads="1"/>
                </p:cNvSpPr>
                <p:nvPr/>
              </p:nvSpPr>
              <p:spPr bwMode="auto">
                <a:xfrm>
                  <a:off x="1296" y="2112"/>
                  <a:ext cx="816" cy="624"/>
                </a:xfrm>
                <a:prstGeom prst="cloudCallout">
                  <a:avLst>
                    <a:gd name="adj1" fmla="val -54412"/>
                    <a:gd name="adj2" fmla="val 70032"/>
                  </a:avLst>
                </a:prstGeom>
                <a:solidFill>
                  <a:schemeClr val="bg1"/>
                </a:solid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a:endParaRPr lang="en-GB" altLang="en-GB"/>
                </a:p>
              </p:txBody>
            </p:sp>
            <p:sp>
              <p:nvSpPr>
                <p:cNvPr id="46" name="Text Box 7">
                  <a:extLst>
                    <a:ext uri="{FF2B5EF4-FFF2-40B4-BE49-F238E27FC236}">
                      <a16:creationId xmlns:a16="http://schemas.microsoft.com/office/drawing/2014/main" id="{FBD1FD91-04B0-D625-DE26-CB57D168BB07}"/>
                    </a:ext>
                  </a:extLst>
                </p:cNvPr>
                <p:cNvSpPr txBox="1">
                  <a:spLocks noChangeArrowheads="1"/>
                </p:cNvSpPr>
                <p:nvPr/>
              </p:nvSpPr>
              <p:spPr bwMode="auto">
                <a:xfrm>
                  <a:off x="1440" y="2160"/>
                  <a:ext cx="600" cy="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1400">
                      <a:latin typeface="Arial" panose="020B0604020202020204" pitchFamily="34" charset="0"/>
                    </a:rPr>
                    <a:t>prediction</a:t>
                  </a:r>
                </a:p>
              </p:txBody>
            </p:sp>
            <p:pic>
              <p:nvPicPr>
                <p:cNvPr id="47" name="Picture 2">
                  <a:extLst>
                    <a:ext uri="{FF2B5EF4-FFF2-40B4-BE49-F238E27FC236}">
                      <a16:creationId xmlns:a16="http://schemas.microsoft.com/office/drawing/2014/main" id="{1A85D115-B84E-8300-E289-0FFCE56E5F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 y="2352"/>
                  <a:ext cx="376" cy="264"/>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Rectangle 17">
                <a:extLst>
                  <a:ext uri="{FF2B5EF4-FFF2-40B4-BE49-F238E27FC236}">
                    <a16:creationId xmlns:a16="http://schemas.microsoft.com/office/drawing/2014/main" id="{E6CD0266-C6AB-DD08-520B-19BF038A415A}"/>
                  </a:ext>
                </a:extLst>
              </p:cNvPr>
              <p:cNvSpPr>
                <a:spLocks noChangeArrowheads="1"/>
              </p:cNvSpPr>
              <p:nvPr/>
            </p:nvSpPr>
            <p:spPr bwMode="auto">
              <a:xfrm>
                <a:off x="960" y="1056"/>
                <a:ext cx="816" cy="43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0" name="Text Box 21">
                <a:extLst>
                  <a:ext uri="{FF2B5EF4-FFF2-40B4-BE49-F238E27FC236}">
                    <a16:creationId xmlns:a16="http://schemas.microsoft.com/office/drawing/2014/main" id="{92F68E5C-5E01-2148-5EEB-DDB197CAAF65}"/>
                  </a:ext>
                </a:extLst>
              </p:cNvPr>
              <p:cNvSpPr txBox="1">
                <a:spLocks noChangeArrowheads="1"/>
              </p:cNvSpPr>
              <p:nvPr/>
            </p:nvSpPr>
            <p:spPr bwMode="auto">
              <a:xfrm>
                <a:off x="1008" y="1135"/>
                <a:ext cx="6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1600" dirty="0">
                    <a:latin typeface="Arial" panose="020B0604020202020204" pitchFamily="34" charset="0"/>
                  </a:rPr>
                  <a:t>controller</a:t>
                </a:r>
              </a:p>
            </p:txBody>
          </p:sp>
          <p:cxnSp>
            <p:nvCxnSpPr>
              <p:cNvPr id="41" name="AutoShape 24">
                <a:extLst>
                  <a:ext uri="{FF2B5EF4-FFF2-40B4-BE49-F238E27FC236}">
                    <a16:creationId xmlns:a16="http://schemas.microsoft.com/office/drawing/2014/main" id="{34B5444F-AD31-F85B-D15C-218265C03A01}"/>
                  </a:ext>
                </a:extLst>
              </p:cNvPr>
              <p:cNvCxnSpPr>
                <a:cxnSpLocks noChangeShapeType="1"/>
                <a:stCxn id="39" idx="3"/>
                <a:endCxn id="48" idx="1"/>
              </p:cNvCxnSpPr>
              <p:nvPr/>
            </p:nvCxnSpPr>
            <p:spPr bwMode="auto">
              <a:xfrm flipV="1">
                <a:off x="1776" y="1265"/>
                <a:ext cx="768" cy="7"/>
              </a:xfrm>
              <a:prstGeom prst="straightConnector1">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2" name="AutoShape 26">
                <a:extLst>
                  <a:ext uri="{FF2B5EF4-FFF2-40B4-BE49-F238E27FC236}">
                    <a16:creationId xmlns:a16="http://schemas.microsoft.com/office/drawing/2014/main" id="{643CD1FA-7BAC-2F36-B942-D4E036EEEB5F}"/>
                  </a:ext>
                </a:extLst>
              </p:cNvPr>
              <p:cNvSpPr>
                <a:spLocks noChangeArrowheads="1"/>
              </p:cNvSpPr>
              <p:nvPr/>
            </p:nvSpPr>
            <p:spPr bwMode="auto">
              <a:xfrm>
                <a:off x="3744" y="912"/>
                <a:ext cx="960" cy="672"/>
              </a:xfrm>
              <a:prstGeom prst="irregularSeal2">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43" name="Text Box 27">
                <a:extLst>
                  <a:ext uri="{FF2B5EF4-FFF2-40B4-BE49-F238E27FC236}">
                    <a16:creationId xmlns:a16="http://schemas.microsoft.com/office/drawing/2014/main" id="{B2DAE737-0853-D5AE-B2D8-028468C4C9BF}"/>
                  </a:ext>
                </a:extLst>
              </p:cNvPr>
              <p:cNvSpPr txBox="1">
                <a:spLocks noChangeArrowheads="1"/>
              </p:cNvSpPr>
              <p:nvPr/>
            </p:nvSpPr>
            <p:spPr bwMode="auto">
              <a:xfrm>
                <a:off x="3936" y="1104"/>
                <a:ext cx="48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desired</a:t>
                </a:r>
                <a:br>
                  <a:rPr lang="en-GB" altLang="en-GB" sz="1400">
                    <a:latin typeface="Arial" panose="020B0604020202020204" pitchFamily="34" charset="0"/>
                  </a:rPr>
                </a:br>
                <a:r>
                  <a:rPr lang="en-GB" altLang="en-GB" sz="1400">
                    <a:latin typeface="Arial" panose="020B0604020202020204" pitchFamily="34" charset="0"/>
                  </a:rPr>
                  <a:t>effect?</a:t>
                </a:r>
              </a:p>
            </p:txBody>
          </p:sp>
          <p:cxnSp>
            <p:nvCxnSpPr>
              <p:cNvPr id="44" name="AutoShape 28">
                <a:extLst>
                  <a:ext uri="{FF2B5EF4-FFF2-40B4-BE49-F238E27FC236}">
                    <a16:creationId xmlns:a16="http://schemas.microsoft.com/office/drawing/2014/main" id="{3C5E86A9-5E6A-391A-7C92-4478CFF70880}"/>
                  </a:ext>
                </a:extLst>
              </p:cNvPr>
              <p:cNvCxnSpPr>
                <a:cxnSpLocks noChangeShapeType="1"/>
                <a:stCxn id="48" idx="3"/>
                <a:endCxn id="43" idx="1"/>
              </p:cNvCxnSpPr>
              <p:nvPr/>
            </p:nvCxnSpPr>
            <p:spPr bwMode="auto">
              <a:xfrm>
                <a:off x="3264" y="1265"/>
                <a:ext cx="672" cy="2"/>
              </a:xfrm>
              <a:prstGeom prst="straightConnector1">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36" name="Picture 35" descr="A computer with a screen&#10;&#10;Description automatically generated">
              <a:extLst>
                <a:ext uri="{FF2B5EF4-FFF2-40B4-BE49-F238E27FC236}">
                  <a16:creationId xmlns:a16="http://schemas.microsoft.com/office/drawing/2014/main" id="{596D493B-0FC0-147D-FC3D-D3EE9ECB5C8E}"/>
                </a:ext>
              </a:extLst>
            </p:cNvPr>
            <p:cNvPicPr>
              <a:picLocks noChangeAspect="1"/>
            </p:cNvPicPr>
            <p:nvPr/>
          </p:nvPicPr>
          <p:blipFill>
            <a:blip r:embed="rId5"/>
            <a:stretch>
              <a:fillRect/>
            </a:stretch>
          </p:blipFill>
          <p:spPr>
            <a:xfrm>
              <a:off x="2225278" y="3873153"/>
              <a:ext cx="788193" cy="689669"/>
            </a:xfrm>
            <a:prstGeom prst="rect">
              <a:avLst/>
            </a:prstGeom>
          </p:spPr>
        </p:pic>
      </p:grpSp>
      <p:grpSp>
        <p:nvGrpSpPr>
          <p:cNvPr id="51" name="Group 50">
            <a:extLst>
              <a:ext uri="{FF2B5EF4-FFF2-40B4-BE49-F238E27FC236}">
                <a16:creationId xmlns:a16="http://schemas.microsoft.com/office/drawing/2014/main" id="{D79914F6-C9CC-7AF0-F25A-B2D3D339029E}"/>
              </a:ext>
            </a:extLst>
          </p:cNvPr>
          <p:cNvGrpSpPr/>
          <p:nvPr/>
        </p:nvGrpSpPr>
        <p:grpSpPr>
          <a:xfrm>
            <a:off x="1524000" y="4410030"/>
            <a:ext cx="5943600" cy="1972022"/>
            <a:chOff x="1524000" y="2590800"/>
            <a:chExt cx="5943600" cy="1972022"/>
          </a:xfrm>
        </p:grpSpPr>
        <p:grpSp>
          <p:nvGrpSpPr>
            <p:cNvPr id="52" name="Group 18">
              <a:extLst>
                <a:ext uri="{FF2B5EF4-FFF2-40B4-BE49-F238E27FC236}">
                  <a16:creationId xmlns:a16="http://schemas.microsoft.com/office/drawing/2014/main" id="{146A47A3-9934-BB39-D75B-912D639D1D5B}"/>
                </a:ext>
              </a:extLst>
            </p:cNvPr>
            <p:cNvGrpSpPr>
              <a:grpSpLocks/>
            </p:cNvGrpSpPr>
            <p:nvPr/>
          </p:nvGrpSpPr>
          <p:grpSpPr bwMode="auto">
            <a:xfrm>
              <a:off x="1524000" y="2590800"/>
              <a:ext cx="5943600" cy="1676400"/>
              <a:chOff x="864" y="2256"/>
              <a:chExt cx="3744" cy="1056"/>
            </a:xfrm>
          </p:grpSpPr>
          <p:grpSp>
            <p:nvGrpSpPr>
              <p:cNvPr id="54" name="Group 19">
                <a:extLst>
                  <a:ext uri="{FF2B5EF4-FFF2-40B4-BE49-F238E27FC236}">
                    <a16:creationId xmlns:a16="http://schemas.microsoft.com/office/drawing/2014/main" id="{2C1B823A-A3A8-1BB3-0261-DB7DDD4B9D56}"/>
                  </a:ext>
                </a:extLst>
              </p:cNvPr>
              <p:cNvGrpSpPr>
                <a:grpSpLocks/>
              </p:cNvGrpSpPr>
              <p:nvPr/>
            </p:nvGrpSpPr>
            <p:grpSpPr bwMode="auto">
              <a:xfrm>
                <a:off x="2448" y="2688"/>
                <a:ext cx="720" cy="593"/>
                <a:chOff x="2352" y="2143"/>
                <a:chExt cx="720" cy="593"/>
              </a:xfrm>
            </p:grpSpPr>
            <p:sp>
              <p:nvSpPr>
                <p:cNvPr id="63" name="AutoShape 20">
                  <a:extLst>
                    <a:ext uri="{FF2B5EF4-FFF2-40B4-BE49-F238E27FC236}">
                      <a16:creationId xmlns:a16="http://schemas.microsoft.com/office/drawing/2014/main" id="{0F679E44-C483-F1F2-135E-F569AD136DB1}"/>
                    </a:ext>
                  </a:extLst>
                </p:cNvPr>
                <p:cNvSpPr>
                  <a:spLocks noChangeArrowheads="1"/>
                </p:cNvSpPr>
                <p:nvPr/>
              </p:nvSpPr>
              <p:spPr bwMode="auto">
                <a:xfrm>
                  <a:off x="2352" y="2160"/>
                  <a:ext cx="720" cy="576"/>
                </a:xfrm>
                <a:prstGeom prst="flowChartAlternateProcess">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64" name="Picture 21">
                  <a:extLst>
                    <a:ext uri="{FF2B5EF4-FFF2-40B4-BE49-F238E27FC236}">
                      <a16:creationId xmlns:a16="http://schemas.microsoft.com/office/drawing/2014/main" id="{350F8BE2-EA50-75A5-384A-29FCCA7F54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 y="2392"/>
                  <a:ext cx="504" cy="296"/>
                </a:xfrm>
                <a:prstGeom prst="rect">
                  <a:avLst/>
                </a:prstGeom>
                <a:noFill/>
                <a:extLst>
                  <a:ext uri="{909E8E84-426E-40DD-AFC4-6F175D3DCCD1}">
                    <a14:hiddenFill xmlns:a14="http://schemas.microsoft.com/office/drawing/2010/main">
                      <a:solidFill>
                        <a:srgbClr val="FFFFFF"/>
                      </a:solidFill>
                    </a14:hiddenFill>
                  </a:ext>
                </a:extLst>
              </p:spPr>
            </p:pic>
            <p:sp>
              <p:nvSpPr>
                <p:cNvPr id="65" name="Text Box 22">
                  <a:extLst>
                    <a:ext uri="{FF2B5EF4-FFF2-40B4-BE49-F238E27FC236}">
                      <a16:creationId xmlns:a16="http://schemas.microsoft.com/office/drawing/2014/main" id="{984D6FC1-836B-8714-9BE2-17976F672E7D}"/>
                    </a:ext>
                  </a:extLst>
                </p:cNvPr>
                <p:cNvSpPr txBox="1">
                  <a:spLocks noChangeArrowheads="1"/>
                </p:cNvSpPr>
                <p:nvPr/>
              </p:nvSpPr>
              <p:spPr bwMode="auto">
                <a:xfrm>
                  <a:off x="2523" y="2143"/>
                  <a:ext cx="52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1600">
                      <a:latin typeface="Arial" panose="020B0604020202020204" pitchFamily="34" charset="0"/>
                    </a:rPr>
                    <a:t>system</a:t>
                  </a:r>
                </a:p>
              </p:txBody>
            </p:sp>
          </p:grpSp>
          <p:sp>
            <p:nvSpPr>
              <p:cNvPr id="55" name="Rectangle 23">
                <a:extLst>
                  <a:ext uri="{FF2B5EF4-FFF2-40B4-BE49-F238E27FC236}">
                    <a16:creationId xmlns:a16="http://schemas.microsoft.com/office/drawing/2014/main" id="{9EBD4A69-F11F-FEDA-6779-CBCE382AB8F6}"/>
                  </a:ext>
                </a:extLst>
              </p:cNvPr>
              <p:cNvSpPr>
                <a:spLocks noChangeArrowheads="1"/>
              </p:cNvSpPr>
              <p:nvPr/>
            </p:nvSpPr>
            <p:spPr bwMode="auto">
              <a:xfrm>
                <a:off x="864" y="2784"/>
                <a:ext cx="816" cy="432"/>
              </a:xfrm>
              <a:prstGeom prst="rect">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6" name="Text Box 25">
                <a:extLst>
                  <a:ext uri="{FF2B5EF4-FFF2-40B4-BE49-F238E27FC236}">
                    <a16:creationId xmlns:a16="http://schemas.microsoft.com/office/drawing/2014/main" id="{38D30BBA-DB94-66E7-0E4B-DD2678BC81A6}"/>
                  </a:ext>
                </a:extLst>
              </p:cNvPr>
              <p:cNvSpPr txBox="1">
                <a:spLocks noChangeArrowheads="1"/>
              </p:cNvSpPr>
              <p:nvPr/>
            </p:nvSpPr>
            <p:spPr bwMode="auto">
              <a:xfrm>
                <a:off x="912" y="2863"/>
                <a:ext cx="642"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GB" sz="1600">
                    <a:latin typeface="Arial" panose="020B0604020202020204" pitchFamily="34" charset="0"/>
                  </a:rPr>
                  <a:t>controller</a:t>
                </a:r>
              </a:p>
            </p:txBody>
          </p:sp>
          <p:cxnSp>
            <p:nvCxnSpPr>
              <p:cNvPr id="57" name="AutoShape 26">
                <a:extLst>
                  <a:ext uri="{FF2B5EF4-FFF2-40B4-BE49-F238E27FC236}">
                    <a16:creationId xmlns:a16="http://schemas.microsoft.com/office/drawing/2014/main" id="{0AE65D6E-4477-2E8F-DBB9-427FBDC7FB36}"/>
                  </a:ext>
                </a:extLst>
              </p:cNvPr>
              <p:cNvCxnSpPr>
                <a:cxnSpLocks noChangeShapeType="1"/>
                <a:stCxn id="55" idx="3"/>
                <a:endCxn id="63" idx="1"/>
              </p:cNvCxnSpPr>
              <p:nvPr/>
            </p:nvCxnSpPr>
            <p:spPr bwMode="auto">
              <a:xfrm flipV="1">
                <a:off x="1680" y="2993"/>
                <a:ext cx="768" cy="7"/>
              </a:xfrm>
              <a:prstGeom prst="straightConnector1">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58" name="AutoShape 27">
                <a:extLst>
                  <a:ext uri="{FF2B5EF4-FFF2-40B4-BE49-F238E27FC236}">
                    <a16:creationId xmlns:a16="http://schemas.microsoft.com/office/drawing/2014/main" id="{4A90D1FC-5AF4-F432-CCFD-AF3B9FDDF632}"/>
                  </a:ext>
                </a:extLst>
              </p:cNvPr>
              <p:cNvSpPr>
                <a:spLocks noChangeArrowheads="1"/>
              </p:cNvSpPr>
              <p:nvPr/>
            </p:nvSpPr>
            <p:spPr bwMode="auto">
              <a:xfrm>
                <a:off x="3648" y="2640"/>
                <a:ext cx="960" cy="672"/>
              </a:xfrm>
              <a:prstGeom prst="irregularSeal2">
                <a:avLst/>
              </a:prstGeom>
              <a:solidFill>
                <a:schemeClr val="bg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59" name="Text Box 28">
                <a:extLst>
                  <a:ext uri="{FF2B5EF4-FFF2-40B4-BE49-F238E27FC236}">
                    <a16:creationId xmlns:a16="http://schemas.microsoft.com/office/drawing/2014/main" id="{C7E42709-5349-CCEB-87CA-BD71806AABE9}"/>
                  </a:ext>
                </a:extLst>
              </p:cNvPr>
              <p:cNvSpPr txBox="1">
                <a:spLocks noChangeArrowheads="1"/>
              </p:cNvSpPr>
              <p:nvPr/>
            </p:nvSpPr>
            <p:spPr bwMode="auto">
              <a:xfrm>
                <a:off x="3840" y="2832"/>
                <a:ext cx="482" cy="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400">
                    <a:latin typeface="Arial" panose="020B0604020202020204" pitchFamily="34" charset="0"/>
                  </a:rPr>
                  <a:t>desired</a:t>
                </a:r>
                <a:br>
                  <a:rPr lang="en-GB" altLang="en-GB" sz="1400">
                    <a:latin typeface="Arial" panose="020B0604020202020204" pitchFamily="34" charset="0"/>
                  </a:rPr>
                </a:br>
                <a:r>
                  <a:rPr lang="en-GB" altLang="en-GB" sz="1400">
                    <a:latin typeface="Arial" panose="020B0604020202020204" pitchFamily="34" charset="0"/>
                  </a:rPr>
                  <a:t>effect?</a:t>
                </a:r>
              </a:p>
            </p:txBody>
          </p:sp>
          <p:cxnSp>
            <p:nvCxnSpPr>
              <p:cNvPr id="60" name="AutoShape 29">
                <a:extLst>
                  <a:ext uri="{FF2B5EF4-FFF2-40B4-BE49-F238E27FC236}">
                    <a16:creationId xmlns:a16="http://schemas.microsoft.com/office/drawing/2014/main" id="{08B52C81-FC02-4CB6-588D-C3FFCFDE8CE3}"/>
                  </a:ext>
                </a:extLst>
              </p:cNvPr>
              <p:cNvCxnSpPr>
                <a:cxnSpLocks noChangeShapeType="1"/>
                <a:stCxn id="63" idx="3"/>
                <a:endCxn id="59" idx="1"/>
              </p:cNvCxnSpPr>
              <p:nvPr/>
            </p:nvCxnSpPr>
            <p:spPr bwMode="auto">
              <a:xfrm>
                <a:off x="3168" y="2993"/>
                <a:ext cx="672" cy="2"/>
              </a:xfrm>
              <a:prstGeom prst="straightConnector1">
                <a:avLst/>
              </a:prstGeom>
              <a:noFill/>
              <a:ln w="7620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61" name="AutoShape 30">
                <a:extLst>
                  <a:ext uri="{FF2B5EF4-FFF2-40B4-BE49-F238E27FC236}">
                    <a16:creationId xmlns:a16="http://schemas.microsoft.com/office/drawing/2014/main" id="{6F691E95-DCA5-1A49-D127-22517F2623AA}"/>
                  </a:ext>
                </a:extLst>
              </p:cNvPr>
              <p:cNvCxnSpPr>
                <a:cxnSpLocks noChangeShapeType="1"/>
                <a:stCxn id="58" idx="0"/>
                <a:endCxn id="55" idx="0"/>
              </p:cNvCxnSpPr>
              <p:nvPr/>
            </p:nvCxnSpPr>
            <p:spPr bwMode="auto">
              <a:xfrm rot="16200000" flipH="1" flipV="1">
                <a:off x="2633" y="1338"/>
                <a:ext cx="85" cy="2808"/>
              </a:xfrm>
              <a:prstGeom prst="curvedConnector3">
                <a:avLst>
                  <a:gd name="adj1" fmla="val -397644"/>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2" name="Text Box 31">
                <a:extLst>
                  <a:ext uri="{FF2B5EF4-FFF2-40B4-BE49-F238E27FC236}">
                    <a16:creationId xmlns:a16="http://schemas.microsoft.com/office/drawing/2014/main" id="{B6BCB3A6-A915-C210-10C7-9AFA7FA51950}"/>
                  </a:ext>
                </a:extLst>
              </p:cNvPr>
              <p:cNvSpPr txBox="1">
                <a:spLocks noChangeArrowheads="1"/>
              </p:cNvSpPr>
              <p:nvPr/>
            </p:nvSpPr>
            <p:spPr bwMode="auto">
              <a:xfrm>
                <a:off x="1202" y="2256"/>
                <a:ext cx="670"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GB" altLang="en-GB" sz="1600" b="1">
                    <a:latin typeface="Arial" panose="020B0604020202020204" pitchFamily="34" charset="0"/>
                  </a:rPr>
                  <a:t>feedback</a:t>
                </a:r>
              </a:p>
            </p:txBody>
          </p:sp>
        </p:grpSp>
        <p:pic>
          <p:nvPicPr>
            <p:cNvPr id="53" name="Picture 52" descr="A computer with a screen&#10;&#10;Description automatically generated">
              <a:extLst>
                <a:ext uri="{FF2B5EF4-FFF2-40B4-BE49-F238E27FC236}">
                  <a16:creationId xmlns:a16="http://schemas.microsoft.com/office/drawing/2014/main" id="{76AEE540-EBEF-0B8F-CC46-16AC2AEA05EA}"/>
                </a:ext>
              </a:extLst>
            </p:cNvPr>
            <p:cNvPicPr>
              <a:picLocks noChangeAspect="1"/>
            </p:cNvPicPr>
            <p:nvPr/>
          </p:nvPicPr>
          <p:blipFill>
            <a:blip r:embed="rId5"/>
            <a:stretch>
              <a:fillRect/>
            </a:stretch>
          </p:blipFill>
          <p:spPr>
            <a:xfrm>
              <a:off x="2225278" y="3873153"/>
              <a:ext cx="788193" cy="689669"/>
            </a:xfrm>
            <a:prstGeom prst="rect">
              <a:avLst/>
            </a:prstGeom>
          </p:spPr>
        </p:pic>
      </p:grpSp>
    </p:spTree>
    <p:extLst>
      <p:ext uri="{BB962C8B-B14F-4D97-AF65-F5344CB8AC3E}">
        <p14:creationId xmlns:p14="http://schemas.microsoft.com/office/powerpoint/2010/main" val="42263704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0F196-0D43-9EF9-450C-4F7F935E31DE}"/>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5F8A2D99-2406-2149-1803-EDCF2B621548}"/>
              </a:ext>
            </a:extLst>
          </p:cNvPr>
          <p:cNvSpPr>
            <a:spLocks noGrp="1"/>
          </p:cNvSpPr>
          <p:nvPr>
            <p:ph type="title"/>
          </p:nvPr>
        </p:nvSpPr>
        <p:spPr/>
        <p:txBody>
          <a:bodyPr>
            <a:normAutofit/>
          </a:bodyPr>
          <a:lstStyle/>
          <a:p>
            <a:pPr marL="1071563" indent="-1055688"/>
            <a:r>
              <a:rPr lang="en-GB" sz="3600" dirty="0"/>
              <a:t>12.6	Networks as Platforms: </a:t>
            </a:r>
            <a:br>
              <a:rPr lang="en-GB" sz="4000" dirty="0"/>
            </a:br>
            <a:r>
              <a:rPr lang="en-GB" sz="2000" dirty="0"/>
              <a:t>Algorithms and Architectures for Distributed Interfaces </a:t>
            </a:r>
            <a:endParaRPr lang="en-GB" sz="4000" dirty="0"/>
          </a:p>
        </p:txBody>
      </p:sp>
      <p:sp>
        <p:nvSpPr>
          <p:cNvPr id="7" name="Content Placeholder 6">
            <a:extLst>
              <a:ext uri="{FF2B5EF4-FFF2-40B4-BE49-F238E27FC236}">
                <a16:creationId xmlns:a16="http://schemas.microsoft.com/office/drawing/2014/main" id="{583E4733-42CB-E496-F4CF-1DBD70BCA44A}"/>
              </a:ext>
            </a:extLst>
          </p:cNvPr>
          <p:cNvSpPr>
            <a:spLocks noGrp="1"/>
          </p:cNvSpPr>
          <p:nvPr>
            <p:ph idx="1"/>
          </p:nvPr>
        </p:nvSpPr>
        <p:spPr>
          <a:xfrm>
            <a:off x="628650" y="1825624"/>
            <a:ext cx="7886700" cy="4807931"/>
          </a:xfrm>
        </p:spPr>
        <p:txBody>
          <a:bodyPr>
            <a:normAutofit/>
          </a:bodyPr>
          <a:lstStyle/>
          <a:p>
            <a:pPr marL="1071563" indent="-1071563">
              <a:buNone/>
            </a:pPr>
            <a:r>
              <a:rPr lang="en-GB" sz="2400" dirty="0"/>
              <a:t>12.6.1	Accessing Shared Objects</a:t>
            </a:r>
          </a:p>
          <a:p>
            <a:pPr marL="457200" lvl="1" indent="0">
              <a:buNone/>
            </a:pPr>
            <a:r>
              <a:rPr lang="en-GB" sz="2000" dirty="0"/>
              <a:t>12.6.1.1 Locking</a:t>
            </a:r>
          </a:p>
          <a:p>
            <a:pPr marL="457200" lvl="1" indent="0">
              <a:buNone/>
            </a:pPr>
            <a:r>
              <a:rPr lang="en-GB" sz="2000" dirty="0"/>
              <a:t>12.6.1.2 Replication</a:t>
            </a:r>
          </a:p>
          <a:p>
            <a:pPr marL="457200" lvl="1" indent="0">
              <a:buNone/>
            </a:pPr>
            <a:r>
              <a:rPr lang="en-GB" sz="2000" dirty="0"/>
              <a:t>12.6.1.3 Optimistic Concurrency for Synchronous Editing</a:t>
            </a:r>
          </a:p>
          <a:p>
            <a:pPr marL="457200" lvl="1" indent="0">
              <a:buNone/>
            </a:pPr>
            <a:r>
              <a:rPr lang="en-GB" sz="2000" dirty="0"/>
              <a:t>12.6.1.4 Groupware Undo</a:t>
            </a:r>
          </a:p>
          <a:p>
            <a:pPr marL="457200" lvl="1" indent="0">
              <a:buNone/>
            </a:pPr>
            <a:r>
              <a:rPr lang="en-GB" sz="2000" dirty="0"/>
              <a:t>12.6.1.5 Real Solutions?</a:t>
            </a:r>
          </a:p>
          <a:p>
            <a:pPr marL="1071563" indent="-1055688">
              <a:buNone/>
            </a:pPr>
            <a:r>
              <a:rPr lang="en-GB" sz="2400" dirty="0"/>
              <a:t>12.6.2	Architectures for Networked Systems</a:t>
            </a:r>
            <a:endParaRPr lang="en-GB" dirty="0"/>
          </a:p>
          <a:p>
            <a:pPr marL="1071563" indent="-1071563">
              <a:buNone/>
            </a:pPr>
            <a:r>
              <a:rPr lang="en-GB" sz="2400" dirty="0"/>
              <a:t>12.6.3	Supporting Infrastructure</a:t>
            </a:r>
            <a:endParaRPr lang="en-GB" dirty="0"/>
          </a:p>
          <a:p>
            <a:pPr marL="457200" lvl="1" indent="0">
              <a:buNone/>
            </a:pPr>
            <a:r>
              <a:rPr lang="en-GB" sz="2000" dirty="0"/>
              <a:t>12.6.3.1 Awareness Servers</a:t>
            </a:r>
          </a:p>
          <a:p>
            <a:pPr marL="457200" lvl="1" indent="0">
              <a:buNone/>
            </a:pPr>
            <a:r>
              <a:rPr lang="en-GB" sz="2000" dirty="0"/>
              <a:t>12.6.3.2 Notification Servers</a:t>
            </a:r>
          </a:p>
          <a:p>
            <a:pPr marL="457200" lvl="1" indent="0">
              <a:buNone/>
            </a:pPr>
            <a:r>
              <a:rPr lang="en-GB" sz="2000" dirty="0"/>
              <a:t>12.6.3.3 Event/Messaging Systems</a:t>
            </a:r>
          </a:p>
          <a:p>
            <a:pPr marL="457200" lvl="1" indent="0">
              <a:buNone/>
            </a:pPr>
            <a:r>
              <a:rPr lang="en-GB" sz="2000" dirty="0"/>
              <a:t>12.6.3.4 Resource Discovery</a:t>
            </a:r>
          </a:p>
          <a:p>
            <a:pPr marL="457200" lvl="1" indent="0">
              <a:buNone/>
            </a:pPr>
            <a:r>
              <a:rPr lang="en-GB" sz="2000" dirty="0"/>
              <a:t>12.6.3.5 Web Service and Remote Procedure Call</a:t>
            </a:r>
          </a:p>
        </p:txBody>
      </p:sp>
    </p:spTree>
    <p:extLst>
      <p:ext uri="{BB962C8B-B14F-4D97-AF65-F5344CB8AC3E}">
        <p14:creationId xmlns:p14="http://schemas.microsoft.com/office/powerpoint/2010/main" val="32964609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4B3C7EE-85A1-A0D5-AF81-DF24433D89CB}"/>
              </a:ext>
            </a:extLst>
          </p:cNvPr>
          <p:cNvSpPr>
            <a:spLocks noGrp="1" noChangeArrowheads="1"/>
          </p:cNvSpPr>
          <p:nvPr>
            <p:ph type="title"/>
          </p:nvPr>
        </p:nvSpPr>
        <p:spPr/>
        <p:txBody>
          <a:bodyPr/>
          <a:lstStyle/>
          <a:p>
            <a:r>
              <a:rPr lang="en-GB" altLang="en-GB"/>
              <a:t>issues</a:t>
            </a:r>
          </a:p>
        </p:txBody>
      </p:sp>
      <p:sp>
        <p:nvSpPr>
          <p:cNvPr id="4099" name="Rectangle 3">
            <a:extLst>
              <a:ext uri="{FF2B5EF4-FFF2-40B4-BE49-F238E27FC236}">
                <a16:creationId xmlns:a16="http://schemas.microsoft.com/office/drawing/2014/main" id="{E1D4BD08-01FC-341C-5265-A5FB8A5D8889}"/>
              </a:ext>
            </a:extLst>
          </p:cNvPr>
          <p:cNvSpPr>
            <a:spLocks noGrp="1" noChangeArrowheads="1"/>
          </p:cNvSpPr>
          <p:nvPr>
            <p:ph type="body" idx="1"/>
          </p:nvPr>
        </p:nvSpPr>
        <p:spPr/>
        <p:txBody>
          <a:bodyPr/>
          <a:lstStyle/>
          <a:p>
            <a:pPr algn="ctr">
              <a:buFontTx/>
              <a:buNone/>
            </a:pPr>
            <a:endParaRPr lang="en-GB" altLang="en-GB"/>
          </a:p>
          <a:p>
            <a:pPr algn="ctr">
              <a:buFontTx/>
              <a:buNone/>
            </a:pPr>
            <a:r>
              <a:rPr lang="en-GB" altLang="en-GB"/>
              <a:t>are networks just an ‘implementation detail’?</a:t>
            </a:r>
          </a:p>
          <a:p>
            <a:pPr lvl="4" algn="ctr">
              <a:buFontTx/>
              <a:buNone/>
            </a:pPr>
            <a:endParaRPr lang="en-GB" altLang="en-GB"/>
          </a:p>
          <a:p>
            <a:pPr algn="ctr">
              <a:buFontTx/>
              <a:buNone/>
            </a:pPr>
            <a:r>
              <a:rPr lang="en-GB" altLang="en-GB"/>
              <a:t>on the other hand ...</a:t>
            </a:r>
          </a:p>
          <a:p>
            <a:pPr lvl="4" algn="ctr">
              <a:buFontTx/>
              <a:buNone/>
            </a:pPr>
            <a:endParaRPr lang="en-GB" altLang="en-GB"/>
          </a:p>
          <a:p>
            <a:pPr algn="ctr">
              <a:buFontTx/>
              <a:buNone/>
            </a:pPr>
            <a:r>
              <a:rPr lang="en-GB" altLang="en-GB"/>
              <a:t>networking dominates current interaction</a:t>
            </a:r>
          </a:p>
        </p:txBody>
      </p:sp>
    </p:spTree>
    <p:extLst>
      <p:ext uri="{BB962C8B-B14F-4D97-AF65-F5344CB8AC3E}">
        <p14:creationId xmlns:p14="http://schemas.microsoft.com/office/powerpoint/2010/main" val="946207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D199BDFF-0FA8-E3F6-7AA7-D5E9DC0A1AB5}"/>
              </a:ext>
            </a:extLst>
          </p:cNvPr>
          <p:cNvSpPr>
            <a:spLocks noGrp="1" noChangeArrowheads="1"/>
          </p:cNvSpPr>
          <p:nvPr>
            <p:ph type="title"/>
          </p:nvPr>
        </p:nvSpPr>
        <p:spPr/>
        <p:txBody>
          <a:bodyPr/>
          <a:lstStyle/>
          <a:p>
            <a:r>
              <a:rPr lang="en-GB" altLang="en-GB">
                <a:solidFill>
                  <a:schemeClr val="tx1"/>
                </a:solidFill>
              </a:rPr>
              <a:t>Networks as Platforms</a:t>
            </a:r>
            <a:br>
              <a:rPr lang="en-GB" altLang="en-GB">
                <a:solidFill>
                  <a:schemeClr val="tx1"/>
                </a:solidFill>
              </a:rPr>
            </a:br>
            <a:r>
              <a:rPr lang="en-GB" altLang="en-GB" sz="2400">
                <a:solidFill>
                  <a:schemeClr val="tx1"/>
                </a:solidFill>
              </a:rPr>
              <a:t>algorithms and architectures for distributed interfaces</a:t>
            </a:r>
            <a:endParaRPr lang="en-GB" altLang="en-GB">
              <a:solidFill>
                <a:schemeClr val="tx1"/>
              </a:solidFill>
            </a:endParaRPr>
          </a:p>
        </p:txBody>
      </p:sp>
      <p:sp>
        <p:nvSpPr>
          <p:cNvPr id="13315" name="Rectangle 3">
            <a:extLst>
              <a:ext uri="{FF2B5EF4-FFF2-40B4-BE49-F238E27FC236}">
                <a16:creationId xmlns:a16="http://schemas.microsoft.com/office/drawing/2014/main" id="{B79B34DB-654B-A550-E578-1FC3D25ADA94}"/>
              </a:ext>
            </a:extLst>
          </p:cNvPr>
          <p:cNvSpPr>
            <a:spLocks noGrp="1" noChangeArrowheads="1"/>
          </p:cNvSpPr>
          <p:nvPr>
            <p:ph type="body" idx="1"/>
          </p:nvPr>
        </p:nvSpPr>
        <p:spPr>
          <a:xfrm>
            <a:off x="685800" y="1981200"/>
            <a:ext cx="8153400" cy="4114800"/>
          </a:xfrm>
        </p:spPr>
        <p:txBody>
          <a:bodyPr/>
          <a:lstStyle/>
          <a:p>
            <a:pPr marL="473075" lvl="1" indent="-282575" defTabSz="673100">
              <a:spcBef>
                <a:spcPct val="0"/>
              </a:spcBef>
              <a:spcAft>
                <a:spcPts val="300"/>
              </a:spcAft>
            </a:pPr>
            <a:r>
              <a:rPr lang="en-GB" altLang="en-GB" b="1" i="1"/>
              <a:t>locking</a:t>
            </a:r>
          </a:p>
          <a:p>
            <a:pPr marL="892175" lvl="2" defTabSz="673100">
              <a:spcBef>
                <a:spcPct val="0"/>
              </a:spcBef>
            </a:pPr>
            <a:r>
              <a:rPr lang="en-GB" altLang="en-GB" sz="1800"/>
              <a:t>traditional and lightweight groupware forms</a:t>
            </a:r>
            <a:endParaRPr lang="en-GB" altLang="en-GB"/>
          </a:p>
          <a:p>
            <a:pPr marL="473075" lvl="1" indent="-282575" defTabSz="673100">
              <a:spcBef>
                <a:spcPct val="0"/>
              </a:spcBef>
              <a:spcAft>
                <a:spcPts val="300"/>
              </a:spcAft>
            </a:pPr>
            <a:r>
              <a:rPr lang="en-GB" altLang="en-GB" b="1" i="1"/>
              <a:t>optimistic concurrency</a:t>
            </a:r>
            <a:endParaRPr lang="en-GB" altLang="en-GB"/>
          </a:p>
          <a:p>
            <a:pPr marL="892175" lvl="2" defTabSz="673100">
              <a:spcBef>
                <a:spcPct val="0"/>
              </a:spcBef>
            </a:pPr>
            <a:r>
              <a:rPr lang="en-GB" altLang="en-GB" sz="1800"/>
              <a:t>algorithms for distributed (text) editing dOPT etc., </a:t>
            </a:r>
          </a:p>
          <a:p>
            <a:pPr marL="892175" lvl="2" defTabSz="673100">
              <a:spcBef>
                <a:spcPct val="0"/>
              </a:spcBef>
            </a:pPr>
            <a:r>
              <a:rPr lang="en-GB" altLang="en-GB" sz="1800"/>
              <a:t>asynchronous replication mechanisms (Notes etc.)</a:t>
            </a:r>
          </a:p>
          <a:p>
            <a:pPr marL="473075" lvl="1" indent="-282575" defTabSz="673100">
              <a:spcBef>
                <a:spcPct val="0"/>
              </a:spcBef>
              <a:spcAft>
                <a:spcPts val="300"/>
              </a:spcAft>
            </a:pPr>
            <a:r>
              <a:rPr lang="en-GB" altLang="en-GB" b="1" i="1"/>
              <a:t>architectures for networked systems</a:t>
            </a:r>
            <a:endParaRPr lang="en-GB" altLang="en-GB"/>
          </a:p>
          <a:p>
            <a:pPr marL="892175" lvl="2" defTabSz="673100">
              <a:spcBef>
                <a:spcPct val="0"/>
              </a:spcBef>
            </a:pPr>
            <a:r>
              <a:rPr lang="en-GB" altLang="en-GB" sz="1800"/>
              <a:t>web arch, mobile arch, PoP</a:t>
            </a:r>
          </a:p>
          <a:p>
            <a:pPr marL="473075" lvl="1" indent="-282575" defTabSz="673100">
              <a:spcBef>
                <a:spcPct val="0"/>
              </a:spcBef>
              <a:spcAft>
                <a:spcPts val="300"/>
              </a:spcAft>
            </a:pPr>
            <a:r>
              <a:rPr lang="en-GB" altLang="en-GB" b="1" i="1"/>
              <a:t>supporting infrastructure</a:t>
            </a:r>
          </a:p>
          <a:p>
            <a:pPr marL="892175" lvl="2" defTabSz="673100">
              <a:spcBef>
                <a:spcPct val="0"/>
              </a:spcBef>
            </a:pPr>
            <a:r>
              <a:rPr lang="en-GB" altLang="en-GB" sz="1800"/>
              <a:t>awareness servers, notification servers, event/messaging systems</a:t>
            </a:r>
          </a:p>
          <a:p>
            <a:pPr marL="892175" lvl="2" defTabSz="673100">
              <a:spcBef>
                <a:spcPct val="0"/>
              </a:spcBef>
            </a:pPr>
            <a:r>
              <a:rPr lang="en-GB" altLang="en-GB" sz="1800"/>
              <a:t>discovery (JINI, UPaP), mobile code, intelligent networks etc.</a:t>
            </a:r>
            <a:endParaRPr lang="en-GB" altLang="en-GB"/>
          </a:p>
        </p:txBody>
      </p:sp>
    </p:spTree>
    <p:extLst>
      <p:ext uri="{BB962C8B-B14F-4D97-AF65-F5344CB8AC3E}">
        <p14:creationId xmlns:p14="http://schemas.microsoft.com/office/powerpoint/2010/main" val="47201425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276709"/>
          </a:xfrm>
        </p:spPr>
        <p:txBody>
          <a:bodyPr anchor="t">
            <a:normAutofit/>
          </a:bodyPr>
          <a:lstStyle/>
          <a:p>
            <a:r>
              <a:rPr lang="en-GB" sz="2400" dirty="0"/>
              <a:t>Figure 12.19.  Dropbox manages conflicts by duplicating the file</a:t>
            </a:r>
          </a:p>
        </p:txBody>
      </p:sp>
      <p:pic>
        <p:nvPicPr>
          <p:cNvPr id="3" name="Picture 2" descr="A screenshot of a phone number&#10;&#10;Description automatically generated">
            <a:extLst>
              <a:ext uri="{FF2B5EF4-FFF2-40B4-BE49-F238E27FC236}">
                <a16:creationId xmlns:a16="http://schemas.microsoft.com/office/drawing/2014/main" id="{77B87CF2-44CD-402B-DCA2-A14ED8D94480}"/>
              </a:ext>
            </a:extLst>
          </p:cNvPr>
          <p:cNvPicPr>
            <a:picLocks noChangeAspect="1"/>
          </p:cNvPicPr>
          <p:nvPr/>
        </p:nvPicPr>
        <p:blipFill>
          <a:blip r:embed="rId3"/>
          <a:stretch>
            <a:fillRect/>
          </a:stretch>
        </p:blipFill>
        <p:spPr>
          <a:xfrm>
            <a:off x="224287" y="2574210"/>
            <a:ext cx="8353040" cy="1276708"/>
          </a:xfrm>
          <a:prstGeom prst="rect">
            <a:avLst/>
          </a:prstGeom>
          <a:ln w="15875">
            <a:solidFill>
              <a:schemeClr val="bg1">
                <a:lumMod val="50000"/>
              </a:schemeClr>
            </a:solidFill>
          </a:ln>
          <a:effectLst>
            <a:outerShdw blurRad="127000" dist="127000" dir="2700000" algn="tl" rotWithShape="0">
              <a:prstClr val="black">
                <a:alpha val="40000"/>
              </a:prstClr>
            </a:outerShdw>
          </a:effectLst>
        </p:spPr>
      </p:pic>
    </p:spTree>
    <p:extLst>
      <p:ext uri="{BB962C8B-B14F-4D97-AF65-F5344CB8AC3E}">
        <p14:creationId xmlns:p14="http://schemas.microsoft.com/office/powerpoint/2010/main" val="361276023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325563"/>
          </a:xfrm>
        </p:spPr>
        <p:txBody>
          <a:bodyPr anchor="t">
            <a:normAutofit/>
          </a:bodyPr>
          <a:lstStyle/>
          <a:p>
            <a:r>
              <a:rPr lang="en-GB" sz="2400" dirty="0"/>
              <a:t>Figure 12.20  Dynamic pointers from Dix (1995)</a:t>
            </a:r>
          </a:p>
        </p:txBody>
      </p:sp>
      <p:pic>
        <p:nvPicPr>
          <p:cNvPr id="3" name="Picture 2" descr="A paper with text and a few squares&#10;&#10;Description automatically generated with medium confidence">
            <a:extLst>
              <a:ext uri="{FF2B5EF4-FFF2-40B4-BE49-F238E27FC236}">
                <a16:creationId xmlns:a16="http://schemas.microsoft.com/office/drawing/2014/main" id="{0E9A2895-C0E7-B053-444F-B4C1B527D26F}"/>
              </a:ext>
            </a:extLst>
          </p:cNvPr>
          <p:cNvPicPr>
            <a:picLocks noChangeAspect="1"/>
          </p:cNvPicPr>
          <p:nvPr/>
        </p:nvPicPr>
        <p:blipFill>
          <a:blip r:embed="rId3"/>
          <a:stretch>
            <a:fillRect/>
          </a:stretch>
        </p:blipFill>
        <p:spPr>
          <a:xfrm>
            <a:off x="204021" y="1006867"/>
            <a:ext cx="8448394" cy="5096478"/>
          </a:xfrm>
          <a:prstGeom prst="rect">
            <a:avLst/>
          </a:prstGeom>
        </p:spPr>
      </p:pic>
    </p:spTree>
    <p:extLst>
      <p:ext uri="{BB962C8B-B14F-4D97-AF65-F5344CB8AC3E}">
        <p14:creationId xmlns:p14="http://schemas.microsoft.com/office/powerpoint/2010/main" val="33266344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2457BC-A5C0-2F3B-1F6A-3B1D554FFCB7}"/>
              </a:ext>
            </a:extLst>
          </p:cNvPr>
          <p:cNvSpPr>
            <a:spLocks noGrp="1"/>
          </p:cNvSpPr>
          <p:nvPr>
            <p:ph type="title"/>
          </p:nvPr>
        </p:nvSpPr>
        <p:spPr/>
        <p:txBody>
          <a:bodyPr/>
          <a:lstStyle/>
          <a:p>
            <a:r>
              <a:rPr lang="en-GB" dirty="0"/>
              <a:t>operation transform</a:t>
            </a:r>
          </a:p>
        </p:txBody>
      </p:sp>
      <p:sp>
        <p:nvSpPr>
          <p:cNvPr id="4" name="Content Placeholder 3">
            <a:extLst>
              <a:ext uri="{FF2B5EF4-FFF2-40B4-BE49-F238E27FC236}">
                <a16:creationId xmlns:a16="http://schemas.microsoft.com/office/drawing/2014/main" id="{07E6DB25-AA0C-6169-0FB3-27392F9FDCC9}"/>
              </a:ext>
            </a:extLst>
          </p:cNvPr>
          <p:cNvSpPr>
            <a:spLocks noGrp="1"/>
          </p:cNvSpPr>
          <p:nvPr>
            <p:ph idx="1"/>
          </p:nvPr>
        </p:nvSpPr>
        <p:spPr>
          <a:xfrm>
            <a:off x="628650" y="1825625"/>
            <a:ext cx="7886700" cy="1166957"/>
          </a:xfrm>
        </p:spPr>
        <p:txBody>
          <a:bodyPr/>
          <a:lstStyle/>
          <a:p>
            <a:pPr marL="0" indent="0">
              <a:buNone/>
            </a:pPr>
            <a:r>
              <a:rPr lang="en-GB" dirty="0"/>
              <a:t>a	Insert </a:t>
            </a:r>
            <a:r>
              <a:rPr lang="en-GB" dirty="0" err="1"/>
              <a:t>texta</a:t>
            </a:r>
            <a:r>
              <a:rPr lang="en-GB" dirty="0"/>
              <a:t> at location n</a:t>
            </a:r>
          </a:p>
          <a:p>
            <a:pPr marL="0" indent="0">
              <a:buNone/>
            </a:pPr>
            <a:r>
              <a:rPr lang="en-GB" dirty="0"/>
              <a:t>b	Insert </a:t>
            </a:r>
            <a:r>
              <a:rPr lang="en-GB" dirty="0" err="1"/>
              <a:t>textb</a:t>
            </a:r>
            <a:r>
              <a:rPr lang="en-GB" dirty="0"/>
              <a:t> at location m</a:t>
            </a:r>
          </a:p>
        </p:txBody>
      </p:sp>
      <p:graphicFrame>
        <p:nvGraphicFramePr>
          <p:cNvPr id="5" name="Content Placeholder 4">
            <a:extLst>
              <a:ext uri="{FF2B5EF4-FFF2-40B4-BE49-F238E27FC236}">
                <a16:creationId xmlns:a16="http://schemas.microsoft.com/office/drawing/2014/main" id="{6B2E7B51-D6D2-612D-F1C8-81FD99EDBE30}"/>
              </a:ext>
            </a:extLst>
          </p:cNvPr>
          <p:cNvGraphicFramePr>
            <a:graphicFrameLocks/>
          </p:cNvGraphicFramePr>
          <p:nvPr>
            <p:extLst>
              <p:ext uri="{D42A27DB-BD31-4B8C-83A1-F6EECF244321}">
                <p14:modId xmlns:p14="http://schemas.microsoft.com/office/powerpoint/2010/main" val="3456712920"/>
              </p:ext>
            </p:extLst>
          </p:nvPr>
        </p:nvGraphicFramePr>
        <p:xfrm>
          <a:off x="488893" y="3397296"/>
          <a:ext cx="8166215" cy="2355108"/>
        </p:xfrm>
        <a:graphic>
          <a:graphicData uri="http://schemas.openxmlformats.org/drawingml/2006/table">
            <a:tbl>
              <a:tblPr>
                <a:tableStyleId>{5C22544A-7EE6-4342-B048-85BDC9FD1C3A}</a:tableStyleId>
              </a:tblPr>
              <a:tblGrid>
                <a:gridCol w="709030">
                  <a:extLst>
                    <a:ext uri="{9D8B030D-6E8A-4147-A177-3AD203B41FA5}">
                      <a16:colId xmlns:a16="http://schemas.microsoft.com/office/drawing/2014/main" val="2902730841"/>
                    </a:ext>
                  </a:extLst>
                </a:gridCol>
                <a:gridCol w="6755799">
                  <a:extLst>
                    <a:ext uri="{9D8B030D-6E8A-4147-A177-3AD203B41FA5}">
                      <a16:colId xmlns:a16="http://schemas.microsoft.com/office/drawing/2014/main" val="4050496224"/>
                    </a:ext>
                  </a:extLst>
                </a:gridCol>
                <a:gridCol w="701386">
                  <a:extLst>
                    <a:ext uri="{9D8B030D-6E8A-4147-A177-3AD203B41FA5}">
                      <a16:colId xmlns:a16="http://schemas.microsoft.com/office/drawing/2014/main" val="964079242"/>
                    </a:ext>
                  </a:extLst>
                </a:gridCol>
              </a:tblGrid>
              <a:tr h="785036">
                <a:tc>
                  <a:txBody>
                    <a:bodyPr/>
                    <a:lstStyle/>
                    <a:p>
                      <a:pPr algn="l">
                        <a:lnSpc>
                          <a:spcPct val="150000"/>
                        </a:lnSpc>
                        <a:buNone/>
                      </a:pPr>
                      <a:r>
                        <a:rPr lang="en-GB" sz="2400">
                          <a:effectLst/>
                        </a:rPr>
                        <a:t>b’.</a:t>
                      </a:r>
                      <a:endParaRPr lang="en-GB" sz="24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2400">
                          <a:effectLst/>
                        </a:rPr>
                        <a:t>if (m &lt; n) insert textb at location m</a:t>
                      </a:r>
                      <a:endParaRPr lang="en-GB" sz="24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2400">
                          <a:effectLst/>
                        </a:rPr>
                        <a:t>(i)</a:t>
                      </a:r>
                      <a:endParaRPr lang="en-GB" sz="24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958597850"/>
                  </a:ext>
                </a:extLst>
              </a:tr>
              <a:tr h="785036">
                <a:tc>
                  <a:txBody>
                    <a:bodyPr/>
                    <a:lstStyle/>
                    <a:p>
                      <a:pPr>
                        <a:buNone/>
                      </a:pPr>
                      <a:r>
                        <a:rPr lang="en-GB" sz="2400">
                          <a:effectLst/>
                        </a:rPr>
                        <a:t> </a:t>
                      </a:r>
                      <a:endParaRPr lang="en-GB" sz="24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2400">
                          <a:effectLst/>
                        </a:rPr>
                        <a:t>if (m = n) insert textb at location m</a:t>
                      </a:r>
                      <a:endParaRPr lang="en-GB" sz="24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2400">
                          <a:effectLst/>
                        </a:rPr>
                        <a:t>(ii)</a:t>
                      </a:r>
                      <a:endParaRPr lang="en-GB" sz="24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287327741"/>
                  </a:ext>
                </a:extLst>
              </a:tr>
              <a:tr h="785036">
                <a:tc>
                  <a:txBody>
                    <a:bodyPr/>
                    <a:lstStyle/>
                    <a:p>
                      <a:pPr>
                        <a:buNone/>
                      </a:pPr>
                      <a:r>
                        <a:rPr lang="en-GB" sz="2400">
                          <a:effectLst/>
                        </a:rPr>
                        <a:t> </a:t>
                      </a:r>
                      <a:endParaRPr lang="en-GB" sz="24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2400">
                          <a:effectLst/>
                        </a:rPr>
                        <a:t>if (m &gt; n) insert textb at location m + length(texta)</a:t>
                      </a:r>
                      <a:endParaRPr lang="en-GB" sz="24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2400" dirty="0">
                          <a:effectLst/>
                        </a:rPr>
                        <a:t>(iii)</a:t>
                      </a:r>
                      <a:endParaRPr lang="en-GB" sz="24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456370663"/>
                  </a:ext>
                </a:extLst>
              </a:tr>
            </a:tbl>
          </a:graphicData>
        </a:graphic>
      </p:graphicFrame>
      <p:cxnSp>
        <p:nvCxnSpPr>
          <p:cNvPr id="8" name="Straight Arrow Connector 7">
            <a:extLst>
              <a:ext uri="{FF2B5EF4-FFF2-40B4-BE49-F238E27FC236}">
                <a16:creationId xmlns:a16="http://schemas.microsoft.com/office/drawing/2014/main" id="{E01980C7-FF9F-2B85-62EA-E13600AEBA4E}"/>
              </a:ext>
            </a:extLst>
          </p:cNvPr>
          <p:cNvCxnSpPr>
            <a:cxnSpLocks/>
          </p:cNvCxnSpPr>
          <p:nvPr/>
        </p:nvCxnSpPr>
        <p:spPr>
          <a:xfrm flipH="1">
            <a:off x="5419898" y="1893046"/>
            <a:ext cx="1330037" cy="146156"/>
          </a:xfrm>
          <a:prstGeom prst="straightConnector1">
            <a:avLst/>
          </a:prstGeom>
          <a:ln w="38100">
            <a:solidFill>
              <a:srgbClr val="FF00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2033FC1B-39BD-CE9A-ECB6-00DA222C9251}"/>
              </a:ext>
            </a:extLst>
          </p:cNvPr>
          <p:cNvSpPr txBox="1"/>
          <p:nvPr/>
        </p:nvSpPr>
        <p:spPr>
          <a:xfrm>
            <a:off x="6278495" y="1523714"/>
            <a:ext cx="2376613" cy="738664"/>
          </a:xfrm>
          <a:prstGeom prst="rect">
            <a:avLst/>
          </a:prstGeom>
          <a:solidFill>
            <a:schemeClr val="accent2">
              <a:lumMod val="20000"/>
              <a:lumOff val="80000"/>
            </a:schemeClr>
          </a:solidFill>
        </p:spPr>
        <p:txBody>
          <a:bodyPr wrap="none" rtlCol="0">
            <a:spAutoFit/>
          </a:bodyPr>
          <a:lstStyle/>
          <a:p>
            <a:r>
              <a:rPr lang="en-GB" sz="2400" dirty="0"/>
              <a:t>given preference</a:t>
            </a:r>
          </a:p>
          <a:p>
            <a:r>
              <a:rPr lang="en-GB" dirty="0"/>
              <a:t>e.g. earlier timestamp</a:t>
            </a:r>
          </a:p>
        </p:txBody>
      </p:sp>
    </p:spTree>
    <p:extLst>
      <p:ext uri="{BB962C8B-B14F-4D97-AF65-F5344CB8AC3E}">
        <p14:creationId xmlns:p14="http://schemas.microsoft.com/office/powerpoint/2010/main" val="25272028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CA2F09C-53ED-FE6F-3E81-1EEA5B5BA94C}"/>
              </a:ext>
            </a:extLst>
          </p:cNvPr>
          <p:cNvSpPr>
            <a:spLocks noGrp="1"/>
          </p:cNvSpPr>
          <p:nvPr>
            <p:ph type="title"/>
          </p:nvPr>
        </p:nvSpPr>
        <p:spPr/>
        <p:txBody>
          <a:bodyPr/>
          <a:lstStyle/>
          <a:p>
            <a:endParaRPr lang="en-GB"/>
          </a:p>
        </p:txBody>
      </p:sp>
      <p:graphicFrame>
        <p:nvGraphicFramePr>
          <p:cNvPr id="5" name="Content Placeholder 4">
            <a:extLst>
              <a:ext uri="{FF2B5EF4-FFF2-40B4-BE49-F238E27FC236}">
                <a16:creationId xmlns:a16="http://schemas.microsoft.com/office/drawing/2014/main" id="{DE99244C-957B-8028-2802-7A7D3A825CBF}"/>
              </a:ext>
            </a:extLst>
          </p:cNvPr>
          <p:cNvGraphicFramePr>
            <a:graphicFrameLocks noGrp="1"/>
          </p:cNvGraphicFramePr>
          <p:nvPr>
            <p:ph idx="1"/>
          </p:nvPr>
        </p:nvGraphicFramePr>
        <p:xfrm>
          <a:off x="1736407" y="3448557"/>
          <a:ext cx="5671185" cy="1120521"/>
        </p:xfrm>
        <a:graphic>
          <a:graphicData uri="http://schemas.openxmlformats.org/drawingml/2006/table">
            <a:tbl>
              <a:tblPr>
                <a:tableStyleId>{5C22544A-7EE6-4342-B048-85BDC9FD1C3A}</a:tableStyleId>
              </a:tblPr>
              <a:tblGrid>
                <a:gridCol w="989603">
                  <a:extLst>
                    <a:ext uri="{9D8B030D-6E8A-4147-A177-3AD203B41FA5}">
                      <a16:colId xmlns:a16="http://schemas.microsoft.com/office/drawing/2014/main" val="2902730841"/>
                    </a:ext>
                  </a:extLst>
                </a:gridCol>
                <a:gridCol w="3958411">
                  <a:extLst>
                    <a:ext uri="{9D8B030D-6E8A-4147-A177-3AD203B41FA5}">
                      <a16:colId xmlns:a16="http://schemas.microsoft.com/office/drawing/2014/main" val="4050496224"/>
                    </a:ext>
                  </a:extLst>
                </a:gridCol>
                <a:gridCol w="723171">
                  <a:extLst>
                    <a:ext uri="{9D8B030D-6E8A-4147-A177-3AD203B41FA5}">
                      <a16:colId xmlns:a16="http://schemas.microsoft.com/office/drawing/2014/main" val="964079242"/>
                    </a:ext>
                  </a:extLst>
                </a:gridCol>
              </a:tblGrid>
              <a:tr h="0">
                <a:tc>
                  <a:txBody>
                    <a:bodyPr/>
                    <a:lstStyle/>
                    <a:p>
                      <a:pPr algn="l">
                        <a:lnSpc>
                          <a:spcPct val="150000"/>
                        </a:lnSpc>
                        <a:buNone/>
                      </a:pPr>
                      <a:r>
                        <a:rPr lang="en-GB" sz="1200">
                          <a:effectLst/>
                        </a:rPr>
                        <a:t>b’.</a:t>
                      </a:r>
                      <a:endParaRPr lang="en-GB"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1200">
                          <a:effectLst/>
                        </a:rPr>
                        <a:t>if (m &lt; n) insert textb at location m</a:t>
                      </a:r>
                      <a:endParaRPr lang="en-GB"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1200">
                          <a:effectLst/>
                        </a:rPr>
                        <a:t>(i)</a:t>
                      </a:r>
                      <a:endParaRPr lang="en-GB" sz="12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958597850"/>
                  </a:ext>
                </a:extLst>
              </a:tr>
              <a:tr h="0">
                <a:tc>
                  <a:txBody>
                    <a:bodyPr/>
                    <a:lstStyle/>
                    <a:p>
                      <a:pPr>
                        <a:buNone/>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1200">
                          <a:effectLst/>
                        </a:rPr>
                        <a:t>if (m = n) insert textb at location m</a:t>
                      </a:r>
                      <a:endParaRPr lang="en-GB"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1200">
                          <a:effectLst/>
                        </a:rPr>
                        <a:t>(ii)</a:t>
                      </a:r>
                      <a:endParaRPr lang="en-GB" sz="120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287327741"/>
                  </a:ext>
                </a:extLst>
              </a:tr>
              <a:tr h="0">
                <a:tc>
                  <a:txBody>
                    <a:bodyPr/>
                    <a:lstStyle/>
                    <a:p>
                      <a:pPr>
                        <a:buNone/>
                      </a:pPr>
                      <a:r>
                        <a:rPr lang="en-GB" sz="1200">
                          <a:effectLst/>
                        </a:rPr>
                        <a:t> </a:t>
                      </a:r>
                      <a:endParaRPr lang="en-GB"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1200">
                          <a:effectLst/>
                        </a:rPr>
                        <a:t>if (m &gt; n) insert textb at location m + length(texta)</a:t>
                      </a:r>
                      <a:endParaRPr lang="en-GB" sz="1200">
                        <a:effectLst/>
                        <a:latin typeface="Times New Roman" panose="02020603050405020304" pitchFamily="18" charset="0"/>
                        <a:ea typeface="Times New Roman" panose="02020603050405020304" pitchFamily="18" charset="0"/>
                      </a:endParaRPr>
                    </a:p>
                  </a:txBody>
                  <a:tcPr marL="63500" marR="63500" marT="63500" marB="63500"/>
                </a:tc>
                <a:tc>
                  <a:txBody>
                    <a:bodyPr/>
                    <a:lstStyle/>
                    <a:p>
                      <a:pPr algn="l">
                        <a:lnSpc>
                          <a:spcPct val="150000"/>
                        </a:lnSpc>
                        <a:buNone/>
                      </a:pPr>
                      <a:r>
                        <a:rPr lang="en-GB" sz="1200" dirty="0">
                          <a:effectLst/>
                        </a:rPr>
                        <a:t>(iii)</a:t>
                      </a:r>
                      <a:endParaRPr lang="en-GB" sz="1200" dirty="0">
                        <a:effectLst/>
                        <a:latin typeface="Times New Roman" panose="02020603050405020304" pitchFamily="18" charset="0"/>
                        <a:ea typeface="Times New Roman" panose="02020603050405020304" pitchFamily="18" charset="0"/>
                      </a:endParaRPr>
                    </a:p>
                  </a:txBody>
                  <a:tcPr marL="63500" marR="63500" marT="63500" marB="63500"/>
                </a:tc>
                <a:extLst>
                  <a:ext uri="{0D108BD9-81ED-4DB2-BD59-A6C34878D82A}">
                    <a16:rowId xmlns:a16="http://schemas.microsoft.com/office/drawing/2014/main" val="1456370663"/>
                  </a:ext>
                </a:extLst>
              </a:tr>
            </a:tbl>
          </a:graphicData>
        </a:graphic>
      </p:graphicFrame>
      <p:sp>
        <p:nvSpPr>
          <p:cNvPr id="6" name="Rectangle 1">
            <a:extLst>
              <a:ext uri="{FF2B5EF4-FFF2-40B4-BE49-F238E27FC236}">
                <a16:creationId xmlns:a16="http://schemas.microsoft.com/office/drawing/2014/main" id="{2DE8A9D4-EAA2-E1D0-4503-0429470757F9}"/>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	Insert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texta</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location n</a:t>
            </a:r>
            <a:endParaRPr kumimoji="0" lang="en-US" altLang="en-US" sz="700" b="0" i="0" u="none" strike="noStrike" cap="none" normalizeH="0" baseline="0" dirty="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b	Insert </a:t>
            </a:r>
            <a:r>
              <a:rPr kumimoji="0" lang="en-US" altLang="en-US" sz="1200" b="0" i="0" u="none" strike="noStrike" cap="none" normalizeH="0" baseline="0" dirty="0" err="1">
                <a:ln>
                  <a:noFill/>
                </a:ln>
                <a:solidFill>
                  <a:schemeClr val="tx1"/>
                </a:solidFill>
                <a:effectLst/>
                <a:latin typeface="Arial" panose="020B0604020202020204" pitchFamily="34" charset="0"/>
                <a:ea typeface="Times New Roman" panose="02020603050405020304" pitchFamily="18" charset="0"/>
              </a:rPr>
              <a:t>textb</a:t>
            </a: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 at location m</a:t>
            </a:r>
            <a:endParaRPr kumimoji="0" lang="en-US" altLang="en-US" sz="700" b="0" i="0" u="none" strike="noStrike" cap="none" normalizeH="0" baseline="0" dirty="0">
              <a:ln>
                <a:noFill/>
              </a:ln>
              <a:solidFill>
                <a:schemeClr val="tx1"/>
              </a:solidFill>
              <a:effectLst/>
              <a:latin typeface="Arial" panose="020B0604020202020204" pitchFamily="34" charset="0"/>
            </a:endParaRPr>
          </a:p>
          <a:p>
            <a:pPr marL="0" marR="0" lvl="0" indent="180975" algn="just"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chemeClr val="tx1"/>
                </a:solidFill>
                <a:effectLst/>
                <a:latin typeface="Arial" panose="020B0604020202020204" pitchFamily="34" charset="0"/>
                <a:ea typeface="Times New Roman" panose="02020603050405020304" pitchFamily="18" charset="0"/>
              </a:rPr>
              <a:t>but decide to give insert a preference, then we have to transform b to b’ as follows: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3421101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325563"/>
          </a:xfrm>
        </p:spPr>
        <p:txBody>
          <a:bodyPr anchor="t">
            <a:normAutofit/>
          </a:bodyPr>
          <a:lstStyle/>
          <a:p>
            <a:r>
              <a:rPr lang="en-GB" sz="2400" dirty="0"/>
              <a:t>Figure 12.21.  Multiuser transformations:  (left) optimistic concurrency, (right) group undo.</a:t>
            </a:r>
          </a:p>
        </p:txBody>
      </p:sp>
      <p:pic>
        <p:nvPicPr>
          <p:cNvPr id="6" name="Picture 5" descr="A diagram of a diagram&#10;&#10;Description automatically generated">
            <a:extLst>
              <a:ext uri="{FF2B5EF4-FFF2-40B4-BE49-F238E27FC236}">
                <a16:creationId xmlns:a16="http://schemas.microsoft.com/office/drawing/2014/main" id="{20718920-1016-6326-A9A3-006F35645908}"/>
              </a:ext>
            </a:extLst>
          </p:cNvPr>
          <p:cNvPicPr>
            <a:picLocks noChangeAspect="1"/>
          </p:cNvPicPr>
          <p:nvPr/>
        </p:nvPicPr>
        <p:blipFill>
          <a:blip r:embed="rId3"/>
          <a:stretch>
            <a:fillRect/>
          </a:stretch>
        </p:blipFill>
        <p:spPr>
          <a:xfrm>
            <a:off x="345440" y="2536434"/>
            <a:ext cx="4226560" cy="2393950"/>
          </a:xfrm>
          <a:prstGeom prst="rect">
            <a:avLst/>
          </a:prstGeom>
        </p:spPr>
      </p:pic>
      <p:pic>
        <p:nvPicPr>
          <p:cNvPr id="8" name="Picture 7" descr="A diagram of a computer program&#10;&#10;Description automatically generated with medium confidence">
            <a:extLst>
              <a:ext uri="{FF2B5EF4-FFF2-40B4-BE49-F238E27FC236}">
                <a16:creationId xmlns:a16="http://schemas.microsoft.com/office/drawing/2014/main" id="{154C90F3-643E-D178-F632-285275FED8E9}"/>
              </a:ext>
            </a:extLst>
          </p:cNvPr>
          <p:cNvPicPr>
            <a:picLocks noChangeAspect="1"/>
          </p:cNvPicPr>
          <p:nvPr/>
        </p:nvPicPr>
        <p:blipFill>
          <a:blip r:embed="rId4"/>
          <a:stretch>
            <a:fillRect/>
          </a:stretch>
        </p:blipFill>
        <p:spPr>
          <a:xfrm>
            <a:off x="5050790" y="2536434"/>
            <a:ext cx="3747770" cy="2806700"/>
          </a:xfrm>
          <a:prstGeom prst="rect">
            <a:avLst/>
          </a:prstGeom>
        </p:spPr>
      </p:pic>
    </p:spTree>
    <p:extLst>
      <p:ext uri="{BB962C8B-B14F-4D97-AF65-F5344CB8AC3E}">
        <p14:creationId xmlns:p14="http://schemas.microsoft.com/office/powerpoint/2010/main" val="40779203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276709"/>
          </a:xfrm>
        </p:spPr>
        <p:txBody>
          <a:bodyPr anchor="t">
            <a:normAutofit/>
          </a:bodyPr>
          <a:lstStyle/>
          <a:p>
            <a:r>
              <a:rPr lang="en-GB" sz="2400" dirty="0"/>
              <a:t>Figure 12.22.  Eventual consistency in cloud infrastructure may lead to temporary inconsistency in the user interface</a:t>
            </a:r>
          </a:p>
        </p:txBody>
      </p:sp>
      <p:grpSp>
        <p:nvGrpSpPr>
          <p:cNvPr id="2" name="Group 1">
            <a:extLst>
              <a:ext uri="{FF2B5EF4-FFF2-40B4-BE49-F238E27FC236}">
                <a16:creationId xmlns:a16="http://schemas.microsoft.com/office/drawing/2014/main" id="{54438C4C-FBBE-6FB1-F567-65CCA2853FFD}"/>
              </a:ext>
            </a:extLst>
          </p:cNvPr>
          <p:cNvGrpSpPr/>
          <p:nvPr/>
        </p:nvGrpSpPr>
        <p:grpSpPr>
          <a:xfrm>
            <a:off x="73276" y="1708971"/>
            <a:ext cx="9094042" cy="5031518"/>
            <a:chOff x="73276" y="1708971"/>
            <a:chExt cx="9094042" cy="5031518"/>
          </a:xfrm>
        </p:grpSpPr>
        <p:sp>
          <p:nvSpPr>
            <p:cNvPr id="3" name="Cloud Callout 2">
              <a:extLst>
                <a:ext uri="{FF2B5EF4-FFF2-40B4-BE49-F238E27FC236}">
                  <a16:creationId xmlns:a16="http://schemas.microsoft.com/office/drawing/2014/main" id="{B6B40FC0-5657-D213-5B1B-C17763E6A226}"/>
                </a:ext>
              </a:extLst>
            </p:cNvPr>
            <p:cNvSpPr/>
            <p:nvPr/>
          </p:nvSpPr>
          <p:spPr>
            <a:xfrm>
              <a:off x="5111172" y="1954528"/>
              <a:ext cx="2614411" cy="4617811"/>
            </a:xfrm>
            <a:prstGeom prst="cloudCallout">
              <a:avLst>
                <a:gd name="adj1" fmla="val -13444"/>
                <a:gd name="adj2" fmla="val 41367"/>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5" name="Group 4">
              <a:extLst>
                <a:ext uri="{FF2B5EF4-FFF2-40B4-BE49-F238E27FC236}">
                  <a16:creationId xmlns:a16="http://schemas.microsoft.com/office/drawing/2014/main" id="{80702AAC-F838-A797-B669-85686732099A}"/>
                </a:ext>
              </a:extLst>
            </p:cNvPr>
            <p:cNvGrpSpPr/>
            <p:nvPr/>
          </p:nvGrpSpPr>
          <p:grpSpPr>
            <a:xfrm>
              <a:off x="284254" y="2242620"/>
              <a:ext cx="4072139" cy="4072139"/>
              <a:chOff x="0" y="2236361"/>
              <a:chExt cx="4072139" cy="4072139"/>
            </a:xfrm>
          </p:grpSpPr>
          <p:pic>
            <p:nvPicPr>
              <p:cNvPr id="24" name="Picture 33">
                <a:extLst>
                  <a:ext uri="{FF2B5EF4-FFF2-40B4-BE49-F238E27FC236}">
                    <a16:creationId xmlns:a16="http://schemas.microsoft.com/office/drawing/2014/main" id="{E20BD7E2-A3FE-2D3C-7081-0E555D7CD53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2236361"/>
                <a:ext cx="4072139" cy="4072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Parallelogram 24">
                <a:extLst>
                  <a:ext uri="{FF2B5EF4-FFF2-40B4-BE49-F238E27FC236}">
                    <a16:creationId xmlns:a16="http://schemas.microsoft.com/office/drawing/2014/main" id="{0B51CC52-DC4C-5EA3-2004-0EB3F26D2FDD}"/>
                  </a:ext>
                </a:extLst>
              </p:cNvPr>
              <p:cNvSpPr/>
              <p:nvPr/>
            </p:nvSpPr>
            <p:spPr>
              <a:xfrm>
                <a:off x="1799842" y="3515796"/>
                <a:ext cx="945463" cy="1056067"/>
              </a:xfrm>
              <a:prstGeom prst="parallelogram">
                <a:avLst>
                  <a:gd name="adj" fmla="val 24238"/>
                </a:avLst>
              </a:prstGeom>
              <a:solidFill>
                <a:schemeClr val="accent5">
                  <a:lumMod val="20000"/>
                  <a:lumOff val="80000"/>
                </a:schemeClr>
              </a:solidFill>
              <a:ln>
                <a:solidFill>
                  <a:schemeClr val="accent5">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Parallelogram 25">
                <a:extLst>
                  <a:ext uri="{FF2B5EF4-FFF2-40B4-BE49-F238E27FC236}">
                    <a16:creationId xmlns:a16="http://schemas.microsoft.com/office/drawing/2014/main" id="{9CD136BB-90D8-27FA-7F9A-DE65AC37E308}"/>
                  </a:ext>
                </a:extLst>
              </p:cNvPr>
              <p:cNvSpPr/>
              <p:nvPr/>
            </p:nvSpPr>
            <p:spPr>
              <a:xfrm>
                <a:off x="2590759" y="3429000"/>
                <a:ext cx="945462" cy="1323304"/>
              </a:xfrm>
              <a:prstGeom prst="parallelogram">
                <a:avLst>
                  <a:gd name="adj" fmla="val 32411"/>
                </a:avLst>
              </a:prstGeom>
              <a:pattFill prst="dkHorz">
                <a:fgClr>
                  <a:schemeClr val="accent4">
                    <a:lumMod val="20000"/>
                    <a:lumOff val="80000"/>
                  </a:schemeClr>
                </a:fgClr>
                <a:bgClr>
                  <a:schemeClr val="bg1"/>
                </a:bgClr>
              </a:patt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6" name="Oval 5">
              <a:extLst>
                <a:ext uri="{FF2B5EF4-FFF2-40B4-BE49-F238E27FC236}">
                  <a16:creationId xmlns:a16="http://schemas.microsoft.com/office/drawing/2014/main" id="{E12A6A74-48B1-A1CD-7B87-7925FB4F47FF}"/>
                </a:ext>
              </a:extLst>
            </p:cNvPr>
            <p:cNvSpPr/>
            <p:nvPr/>
          </p:nvSpPr>
          <p:spPr>
            <a:xfrm>
              <a:off x="1111335" y="2350670"/>
              <a:ext cx="540000" cy="540000"/>
            </a:xfrm>
            <a:prstGeom prst="ellipse">
              <a:avLst/>
            </a:prstGeom>
            <a:solidFill>
              <a:schemeClr val="bg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1</a:t>
              </a:r>
            </a:p>
          </p:txBody>
        </p:sp>
        <p:sp>
          <p:nvSpPr>
            <p:cNvPr id="7" name="Can 6">
              <a:extLst>
                <a:ext uri="{FF2B5EF4-FFF2-40B4-BE49-F238E27FC236}">
                  <a16:creationId xmlns:a16="http://schemas.microsoft.com/office/drawing/2014/main" id="{4092E8D1-018B-2BA7-FB79-F498E2CC5FE3}"/>
                </a:ext>
              </a:extLst>
            </p:cNvPr>
            <p:cNvSpPr/>
            <p:nvPr/>
          </p:nvSpPr>
          <p:spPr>
            <a:xfrm>
              <a:off x="6151161" y="2686382"/>
              <a:ext cx="953037" cy="1163512"/>
            </a:xfrm>
            <a:prstGeom prst="can">
              <a:avLst/>
            </a:prstGeom>
            <a:solidFill>
              <a:schemeClr val="accent6">
                <a:lumMod val="20000"/>
                <a:lumOff val="80000"/>
              </a:schemeClr>
            </a:solidFill>
            <a:ln w="3492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accent6">
                      <a:lumMod val="75000"/>
                    </a:schemeClr>
                  </a:solidFill>
                </a:rPr>
                <a:t>A</a:t>
              </a:r>
            </a:p>
          </p:txBody>
        </p:sp>
        <p:sp>
          <p:nvSpPr>
            <p:cNvPr id="8" name="Can 7">
              <a:extLst>
                <a:ext uri="{FF2B5EF4-FFF2-40B4-BE49-F238E27FC236}">
                  <a16:creationId xmlns:a16="http://schemas.microsoft.com/office/drawing/2014/main" id="{BE83AEF7-AD37-17A6-4705-A108D086F54A}"/>
                </a:ext>
              </a:extLst>
            </p:cNvPr>
            <p:cNvSpPr/>
            <p:nvPr/>
          </p:nvSpPr>
          <p:spPr>
            <a:xfrm>
              <a:off x="5710737" y="4474692"/>
              <a:ext cx="953037" cy="1163512"/>
            </a:xfrm>
            <a:prstGeom prst="can">
              <a:avLst/>
            </a:prstGeom>
            <a:solidFill>
              <a:schemeClr val="accent6">
                <a:lumMod val="20000"/>
                <a:lumOff val="80000"/>
              </a:schemeClr>
            </a:solidFill>
            <a:ln w="34925">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800" dirty="0">
                  <a:solidFill>
                    <a:schemeClr val="accent6">
                      <a:lumMod val="75000"/>
                    </a:schemeClr>
                  </a:solidFill>
                </a:rPr>
                <a:t>B</a:t>
              </a:r>
            </a:p>
          </p:txBody>
        </p:sp>
        <p:sp>
          <p:nvSpPr>
            <p:cNvPr id="9" name="Oval 8">
              <a:extLst>
                <a:ext uri="{FF2B5EF4-FFF2-40B4-BE49-F238E27FC236}">
                  <a16:creationId xmlns:a16="http://schemas.microsoft.com/office/drawing/2014/main" id="{FF2F8E5B-93F1-2E53-0217-22F1B8DAE8CC}"/>
                </a:ext>
              </a:extLst>
            </p:cNvPr>
            <p:cNvSpPr/>
            <p:nvPr/>
          </p:nvSpPr>
          <p:spPr>
            <a:xfrm>
              <a:off x="3342308" y="2162170"/>
              <a:ext cx="540000" cy="540000"/>
            </a:xfrm>
            <a:prstGeom prst="ellipse">
              <a:avLst/>
            </a:prstGeom>
            <a:solidFill>
              <a:schemeClr val="bg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2</a:t>
              </a:r>
            </a:p>
          </p:txBody>
        </p:sp>
        <p:sp>
          <p:nvSpPr>
            <p:cNvPr id="10" name="TextBox 9">
              <a:extLst>
                <a:ext uri="{FF2B5EF4-FFF2-40B4-BE49-F238E27FC236}">
                  <a16:creationId xmlns:a16="http://schemas.microsoft.com/office/drawing/2014/main" id="{28CE31C7-D9F8-169B-6ECD-3305C3177830}"/>
                </a:ext>
              </a:extLst>
            </p:cNvPr>
            <p:cNvSpPr txBox="1"/>
            <p:nvPr/>
          </p:nvSpPr>
          <p:spPr>
            <a:xfrm>
              <a:off x="73276" y="2937341"/>
              <a:ext cx="1870705" cy="923330"/>
            </a:xfrm>
            <a:prstGeom prst="rect">
              <a:avLst/>
            </a:prstGeom>
            <a:noFill/>
          </p:spPr>
          <p:txBody>
            <a:bodyPr wrap="none" rtlCol="0">
              <a:spAutoFit/>
            </a:bodyPr>
            <a:lstStyle/>
            <a:p>
              <a:pPr algn="ctr"/>
              <a:r>
                <a:rPr lang="en-GB" dirty="0"/>
                <a:t>user creates new</a:t>
              </a:r>
              <a:br>
                <a:rPr lang="en-GB" dirty="0"/>
              </a:br>
              <a:r>
                <a:rPr lang="en-GB" dirty="0"/>
                <a:t>data item in</a:t>
              </a:r>
              <a:br>
                <a:rPr lang="en-GB" dirty="0"/>
              </a:br>
              <a:r>
                <a:rPr lang="en-GB" dirty="0"/>
                <a:t>left-hand pane</a:t>
              </a:r>
            </a:p>
          </p:txBody>
        </p:sp>
        <p:cxnSp>
          <p:nvCxnSpPr>
            <p:cNvPr id="11" name="Straight Arrow Connector 10">
              <a:extLst>
                <a:ext uri="{FF2B5EF4-FFF2-40B4-BE49-F238E27FC236}">
                  <a16:creationId xmlns:a16="http://schemas.microsoft.com/office/drawing/2014/main" id="{954CC302-01B3-E32C-4D2A-47C6858A4DE2}"/>
                </a:ext>
              </a:extLst>
            </p:cNvPr>
            <p:cNvCxnSpPr>
              <a:cxnSpLocks/>
            </p:cNvCxnSpPr>
            <p:nvPr/>
          </p:nvCxnSpPr>
          <p:spPr>
            <a:xfrm>
              <a:off x="1724293" y="3399006"/>
              <a:ext cx="832534" cy="69164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Curved Connector 11">
              <a:extLst>
                <a:ext uri="{FF2B5EF4-FFF2-40B4-BE49-F238E27FC236}">
                  <a16:creationId xmlns:a16="http://schemas.microsoft.com/office/drawing/2014/main" id="{E0A0BDD6-EC60-B9D9-6550-1C9DFFFCA53A}"/>
                </a:ext>
              </a:extLst>
            </p:cNvPr>
            <p:cNvCxnSpPr>
              <a:cxnSpLocks/>
              <a:stCxn id="25" idx="1"/>
              <a:endCxn id="13" idx="1"/>
            </p:cNvCxnSpPr>
            <p:nvPr/>
          </p:nvCxnSpPr>
          <p:spPr>
            <a:xfrm rot="5400000" flipH="1" flipV="1">
              <a:off x="4371392" y="1457327"/>
              <a:ext cx="364745" cy="3764712"/>
            </a:xfrm>
            <a:prstGeom prst="curvedConnector3">
              <a:avLst>
                <a:gd name="adj1" fmla="val 192348"/>
              </a:avLst>
            </a:prstGeom>
            <a:ln w="127000">
              <a:tailEnd type="triangle"/>
            </a:ln>
          </p:spPr>
          <p:style>
            <a:lnRef idx="2">
              <a:schemeClr val="accent1"/>
            </a:lnRef>
            <a:fillRef idx="0">
              <a:schemeClr val="accent1"/>
            </a:fillRef>
            <a:effectRef idx="1">
              <a:schemeClr val="accent1"/>
            </a:effectRef>
            <a:fontRef idx="minor">
              <a:schemeClr val="tx1"/>
            </a:fontRef>
          </p:style>
        </p:cxnSp>
        <p:sp>
          <p:nvSpPr>
            <p:cNvPr id="13" name="Oval 12">
              <a:extLst>
                <a:ext uri="{FF2B5EF4-FFF2-40B4-BE49-F238E27FC236}">
                  <a16:creationId xmlns:a16="http://schemas.microsoft.com/office/drawing/2014/main" id="{280B295E-E52A-7C83-E851-416A6BF1EE91}"/>
                </a:ext>
              </a:extLst>
            </p:cNvPr>
            <p:cNvSpPr/>
            <p:nvPr/>
          </p:nvSpPr>
          <p:spPr>
            <a:xfrm>
              <a:off x="6328614" y="3049074"/>
              <a:ext cx="734096" cy="739079"/>
            </a:xfrm>
            <a:prstGeom prst="ellips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EB8607BF-DA71-CB8D-ED82-57BEB633809D}"/>
                </a:ext>
              </a:extLst>
            </p:cNvPr>
            <p:cNvSpPr txBox="1"/>
            <p:nvPr/>
          </p:nvSpPr>
          <p:spPr>
            <a:xfrm>
              <a:off x="3673451" y="1708971"/>
              <a:ext cx="1666289" cy="923330"/>
            </a:xfrm>
            <a:prstGeom prst="rect">
              <a:avLst/>
            </a:prstGeom>
            <a:noFill/>
          </p:spPr>
          <p:txBody>
            <a:bodyPr wrap="none" rtlCol="0">
              <a:spAutoFit/>
            </a:bodyPr>
            <a:lstStyle/>
            <a:p>
              <a:pPr algn="ctr"/>
              <a:r>
                <a:rPr lang="en-GB" dirty="0"/>
                <a:t>update sent to </a:t>
              </a:r>
              <a:br>
                <a:rPr lang="en-GB" dirty="0"/>
              </a:br>
              <a:r>
                <a:rPr lang="en-GB" dirty="0"/>
                <a:t>server A in</a:t>
              </a:r>
              <a:br>
                <a:rPr lang="en-GB" dirty="0"/>
              </a:br>
              <a:r>
                <a:rPr lang="en-GB" dirty="0"/>
                <a:t>cloud</a:t>
              </a:r>
            </a:p>
          </p:txBody>
        </p:sp>
        <p:sp>
          <p:nvSpPr>
            <p:cNvPr id="15" name="Oval 14">
              <a:extLst>
                <a:ext uri="{FF2B5EF4-FFF2-40B4-BE49-F238E27FC236}">
                  <a16:creationId xmlns:a16="http://schemas.microsoft.com/office/drawing/2014/main" id="{5A78BF2F-CAB1-561D-2C34-7B177B5BF476}"/>
                </a:ext>
              </a:extLst>
            </p:cNvPr>
            <p:cNvSpPr/>
            <p:nvPr/>
          </p:nvSpPr>
          <p:spPr>
            <a:xfrm>
              <a:off x="3946884" y="4665522"/>
              <a:ext cx="540000" cy="540000"/>
            </a:xfrm>
            <a:prstGeom prst="ellipse">
              <a:avLst/>
            </a:prstGeom>
            <a:solidFill>
              <a:schemeClr val="bg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4</a:t>
              </a:r>
            </a:p>
          </p:txBody>
        </p:sp>
        <p:sp>
          <p:nvSpPr>
            <p:cNvPr id="16" name="TextBox 15">
              <a:extLst>
                <a:ext uri="{FF2B5EF4-FFF2-40B4-BE49-F238E27FC236}">
                  <a16:creationId xmlns:a16="http://schemas.microsoft.com/office/drawing/2014/main" id="{A263749C-CC9D-4D74-67A0-19AE1E476CB9}"/>
                </a:ext>
              </a:extLst>
            </p:cNvPr>
            <p:cNvSpPr txBox="1"/>
            <p:nvPr/>
          </p:nvSpPr>
          <p:spPr>
            <a:xfrm>
              <a:off x="2621898" y="5263161"/>
              <a:ext cx="2234008" cy="1477328"/>
            </a:xfrm>
            <a:prstGeom prst="rect">
              <a:avLst/>
            </a:prstGeom>
            <a:noFill/>
          </p:spPr>
          <p:txBody>
            <a:bodyPr wrap="none" rtlCol="0">
              <a:spAutoFit/>
            </a:bodyPr>
            <a:lstStyle/>
            <a:p>
              <a:pPr algn="ctr"/>
              <a:r>
                <a:rPr lang="en-GB" dirty="0"/>
                <a:t>update to </a:t>
              </a:r>
              <a:br>
                <a:rPr lang="en-GB" dirty="0"/>
              </a:br>
              <a:r>
                <a:rPr lang="en-GB" dirty="0"/>
                <a:t>right-hand pane </a:t>
              </a:r>
              <a:br>
                <a:rPr lang="en-GB" dirty="0"/>
              </a:br>
              <a:r>
                <a:rPr lang="en-GB" dirty="0"/>
                <a:t>may take some time</a:t>
              </a:r>
              <a:br>
                <a:rPr lang="en-GB" dirty="0"/>
              </a:br>
              <a:r>
                <a:rPr lang="en-GB" dirty="0"/>
                <a:t>leading to temporary</a:t>
              </a:r>
              <a:br>
                <a:rPr lang="en-GB" dirty="0"/>
              </a:br>
              <a:r>
                <a:rPr lang="en-GB" dirty="0"/>
                <a:t>inconsistency in UI</a:t>
              </a:r>
            </a:p>
          </p:txBody>
        </p:sp>
        <p:sp>
          <p:nvSpPr>
            <p:cNvPr id="17" name="Oval 16">
              <a:extLst>
                <a:ext uri="{FF2B5EF4-FFF2-40B4-BE49-F238E27FC236}">
                  <a16:creationId xmlns:a16="http://schemas.microsoft.com/office/drawing/2014/main" id="{9EFFA1EA-5D08-8122-0B35-8EE11E31EA23}"/>
                </a:ext>
              </a:extLst>
            </p:cNvPr>
            <p:cNvSpPr/>
            <p:nvPr/>
          </p:nvSpPr>
          <p:spPr>
            <a:xfrm>
              <a:off x="7456593" y="4565702"/>
              <a:ext cx="540000" cy="540000"/>
            </a:xfrm>
            <a:prstGeom prst="ellipse">
              <a:avLst/>
            </a:prstGeom>
            <a:solidFill>
              <a:schemeClr val="bg1"/>
            </a:solidFill>
            <a:ln w="317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3600" dirty="0">
                  <a:solidFill>
                    <a:schemeClr val="tx1"/>
                  </a:solidFill>
                </a:rPr>
                <a:t>3</a:t>
              </a:r>
            </a:p>
          </p:txBody>
        </p:sp>
        <p:sp>
          <p:nvSpPr>
            <p:cNvPr id="18" name="TextBox 17">
              <a:extLst>
                <a:ext uri="{FF2B5EF4-FFF2-40B4-BE49-F238E27FC236}">
                  <a16:creationId xmlns:a16="http://schemas.microsoft.com/office/drawing/2014/main" id="{CBC2C56B-DA6B-0232-9778-91F375E8FFBF}"/>
                </a:ext>
              </a:extLst>
            </p:cNvPr>
            <p:cNvSpPr txBox="1"/>
            <p:nvPr/>
          </p:nvSpPr>
          <p:spPr>
            <a:xfrm>
              <a:off x="7456593" y="4897181"/>
              <a:ext cx="1710725" cy="1754326"/>
            </a:xfrm>
            <a:prstGeom prst="rect">
              <a:avLst/>
            </a:prstGeom>
            <a:noFill/>
          </p:spPr>
          <p:txBody>
            <a:bodyPr wrap="none" rtlCol="0">
              <a:spAutoFit/>
            </a:bodyPr>
            <a:lstStyle/>
            <a:p>
              <a:pPr algn="ctr"/>
              <a:r>
                <a:rPr lang="en-GB" dirty="0"/>
                <a:t>cloud</a:t>
              </a:r>
              <a:br>
                <a:rPr lang="en-GB" dirty="0"/>
              </a:br>
              <a:r>
                <a:rPr lang="en-GB" dirty="0"/>
                <a:t>servers may</a:t>
              </a:r>
              <a:br>
                <a:rPr lang="en-GB" dirty="0"/>
              </a:br>
              <a:r>
                <a:rPr lang="en-GB" dirty="0"/>
                <a:t>take some time</a:t>
              </a:r>
              <a:br>
                <a:rPr lang="en-GB" dirty="0"/>
              </a:br>
              <a:r>
                <a:rPr lang="en-GB" dirty="0"/>
                <a:t>to synchronise</a:t>
              </a:r>
              <a:br>
                <a:rPr lang="en-GB" dirty="0"/>
              </a:br>
              <a:r>
                <a:rPr lang="en-GB" dirty="0"/>
                <a:t>with one</a:t>
              </a:r>
              <a:br>
                <a:rPr lang="en-GB" dirty="0"/>
              </a:br>
              <a:r>
                <a:rPr lang="en-GB" dirty="0"/>
                <a:t>another</a:t>
              </a:r>
            </a:p>
          </p:txBody>
        </p:sp>
        <p:cxnSp>
          <p:nvCxnSpPr>
            <p:cNvPr id="19" name="Straight Arrow Connector 18">
              <a:extLst>
                <a:ext uri="{FF2B5EF4-FFF2-40B4-BE49-F238E27FC236}">
                  <a16:creationId xmlns:a16="http://schemas.microsoft.com/office/drawing/2014/main" id="{68F346B7-A4C8-D675-7B4A-9DA71055630E}"/>
                </a:ext>
              </a:extLst>
            </p:cNvPr>
            <p:cNvCxnSpPr>
              <a:cxnSpLocks/>
            </p:cNvCxnSpPr>
            <p:nvPr/>
          </p:nvCxnSpPr>
          <p:spPr>
            <a:xfrm flipH="1" flipV="1">
              <a:off x="6740451" y="4257174"/>
              <a:ext cx="850616" cy="1048924"/>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20" name="Curved Connector 19">
              <a:extLst>
                <a:ext uri="{FF2B5EF4-FFF2-40B4-BE49-F238E27FC236}">
                  <a16:creationId xmlns:a16="http://schemas.microsoft.com/office/drawing/2014/main" id="{A4479EB5-D069-CA1E-CDFE-CECD36C3E64C}"/>
                </a:ext>
              </a:extLst>
            </p:cNvPr>
            <p:cNvCxnSpPr>
              <a:cxnSpLocks/>
              <a:stCxn id="8" idx="3"/>
              <a:endCxn id="26" idx="2"/>
            </p:cNvCxnSpPr>
            <p:nvPr/>
          </p:nvCxnSpPr>
          <p:spPr>
            <a:xfrm rot="5400000" flipH="1">
              <a:off x="4156610" y="3607559"/>
              <a:ext cx="1541293" cy="2519998"/>
            </a:xfrm>
            <a:prstGeom prst="curvedConnector4">
              <a:avLst>
                <a:gd name="adj1" fmla="val -14832"/>
                <a:gd name="adj2" fmla="val 56415"/>
              </a:avLst>
            </a:prstGeom>
            <a:ln w="127000">
              <a:tailEnd type="triangle"/>
            </a:ln>
          </p:spPr>
          <p:style>
            <a:lnRef idx="2">
              <a:schemeClr val="accent1"/>
            </a:lnRef>
            <a:fillRef idx="0">
              <a:schemeClr val="accent1"/>
            </a:fillRef>
            <a:effectRef idx="1">
              <a:schemeClr val="accent1"/>
            </a:effectRef>
            <a:fontRef idx="minor">
              <a:schemeClr val="tx1"/>
            </a:fontRef>
          </p:style>
        </p:cxnSp>
        <p:sp>
          <p:nvSpPr>
            <p:cNvPr id="21" name="Down Arrow 20">
              <a:extLst>
                <a:ext uri="{FF2B5EF4-FFF2-40B4-BE49-F238E27FC236}">
                  <a16:creationId xmlns:a16="http://schemas.microsoft.com/office/drawing/2014/main" id="{555D6EEA-3C76-44FB-AC66-9455875DB270}"/>
                </a:ext>
              </a:extLst>
            </p:cNvPr>
            <p:cNvSpPr/>
            <p:nvPr/>
          </p:nvSpPr>
          <p:spPr>
            <a:xfrm rot="1245101">
              <a:off x="6111726" y="3667835"/>
              <a:ext cx="460261" cy="1035187"/>
            </a:xfrm>
            <a:prstGeom prst="downArrow">
              <a:avLst/>
            </a:prstGeom>
            <a:solidFill>
              <a:schemeClr val="accent1">
                <a:lumMod val="40000"/>
                <a:lumOff val="6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Graphic 21">
              <a:extLst>
                <a:ext uri="{FF2B5EF4-FFF2-40B4-BE49-F238E27FC236}">
                  <a16:creationId xmlns:a16="http://schemas.microsoft.com/office/drawing/2014/main" id="{CF252C6E-2C8B-9237-E165-160B3B6764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6073337" y="3826160"/>
              <a:ext cx="622325" cy="622325"/>
            </a:xfrm>
            <a:prstGeom prst="rect">
              <a:avLst/>
            </a:prstGeom>
          </p:spPr>
        </p:pic>
        <p:cxnSp>
          <p:nvCxnSpPr>
            <p:cNvPr id="23" name="Straight Arrow Connector 22">
              <a:extLst>
                <a:ext uri="{FF2B5EF4-FFF2-40B4-BE49-F238E27FC236}">
                  <a16:creationId xmlns:a16="http://schemas.microsoft.com/office/drawing/2014/main" id="{B08B6076-CE9E-4DDB-422F-054497211F9C}"/>
                </a:ext>
              </a:extLst>
            </p:cNvPr>
            <p:cNvCxnSpPr>
              <a:cxnSpLocks/>
              <a:stCxn id="16" idx="0"/>
            </p:cNvCxnSpPr>
            <p:nvPr/>
          </p:nvCxnSpPr>
          <p:spPr>
            <a:xfrm flipH="1" flipV="1">
              <a:off x="3326558" y="4278689"/>
              <a:ext cx="412344" cy="984472"/>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54301582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325563"/>
          </a:xfrm>
        </p:spPr>
        <p:txBody>
          <a:bodyPr anchor="t">
            <a:normAutofit/>
          </a:bodyPr>
          <a:lstStyle/>
          <a:p>
            <a:r>
              <a:rPr lang="en-GB" sz="2400" dirty="0"/>
              <a:t>Figure 12.23.  SOAP XML encoding of Lookup (“Hello World”).</a:t>
            </a:r>
          </a:p>
        </p:txBody>
      </p:sp>
      <p:pic>
        <p:nvPicPr>
          <p:cNvPr id="3" name="Picture 2" descr="A screenshot of a computer program&#10;&#10;Description automatically generated">
            <a:extLst>
              <a:ext uri="{FF2B5EF4-FFF2-40B4-BE49-F238E27FC236}">
                <a16:creationId xmlns:a16="http://schemas.microsoft.com/office/drawing/2014/main" id="{88146386-D4AD-C6C5-A231-2B7396F911AB}"/>
              </a:ext>
            </a:extLst>
          </p:cNvPr>
          <p:cNvPicPr>
            <a:picLocks noChangeAspect="1"/>
          </p:cNvPicPr>
          <p:nvPr/>
        </p:nvPicPr>
        <p:blipFill>
          <a:blip r:embed="rId3"/>
          <a:stretch>
            <a:fillRect/>
          </a:stretch>
        </p:blipFill>
        <p:spPr>
          <a:xfrm>
            <a:off x="919492" y="1241042"/>
            <a:ext cx="6768957" cy="4992489"/>
          </a:xfrm>
          <a:prstGeom prst="rect">
            <a:avLst/>
          </a:prstGeom>
        </p:spPr>
      </p:pic>
    </p:spTree>
    <p:extLst>
      <p:ext uri="{BB962C8B-B14F-4D97-AF65-F5344CB8AC3E}">
        <p14:creationId xmlns:p14="http://schemas.microsoft.com/office/powerpoint/2010/main" val="36369791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0"/>
            <a:ext cx="9144000" cy="1276709"/>
          </a:xfrm>
        </p:spPr>
        <p:txBody>
          <a:bodyPr anchor="t">
            <a:normAutofit/>
          </a:bodyPr>
          <a:lstStyle/>
          <a:p>
            <a:r>
              <a:rPr lang="en-GB" sz="2400" dirty="0"/>
              <a:t>Figure 12.24.  JSON encoding of Lookup ("Hello World").</a:t>
            </a:r>
          </a:p>
        </p:txBody>
      </p:sp>
      <p:sp>
        <p:nvSpPr>
          <p:cNvPr id="3" name="TextBox 2">
            <a:extLst>
              <a:ext uri="{FF2B5EF4-FFF2-40B4-BE49-F238E27FC236}">
                <a16:creationId xmlns:a16="http://schemas.microsoft.com/office/drawing/2014/main" id="{37649F99-4C11-66CC-87C2-AC38DD7A5B87}"/>
              </a:ext>
            </a:extLst>
          </p:cNvPr>
          <p:cNvSpPr txBox="1"/>
          <p:nvPr/>
        </p:nvSpPr>
        <p:spPr>
          <a:xfrm>
            <a:off x="737796" y="1950215"/>
            <a:ext cx="7643004" cy="2677656"/>
          </a:xfrm>
          <a:prstGeom prst="rect">
            <a:avLst/>
          </a:prstGeom>
          <a:noFill/>
        </p:spPr>
        <p:txBody>
          <a:bodyPr wrap="square">
            <a:spAutoFit/>
          </a:bodyPr>
          <a:lstStyle/>
          <a:p>
            <a:pPr algn="just">
              <a:tabLst>
                <a:tab pos="703263" algn="l"/>
                <a:tab pos="1406525" algn="l"/>
              </a:tabLst>
            </a:pPr>
            <a:r>
              <a:rPr lang="en-GB" sz="2800" dirty="0">
                <a:effectLst/>
                <a:latin typeface="Courier New" panose="02070309020205020404" pitchFamily="49" charset="0"/>
                <a:ea typeface="Times New Roman" panose="02020603050405020304" pitchFamily="18" charset="0"/>
              </a:rPr>
              <a:t>{</a:t>
            </a:r>
            <a:endParaRPr lang="en-GB" sz="2800" dirty="0">
              <a:latin typeface="Times New Roman" panose="02020603050405020304" pitchFamily="18" charset="0"/>
              <a:ea typeface="Times New Roman" panose="02020603050405020304" pitchFamily="18" charset="0"/>
            </a:endParaRPr>
          </a:p>
          <a:p>
            <a:pPr algn="just">
              <a:tabLst>
                <a:tab pos="703263" algn="l"/>
                <a:tab pos="1406525" algn="l"/>
              </a:tabLst>
            </a:pPr>
            <a:r>
              <a:rPr lang="en-GB" sz="2800" dirty="0">
                <a:effectLst/>
                <a:latin typeface="Times New Roman" panose="02020603050405020304" pitchFamily="18" charset="0"/>
                <a:ea typeface="Times New Roman" panose="02020603050405020304" pitchFamily="18" charset="0"/>
              </a:rPr>
              <a:t>	</a:t>
            </a:r>
            <a:r>
              <a:rPr lang="en-GB" sz="2800" dirty="0">
                <a:effectLst/>
                <a:latin typeface="Courier New" panose="02070309020205020404" pitchFamily="49" charset="0"/>
                <a:ea typeface="Times New Roman" panose="02020603050405020304" pitchFamily="18" charset="0"/>
              </a:rPr>
              <a:t>"op": "Lookup",</a:t>
            </a:r>
            <a:endParaRPr lang="en-GB" sz="2800" dirty="0">
              <a:effectLst/>
              <a:latin typeface="Times New Roman" panose="02020603050405020304" pitchFamily="18" charset="0"/>
              <a:ea typeface="Times New Roman" panose="02020603050405020304" pitchFamily="18" charset="0"/>
            </a:endParaRPr>
          </a:p>
          <a:p>
            <a:pPr algn="just">
              <a:tabLst>
                <a:tab pos="703263" algn="l"/>
                <a:tab pos="1406525" algn="l"/>
              </a:tabLst>
            </a:pPr>
            <a:r>
              <a:rPr lang="en-GB" sz="2800" dirty="0">
                <a:effectLst/>
                <a:latin typeface="Courier New" panose="02070309020205020404" pitchFamily="49" charset="0"/>
                <a:ea typeface="Times New Roman" panose="02020603050405020304" pitchFamily="18" charset="0"/>
              </a:rPr>
              <a:t>	"</a:t>
            </a:r>
            <a:r>
              <a:rPr lang="en-GB" sz="2800" dirty="0" err="1">
                <a:effectLst/>
                <a:latin typeface="Courier New" panose="02070309020205020404" pitchFamily="49" charset="0"/>
                <a:ea typeface="Times New Roman" panose="02020603050405020304" pitchFamily="18" charset="0"/>
              </a:rPr>
              <a:t>args</a:t>
            </a:r>
            <a:r>
              <a:rPr lang="en-GB" sz="2800" dirty="0">
                <a:effectLst/>
                <a:latin typeface="Courier New" panose="02070309020205020404" pitchFamily="49"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algn="just">
              <a:tabLst>
                <a:tab pos="703263" algn="l"/>
                <a:tab pos="1406525" algn="l"/>
              </a:tabLst>
            </a:pPr>
            <a:r>
              <a:rPr lang="en-GB" sz="2800" dirty="0">
                <a:effectLst/>
                <a:latin typeface="Courier New" panose="02070309020205020404" pitchFamily="49" charset="0"/>
                <a:ea typeface="Times New Roman" panose="02020603050405020304" pitchFamily="18" charset="0"/>
              </a:rPr>
              <a:t>		"</a:t>
            </a:r>
            <a:r>
              <a:rPr lang="en-GB" sz="2800" dirty="0" err="1">
                <a:effectLst/>
                <a:latin typeface="Courier New" panose="02070309020205020404" pitchFamily="49" charset="0"/>
                <a:ea typeface="Times New Roman" panose="02020603050405020304" pitchFamily="18" charset="0"/>
              </a:rPr>
              <a:t>search_term</a:t>
            </a:r>
            <a:r>
              <a:rPr lang="en-GB" sz="2800" dirty="0">
                <a:effectLst/>
                <a:latin typeface="Courier New" panose="02070309020205020404" pitchFamily="49" charset="0"/>
                <a:ea typeface="Times New Roman" panose="02020603050405020304" pitchFamily="18" charset="0"/>
              </a:rPr>
              <a:t>": "Hello World"</a:t>
            </a:r>
            <a:endParaRPr lang="en-GB" sz="2800" dirty="0">
              <a:effectLst/>
              <a:latin typeface="Times New Roman" panose="02020603050405020304" pitchFamily="18" charset="0"/>
              <a:ea typeface="Times New Roman" panose="02020603050405020304" pitchFamily="18" charset="0"/>
            </a:endParaRPr>
          </a:p>
          <a:p>
            <a:pPr algn="just">
              <a:tabLst>
                <a:tab pos="703263" algn="l"/>
                <a:tab pos="1406525" algn="l"/>
              </a:tabLst>
            </a:pPr>
            <a:r>
              <a:rPr lang="en-GB" sz="2800" dirty="0">
                <a:effectLst/>
                <a:latin typeface="Courier New" panose="02070309020205020404" pitchFamily="49" charset="0"/>
                <a:ea typeface="Times New Roman" panose="02020603050405020304" pitchFamily="18" charset="0"/>
              </a:rPr>
              <a:t>	}</a:t>
            </a:r>
            <a:endParaRPr lang="en-GB" sz="2800" dirty="0">
              <a:effectLst/>
              <a:latin typeface="Times New Roman" panose="02020603050405020304" pitchFamily="18" charset="0"/>
              <a:ea typeface="Times New Roman" panose="02020603050405020304" pitchFamily="18" charset="0"/>
            </a:endParaRPr>
          </a:p>
          <a:p>
            <a:pPr algn="just">
              <a:tabLst>
                <a:tab pos="703263" algn="l"/>
                <a:tab pos="1406525" algn="l"/>
              </a:tabLst>
            </a:pPr>
            <a:r>
              <a:rPr lang="en-GB" sz="2800" dirty="0">
                <a:effectLst/>
                <a:latin typeface="Courier New" panose="02070309020205020404" pitchFamily="49" charset="0"/>
                <a:ea typeface="Times New Roman" panose="02020603050405020304" pitchFamily="18" charset="0"/>
              </a:rPr>
              <a:t>}</a:t>
            </a:r>
            <a:endParaRPr lang="en-GB" sz="2800" dirty="0"/>
          </a:p>
        </p:txBody>
      </p:sp>
      <p:cxnSp>
        <p:nvCxnSpPr>
          <p:cNvPr id="6" name="Straight Connector 5">
            <a:extLst>
              <a:ext uri="{FF2B5EF4-FFF2-40B4-BE49-F238E27FC236}">
                <a16:creationId xmlns:a16="http://schemas.microsoft.com/office/drawing/2014/main" id="{B3457790-5548-A245-117A-702D180CE33B}"/>
              </a:ext>
            </a:extLst>
          </p:cNvPr>
          <p:cNvCxnSpPr>
            <a:cxnSpLocks/>
          </p:cNvCxnSpPr>
          <p:nvPr/>
        </p:nvCxnSpPr>
        <p:spPr>
          <a:xfrm>
            <a:off x="599298" y="1863306"/>
            <a:ext cx="7920000" cy="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EFFE4627-F46D-BA08-A970-A3AA06BF2E7E}"/>
              </a:ext>
            </a:extLst>
          </p:cNvPr>
          <p:cNvCxnSpPr>
            <a:cxnSpLocks/>
          </p:cNvCxnSpPr>
          <p:nvPr/>
        </p:nvCxnSpPr>
        <p:spPr>
          <a:xfrm>
            <a:off x="599298" y="4724401"/>
            <a:ext cx="7920000" cy="0"/>
          </a:xfrm>
          <a:prstGeom prst="line">
            <a:avLst/>
          </a:prstGeom>
          <a:ln w="28575">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8124103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AFA417-0ABA-3F4F-EADF-D70A7CAAAF2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82C2E590-4641-E2E6-36EB-4151BB3A46B8}"/>
              </a:ext>
            </a:extLst>
          </p:cNvPr>
          <p:cNvSpPr>
            <a:spLocks noGrp="1"/>
          </p:cNvSpPr>
          <p:nvPr>
            <p:ph type="title"/>
          </p:nvPr>
        </p:nvSpPr>
        <p:spPr/>
        <p:txBody>
          <a:bodyPr>
            <a:normAutofit/>
          </a:bodyPr>
          <a:lstStyle/>
          <a:p>
            <a:r>
              <a:rPr lang="en-GB" sz="3600" dirty="0"/>
              <a:t>12.7  Networks and Society</a:t>
            </a:r>
          </a:p>
        </p:txBody>
      </p:sp>
      <p:sp>
        <p:nvSpPr>
          <p:cNvPr id="7" name="Content Placeholder 6">
            <a:extLst>
              <a:ext uri="{FF2B5EF4-FFF2-40B4-BE49-F238E27FC236}">
                <a16:creationId xmlns:a16="http://schemas.microsoft.com/office/drawing/2014/main" id="{83911656-2BF3-23FC-EBEA-C930B0BD9C76}"/>
              </a:ext>
            </a:extLst>
          </p:cNvPr>
          <p:cNvSpPr>
            <a:spLocks noGrp="1"/>
          </p:cNvSpPr>
          <p:nvPr>
            <p:ph idx="1"/>
          </p:nvPr>
        </p:nvSpPr>
        <p:spPr/>
        <p:txBody>
          <a:bodyPr>
            <a:normAutofit/>
          </a:bodyPr>
          <a:lstStyle/>
          <a:p>
            <a:pPr marL="1071563" indent="-1071563">
              <a:buNone/>
            </a:pPr>
            <a:r>
              <a:rPr lang="en-GB" sz="2400" dirty="0"/>
              <a:t>12.7.1	Digital Inclusion</a:t>
            </a:r>
          </a:p>
          <a:p>
            <a:pPr marL="1071563" indent="-1071563">
              <a:buNone/>
            </a:pPr>
            <a:r>
              <a:rPr lang="en-GB" sz="2400" dirty="0"/>
              <a:t>12.7.2	Internet Speed</a:t>
            </a:r>
          </a:p>
          <a:p>
            <a:pPr marL="1071563" indent="-1071563">
              <a:buNone/>
            </a:pPr>
            <a:r>
              <a:rPr lang="en-GB" sz="2400" dirty="0"/>
              <a:t>12.7.3	Porous borders</a:t>
            </a:r>
          </a:p>
          <a:p>
            <a:pPr marL="1071563" indent="-1071563">
              <a:buNone/>
            </a:pPr>
            <a:r>
              <a:rPr lang="en-GB" sz="2400" dirty="0"/>
              <a:t>12.7.4	Local and Global</a:t>
            </a:r>
          </a:p>
          <a:p>
            <a:pPr marL="1071563" indent="-1071563">
              <a:buNone/>
            </a:pPr>
            <a:r>
              <a:rPr lang="en-GB" sz="2400" dirty="0"/>
              <a:t>12.7.5	Social structures</a:t>
            </a:r>
          </a:p>
          <a:p>
            <a:pPr marL="1071563" indent="-1071563">
              <a:buNone/>
            </a:pPr>
            <a:r>
              <a:rPr lang="en-GB" sz="2400" dirty="0"/>
              <a:t>12.7.6	Information and Misinformation</a:t>
            </a:r>
          </a:p>
          <a:p>
            <a:pPr marL="1071563" indent="-1071563">
              <a:buNone/>
            </a:pPr>
            <a:r>
              <a:rPr lang="en-GB" sz="2400" dirty="0"/>
              <a:t>12.7.7	Resilience and Fragility</a:t>
            </a:r>
          </a:p>
          <a:p>
            <a:pPr marL="1071563" indent="-1071563">
              <a:buNone/>
            </a:pPr>
            <a:r>
              <a:rPr lang="en-GB" sz="2400" dirty="0"/>
              <a:t>12.7.8	Environmental impact</a:t>
            </a:r>
          </a:p>
          <a:p>
            <a:endParaRPr lang="en-GB" sz="2400" dirty="0"/>
          </a:p>
        </p:txBody>
      </p:sp>
    </p:spTree>
    <p:extLst>
      <p:ext uri="{BB962C8B-B14F-4D97-AF65-F5344CB8AC3E}">
        <p14:creationId xmlns:p14="http://schemas.microsoft.com/office/powerpoint/2010/main" val="26935283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a:extLst>
              <a:ext uri="{FF2B5EF4-FFF2-40B4-BE49-F238E27FC236}">
                <a16:creationId xmlns:a16="http://schemas.microsoft.com/office/drawing/2014/main" id="{39841507-978F-1517-72D3-4A2C23DD81D0}"/>
              </a:ext>
            </a:extLst>
          </p:cNvPr>
          <p:cNvSpPr>
            <a:spLocks noGrp="1" noChangeArrowheads="1"/>
          </p:cNvSpPr>
          <p:nvPr>
            <p:ph type="title"/>
          </p:nvPr>
        </p:nvSpPr>
        <p:spPr/>
        <p:txBody>
          <a:bodyPr/>
          <a:lstStyle/>
          <a:p>
            <a:r>
              <a:rPr lang="en-GB" altLang="en-GB"/>
              <a:t>structure</a:t>
            </a:r>
          </a:p>
        </p:txBody>
      </p:sp>
      <p:sp>
        <p:nvSpPr>
          <p:cNvPr id="5123" name="Rectangle 3">
            <a:extLst>
              <a:ext uri="{FF2B5EF4-FFF2-40B4-BE49-F238E27FC236}">
                <a16:creationId xmlns:a16="http://schemas.microsoft.com/office/drawing/2014/main" id="{043CDD60-7ABC-61A3-5764-557ED1D455F7}"/>
              </a:ext>
            </a:extLst>
          </p:cNvPr>
          <p:cNvSpPr>
            <a:spLocks noGrp="1" noChangeArrowheads="1"/>
          </p:cNvSpPr>
          <p:nvPr>
            <p:ph type="body" idx="1"/>
          </p:nvPr>
        </p:nvSpPr>
        <p:spPr/>
        <p:txBody>
          <a:bodyPr/>
          <a:lstStyle/>
          <a:p>
            <a:r>
              <a:rPr lang="en-GB" altLang="en-GB" dirty="0"/>
              <a:t>intro, types of networks &amp; history</a:t>
            </a:r>
          </a:p>
          <a:p>
            <a:r>
              <a:rPr lang="en-GB" altLang="en-GB" dirty="0"/>
              <a:t>five main headings</a:t>
            </a:r>
          </a:p>
          <a:p>
            <a:pPr lvl="1">
              <a:buFontTx/>
              <a:buNone/>
            </a:pPr>
            <a:r>
              <a:rPr lang="en-GB" altLang="en-GB" dirty="0"/>
              <a:t>	... what is special for users about networks ...</a:t>
            </a:r>
          </a:p>
          <a:p>
            <a:r>
              <a:rPr lang="en-GB" altLang="en-GB" dirty="0"/>
              <a:t>round up</a:t>
            </a:r>
          </a:p>
          <a:p>
            <a:pPr lvl="1"/>
            <a:r>
              <a:rPr lang="en-GB" altLang="en-GB" dirty="0"/>
              <a:t>future and paradigm changes</a:t>
            </a:r>
            <a:endParaRPr lang="en-GB" altLang="en-GB" b="1" dirty="0"/>
          </a:p>
        </p:txBody>
      </p:sp>
    </p:spTree>
    <p:extLst>
      <p:ext uri="{BB962C8B-B14F-4D97-AF65-F5344CB8AC3E}">
        <p14:creationId xmlns:p14="http://schemas.microsoft.com/office/powerpoint/2010/main" val="32758373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CD747-A483-EB65-97A9-B240FB17EF2A}"/>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9790DA8B-4672-BD7C-2155-FB2ECB13FF53}"/>
              </a:ext>
            </a:extLst>
          </p:cNvPr>
          <p:cNvSpPr>
            <a:spLocks noGrp="1"/>
          </p:cNvSpPr>
          <p:nvPr>
            <p:ph type="title"/>
          </p:nvPr>
        </p:nvSpPr>
        <p:spPr/>
        <p:txBody>
          <a:bodyPr/>
          <a:lstStyle/>
          <a:p>
            <a:r>
              <a:rPr lang="en-GB" dirty="0"/>
              <a:t>12.8 Progress and Futures</a:t>
            </a:r>
          </a:p>
        </p:txBody>
      </p:sp>
      <p:sp>
        <p:nvSpPr>
          <p:cNvPr id="7" name="Content Placeholder 6">
            <a:extLst>
              <a:ext uri="{FF2B5EF4-FFF2-40B4-BE49-F238E27FC236}">
                <a16:creationId xmlns:a16="http://schemas.microsoft.com/office/drawing/2014/main" id="{94AF7EBB-3E50-16B6-DC47-6679649AB8E4}"/>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2488742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6D80F61D-7493-97D8-1585-CCC121FDE401}"/>
              </a:ext>
            </a:extLst>
          </p:cNvPr>
          <p:cNvSpPr>
            <a:spLocks noGrp="1" noChangeArrowheads="1"/>
          </p:cNvSpPr>
          <p:nvPr>
            <p:ph type="title"/>
          </p:nvPr>
        </p:nvSpPr>
        <p:spPr/>
        <p:txBody>
          <a:bodyPr/>
          <a:lstStyle/>
          <a:p>
            <a:r>
              <a:rPr lang="en-GB" altLang="en-GB"/>
              <a:t>special things ...</a:t>
            </a:r>
          </a:p>
        </p:txBody>
      </p:sp>
      <p:sp>
        <p:nvSpPr>
          <p:cNvPr id="6147" name="Rectangle 3">
            <a:extLst>
              <a:ext uri="{FF2B5EF4-FFF2-40B4-BE49-F238E27FC236}">
                <a16:creationId xmlns:a16="http://schemas.microsoft.com/office/drawing/2014/main" id="{506BBFAA-4815-0E13-16C8-425D3F42C833}"/>
              </a:ext>
            </a:extLst>
          </p:cNvPr>
          <p:cNvSpPr>
            <a:spLocks noGrp="1" noChangeArrowheads="1"/>
          </p:cNvSpPr>
          <p:nvPr>
            <p:ph type="body" idx="1"/>
          </p:nvPr>
        </p:nvSpPr>
        <p:spPr/>
        <p:txBody>
          <a:bodyPr/>
          <a:lstStyle/>
          <a:p>
            <a:r>
              <a:rPr lang="en-GB" altLang="en-GB" dirty="0"/>
              <a:t>networks as enablers</a:t>
            </a:r>
          </a:p>
          <a:p>
            <a:pPr lvl="1"/>
            <a:r>
              <a:rPr lang="en-GB" altLang="en-GB" sz="2000" dirty="0"/>
              <a:t>things that are only possible with networks</a:t>
            </a:r>
          </a:p>
          <a:p>
            <a:r>
              <a:rPr lang="en-GB" altLang="en-GB" dirty="0"/>
              <a:t>networks as mediators</a:t>
            </a:r>
          </a:p>
          <a:p>
            <a:pPr lvl="1"/>
            <a:r>
              <a:rPr lang="en-GB" altLang="en-GB" sz="2000" dirty="0"/>
              <a:t>issues and problems because of networks</a:t>
            </a:r>
          </a:p>
          <a:p>
            <a:r>
              <a:rPr lang="en-GB" altLang="en-GB" dirty="0"/>
              <a:t>networks as subjects</a:t>
            </a:r>
          </a:p>
          <a:p>
            <a:pPr lvl="1"/>
            <a:r>
              <a:rPr lang="en-GB" altLang="en-GB" sz="2000" dirty="0"/>
              <a:t>understanding and managing networks</a:t>
            </a:r>
            <a:endParaRPr lang="en-GB" altLang="en-GB" dirty="0"/>
          </a:p>
          <a:p>
            <a:r>
              <a:rPr lang="en-GB" altLang="en-GB" dirty="0"/>
              <a:t>networks as platforms</a:t>
            </a:r>
          </a:p>
          <a:p>
            <a:pPr lvl="1"/>
            <a:r>
              <a:rPr lang="en-GB" altLang="en-GB" sz="2000" dirty="0"/>
              <a:t>algorithms and architectures for distributed interfaces</a:t>
            </a:r>
          </a:p>
          <a:p>
            <a:r>
              <a:rPr lang="en-GB" altLang="en-GB" dirty="0"/>
              <a:t>networks and society</a:t>
            </a:r>
          </a:p>
          <a:p>
            <a:pPr lvl="1"/>
            <a:r>
              <a:rPr lang="en-GB" altLang="en-GB" sz="2000" dirty="0"/>
              <a:t>how networks transform the human and natural world</a:t>
            </a:r>
          </a:p>
        </p:txBody>
      </p:sp>
    </p:spTree>
    <p:extLst>
      <p:ext uri="{BB962C8B-B14F-4D97-AF65-F5344CB8AC3E}">
        <p14:creationId xmlns:p14="http://schemas.microsoft.com/office/powerpoint/2010/main" val="1110202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EA0E4D-C024-D5B2-7DC2-1D9E2882B314}"/>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47326BB0-C160-E24C-21FC-0E7E8434FFD1}"/>
              </a:ext>
            </a:extLst>
          </p:cNvPr>
          <p:cNvSpPr>
            <a:spLocks noGrp="1"/>
          </p:cNvSpPr>
          <p:nvPr>
            <p:ph type="title"/>
          </p:nvPr>
        </p:nvSpPr>
        <p:spPr/>
        <p:txBody>
          <a:bodyPr>
            <a:normAutofit/>
          </a:bodyPr>
          <a:lstStyle/>
          <a:p>
            <a:pPr marL="1071563" indent="-1055688"/>
            <a:r>
              <a:rPr lang="en-GB" sz="3600" dirty="0"/>
              <a:t>12.2 	About Networks</a:t>
            </a:r>
          </a:p>
        </p:txBody>
      </p:sp>
      <p:sp>
        <p:nvSpPr>
          <p:cNvPr id="7" name="Content Placeholder 6">
            <a:extLst>
              <a:ext uri="{FF2B5EF4-FFF2-40B4-BE49-F238E27FC236}">
                <a16:creationId xmlns:a16="http://schemas.microsoft.com/office/drawing/2014/main" id="{89A4CD4B-B8DC-D258-7F9A-6B7AAB580630}"/>
              </a:ext>
            </a:extLst>
          </p:cNvPr>
          <p:cNvSpPr>
            <a:spLocks noGrp="1"/>
          </p:cNvSpPr>
          <p:nvPr>
            <p:ph idx="1"/>
          </p:nvPr>
        </p:nvSpPr>
        <p:spPr/>
        <p:txBody>
          <a:bodyPr/>
          <a:lstStyle/>
          <a:p>
            <a:pPr marL="1071563" indent="-1055688">
              <a:buNone/>
            </a:pPr>
            <a:r>
              <a:rPr lang="en-GB" dirty="0"/>
              <a:t>12.2.1	Types of networks</a:t>
            </a:r>
          </a:p>
          <a:p>
            <a:pPr marL="1071563" indent="-1055688">
              <a:buNone/>
            </a:pPr>
            <a:r>
              <a:rPr lang="en-GB" dirty="0"/>
              <a:t>12.2.2	History of networks – the early years</a:t>
            </a:r>
          </a:p>
          <a:p>
            <a:pPr marL="1071563" indent="-1055688">
              <a:buNone/>
            </a:pPr>
            <a:r>
              <a:rPr lang="en-GB" dirty="0"/>
              <a:t>12.2.3	Paradigm Shift</a:t>
            </a:r>
          </a:p>
          <a:p>
            <a:pPr marL="0" indent="0">
              <a:buNone/>
            </a:pPr>
            <a:endParaRPr lang="en-GB" dirty="0"/>
          </a:p>
        </p:txBody>
      </p:sp>
    </p:spTree>
    <p:extLst>
      <p:ext uri="{BB962C8B-B14F-4D97-AF65-F5344CB8AC3E}">
        <p14:creationId xmlns:p14="http://schemas.microsoft.com/office/powerpoint/2010/main" val="284663231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E36DCD7-3BB5-ECA9-663E-10F4DA2EA297}"/>
              </a:ext>
            </a:extLst>
          </p:cNvPr>
          <p:cNvSpPr>
            <a:spLocks noGrp="1"/>
          </p:cNvSpPr>
          <p:nvPr>
            <p:ph type="title"/>
          </p:nvPr>
        </p:nvSpPr>
        <p:spPr>
          <a:xfrm>
            <a:off x="0" y="15918"/>
            <a:ext cx="7886700" cy="1325563"/>
          </a:xfrm>
        </p:spPr>
        <p:txBody>
          <a:bodyPr anchor="t">
            <a:normAutofit/>
          </a:bodyPr>
          <a:lstStyle/>
          <a:p>
            <a:r>
              <a:rPr lang="en-GB" sz="2800" dirty="0"/>
              <a:t>Figure 12.1  Different kinds of network infrastructure </a:t>
            </a:r>
          </a:p>
        </p:txBody>
      </p:sp>
      <p:grpSp>
        <p:nvGrpSpPr>
          <p:cNvPr id="3" name="Group 2">
            <a:extLst>
              <a:ext uri="{FF2B5EF4-FFF2-40B4-BE49-F238E27FC236}">
                <a16:creationId xmlns:a16="http://schemas.microsoft.com/office/drawing/2014/main" id="{800E00F7-8E75-5A24-CE29-4A51BDA8FFD7}"/>
              </a:ext>
            </a:extLst>
          </p:cNvPr>
          <p:cNvGrpSpPr/>
          <p:nvPr/>
        </p:nvGrpSpPr>
        <p:grpSpPr>
          <a:xfrm>
            <a:off x="1243837" y="1469774"/>
            <a:ext cx="5703370" cy="4719153"/>
            <a:chOff x="1663889" y="1331913"/>
            <a:chExt cx="3746311" cy="3316287"/>
          </a:xfrm>
        </p:grpSpPr>
        <p:sp>
          <p:nvSpPr>
            <p:cNvPr id="22" name="Line 4">
              <a:extLst>
                <a:ext uri="{FF2B5EF4-FFF2-40B4-BE49-F238E27FC236}">
                  <a16:creationId xmlns:a16="http://schemas.microsoft.com/office/drawing/2014/main" id="{C6DC1579-99A3-7304-4FC4-F3E94647488C}"/>
                </a:ext>
              </a:extLst>
            </p:cNvPr>
            <p:cNvSpPr>
              <a:spLocks noChangeShapeType="1"/>
            </p:cNvSpPr>
            <p:nvPr/>
          </p:nvSpPr>
          <p:spPr bwMode="auto">
            <a:xfrm>
              <a:off x="1981200" y="3276600"/>
              <a:ext cx="3429000" cy="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2800"/>
            </a:p>
          </p:txBody>
        </p:sp>
        <p:sp>
          <p:nvSpPr>
            <p:cNvPr id="23" name="Rectangle 6">
              <a:extLst>
                <a:ext uri="{FF2B5EF4-FFF2-40B4-BE49-F238E27FC236}">
                  <a16:creationId xmlns:a16="http://schemas.microsoft.com/office/drawing/2014/main" id="{368CB6FE-2107-B2C0-9A2B-6995680AA569}"/>
                </a:ext>
              </a:extLst>
            </p:cNvPr>
            <p:cNvSpPr>
              <a:spLocks noChangeArrowheads="1"/>
            </p:cNvSpPr>
            <p:nvPr/>
          </p:nvSpPr>
          <p:spPr bwMode="auto">
            <a:xfrm>
              <a:off x="2667000" y="3276600"/>
              <a:ext cx="1371600" cy="13716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sz="3600"/>
            </a:p>
          </p:txBody>
        </p:sp>
        <p:sp>
          <p:nvSpPr>
            <p:cNvPr id="24" name="Rectangle 7">
              <a:extLst>
                <a:ext uri="{FF2B5EF4-FFF2-40B4-BE49-F238E27FC236}">
                  <a16:creationId xmlns:a16="http://schemas.microsoft.com/office/drawing/2014/main" id="{FA1E04B3-ABA1-591D-8ABE-16436C9A74D9}"/>
                </a:ext>
              </a:extLst>
            </p:cNvPr>
            <p:cNvSpPr>
              <a:spLocks noChangeArrowheads="1"/>
            </p:cNvSpPr>
            <p:nvPr/>
          </p:nvSpPr>
          <p:spPr bwMode="auto">
            <a:xfrm>
              <a:off x="4038600" y="3276600"/>
              <a:ext cx="1371600" cy="13716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sz="3600"/>
            </a:p>
          </p:txBody>
        </p:sp>
        <p:grpSp>
          <p:nvGrpSpPr>
            <p:cNvPr id="25" name="Group 24">
              <a:extLst>
                <a:ext uri="{FF2B5EF4-FFF2-40B4-BE49-F238E27FC236}">
                  <a16:creationId xmlns:a16="http://schemas.microsoft.com/office/drawing/2014/main" id="{714B9351-F994-222F-74FF-D382A53A40D9}"/>
                </a:ext>
              </a:extLst>
            </p:cNvPr>
            <p:cNvGrpSpPr/>
            <p:nvPr/>
          </p:nvGrpSpPr>
          <p:grpSpPr>
            <a:xfrm>
              <a:off x="2667000" y="1905000"/>
              <a:ext cx="2743200" cy="1371600"/>
              <a:chOff x="2667000" y="1905000"/>
              <a:chExt cx="2743200" cy="1371600"/>
            </a:xfrm>
          </p:grpSpPr>
          <p:sp>
            <p:nvSpPr>
              <p:cNvPr id="37" name="Rectangle 8">
                <a:extLst>
                  <a:ext uri="{FF2B5EF4-FFF2-40B4-BE49-F238E27FC236}">
                    <a16:creationId xmlns:a16="http://schemas.microsoft.com/office/drawing/2014/main" id="{A86BBF6F-4EDD-C2AA-4ED7-9A2FCECFDBEA}"/>
                  </a:ext>
                </a:extLst>
              </p:cNvPr>
              <p:cNvSpPr>
                <a:spLocks noChangeArrowheads="1"/>
              </p:cNvSpPr>
              <p:nvPr/>
            </p:nvSpPr>
            <p:spPr bwMode="auto">
              <a:xfrm>
                <a:off x="2667000" y="1905000"/>
                <a:ext cx="1371600" cy="13716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sz="3600"/>
              </a:p>
            </p:txBody>
          </p:sp>
          <p:sp>
            <p:nvSpPr>
              <p:cNvPr id="38" name="Rectangle 9">
                <a:extLst>
                  <a:ext uri="{FF2B5EF4-FFF2-40B4-BE49-F238E27FC236}">
                    <a16:creationId xmlns:a16="http://schemas.microsoft.com/office/drawing/2014/main" id="{3542C1E8-4407-5804-394F-C74527908C5C}"/>
                  </a:ext>
                </a:extLst>
              </p:cNvPr>
              <p:cNvSpPr>
                <a:spLocks noChangeArrowheads="1"/>
              </p:cNvSpPr>
              <p:nvPr/>
            </p:nvSpPr>
            <p:spPr bwMode="auto">
              <a:xfrm>
                <a:off x="4038600" y="1905000"/>
                <a:ext cx="1371600" cy="1371600"/>
              </a:xfrm>
              <a:prstGeom prst="rect">
                <a:avLst/>
              </a:prstGeom>
              <a:solidFill>
                <a:schemeClr val="bg1"/>
              </a:solidFill>
              <a:ln w="28575">
                <a:solidFill>
                  <a:schemeClr val="tx1"/>
                </a:solidFill>
                <a:miter lim="800000"/>
                <a:headEnd/>
                <a:tailEnd/>
              </a:ln>
            </p:spPr>
            <p:txBody>
              <a:bodyPr wrap="none" anchor="ct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endParaRPr lang="en-GB" altLang="en-US" sz="3600"/>
              </a:p>
            </p:txBody>
          </p:sp>
        </p:grpSp>
        <p:sp>
          <p:nvSpPr>
            <p:cNvPr id="26" name="Line 10">
              <a:extLst>
                <a:ext uri="{FF2B5EF4-FFF2-40B4-BE49-F238E27FC236}">
                  <a16:creationId xmlns:a16="http://schemas.microsoft.com/office/drawing/2014/main" id="{0BF667F6-E0EA-1FDB-60A1-DDBC95BF8F85}"/>
                </a:ext>
              </a:extLst>
            </p:cNvPr>
            <p:cNvSpPr>
              <a:spLocks noChangeShapeType="1"/>
            </p:cNvSpPr>
            <p:nvPr/>
          </p:nvSpPr>
          <p:spPr bwMode="auto">
            <a:xfrm>
              <a:off x="4038600" y="1524000"/>
              <a:ext cx="0" cy="3124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GB" sz="2800"/>
            </a:p>
          </p:txBody>
        </p:sp>
        <p:sp>
          <p:nvSpPr>
            <p:cNvPr id="27" name="Text Box 11">
              <a:extLst>
                <a:ext uri="{FF2B5EF4-FFF2-40B4-BE49-F238E27FC236}">
                  <a16:creationId xmlns:a16="http://schemas.microsoft.com/office/drawing/2014/main" id="{53C2A50C-BF84-B35B-2B45-22516F5091B8}"/>
                </a:ext>
              </a:extLst>
            </p:cNvPr>
            <p:cNvSpPr txBox="1">
              <a:spLocks noChangeArrowheads="1"/>
            </p:cNvSpPr>
            <p:nvPr/>
          </p:nvSpPr>
          <p:spPr bwMode="auto">
            <a:xfrm>
              <a:off x="3007856" y="1331913"/>
              <a:ext cx="689891" cy="41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3200">
                  <a:latin typeface="Arial" panose="020B0604020202020204" pitchFamily="34" charset="0"/>
                </a:rPr>
                <a:t>fixed</a:t>
              </a:r>
            </a:p>
          </p:txBody>
        </p:sp>
        <p:sp>
          <p:nvSpPr>
            <p:cNvPr id="28" name="Text Box 12">
              <a:extLst>
                <a:ext uri="{FF2B5EF4-FFF2-40B4-BE49-F238E27FC236}">
                  <a16:creationId xmlns:a16="http://schemas.microsoft.com/office/drawing/2014/main" id="{D9B709E6-5EBA-1F1A-A3DC-B9F124E83187}"/>
                </a:ext>
              </a:extLst>
            </p:cNvPr>
            <p:cNvSpPr txBox="1">
              <a:spLocks noChangeArrowheads="1"/>
            </p:cNvSpPr>
            <p:nvPr/>
          </p:nvSpPr>
          <p:spPr bwMode="auto">
            <a:xfrm>
              <a:off x="4244676" y="1355725"/>
              <a:ext cx="959446" cy="41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3200">
                  <a:latin typeface="Arial" panose="020B0604020202020204" pitchFamily="34" charset="0"/>
                </a:rPr>
                <a:t>flexible</a:t>
              </a:r>
            </a:p>
          </p:txBody>
        </p:sp>
        <p:sp>
          <p:nvSpPr>
            <p:cNvPr id="29" name="Text Box 13">
              <a:extLst>
                <a:ext uri="{FF2B5EF4-FFF2-40B4-BE49-F238E27FC236}">
                  <a16:creationId xmlns:a16="http://schemas.microsoft.com/office/drawing/2014/main" id="{F21A1492-DA15-3EBA-D4E4-2C0C0389303B}"/>
                </a:ext>
              </a:extLst>
            </p:cNvPr>
            <p:cNvSpPr txBox="1">
              <a:spLocks noChangeArrowheads="1"/>
            </p:cNvSpPr>
            <p:nvPr/>
          </p:nvSpPr>
          <p:spPr bwMode="auto">
            <a:xfrm>
              <a:off x="1744433" y="2392363"/>
              <a:ext cx="675150" cy="41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3200">
                  <a:latin typeface="Arial" panose="020B0604020202020204" pitchFamily="34" charset="0"/>
                </a:rPr>
                <a:t>local</a:t>
              </a:r>
            </a:p>
          </p:txBody>
        </p:sp>
        <p:sp>
          <p:nvSpPr>
            <p:cNvPr id="30" name="Text Box 14">
              <a:extLst>
                <a:ext uri="{FF2B5EF4-FFF2-40B4-BE49-F238E27FC236}">
                  <a16:creationId xmlns:a16="http://schemas.microsoft.com/office/drawing/2014/main" id="{228F2511-70C9-9A27-4919-2D8A61D0656D}"/>
                </a:ext>
              </a:extLst>
            </p:cNvPr>
            <p:cNvSpPr txBox="1">
              <a:spLocks noChangeArrowheads="1"/>
            </p:cNvSpPr>
            <p:nvPr/>
          </p:nvSpPr>
          <p:spPr bwMode="auto">
            <a:xfrm>
              <a:off x="1663889" y="3763963"/>
              <a:ext cx="839410" cy="410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3200">
                  <a:latin typeface="Arial" panose="020B0604020202020204" pitchFamily="34" charset="0"/>
                </a:rPr>
                <a:t>global</a:t>
              </a:r>
            </a:p>
          </p:txBody>
        </p:sp>
        <p:sp>
          <p:nvSpPr>
            <p:cNvPr id="31" name="Text Box 15">
              <a:extLst>
                <a:ext uri="{FF2B5EF4-FFF2-40B4-BE49-F238E27FC236}">
                  <a16:creationId xmlns:a16="http://schemas.microsoft.com/office/drawing/2014/main" id="{3335DA53-92B9-9555-E151-33C406AE8923}"/>
                </a:ext>
              </a:extLst>
            </p:cNvPr>
            <p:cNvSpPr txBox="1">
              <a:spLocks noChangeArrowheads="1"/>
            </p:cNvSpPr>
            <p:nvPr/>
          </p:nvSpPr>
          <p:spPr bwMode="auto">
            <a:xfrm>
              <a:off x="2702563" y="2114550"/>
              <a:ext cx="1325872" cy="88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2800" dirty="0">
                  <a:latin typeface="Arial" panose="020B0604020202020204" pitchFamily="34" charset="0"/>
                </a:rPr>
                <a:t>LAN</a:t>
              </a:r>
              <a:br>
                <a:rPr lang="en-US" altLang="en-US" sz="2800" dirty="0">
                  <a:latin typeface="Arial" panose="020B0604020202020204" pitchFamily="34" charset="0"/>
                </a:rPr>
              </a:br>
              <a:r>
                <a:rPr lang="en-US" altLang="en-US" dirty="0">
                  <a:latin typeface="Arial" panose="020B0604020202020204" pitchFamily="34" charset="0"/>
                </a:rPr>
                <a:t>power-supply</a:t>
              </a:r>
              <a:br>
                <a:rPr lang="en-US" altLang="en-US" dirty="0">
                  <a:latin typeface="Arial" panose="020B0604020202020204" pitchFamily="34" charset="0"/>
                </a:rPr>
              </a:br>
              <a:r>
                <a:rPr lang="en-US" altLang="en-US" dirty="0">
                  <a:latin typeface="Arial" panose="020B0604020202020204" pitchFamily="34" charset="0"/>
                </a:rPr>
                <a:t>networks</a:t>
              </a:r>
              <a:endParaRPr lang="en-US" altLang="en-US" sz="2800" dirty="0">
                <a:latin typeface="Arial" panose="020B0604020202020204" pitchFamily="34" charset="0"/>
              </a:endParaRPr>
            </a:p>
          </p:txBody>
        </p:sp>
        <p:sp>
          <p:nvSpPr>
            <p:cNvPr id="32" name="Text Box 16">
              <a:extLst>
                <a:ext uri="{FF2B5EF4-FFF2-40B4-BE49-F238E27FC236}">
                  <a16:creationId xmlns:a16="http://schemas.microsoft.com/office/drawing/2014/main" id="{695921FC-ADE4-D99B-F951-8C88642AD173}"/>
                </a:ext>
              </a:extLst>
            </p:cNvPr>
            <p:cNvSpPr txBox="1">
              <a:spLocks noChangeArrowheads="1"/>
            </p:cNvSpPr>
            <p:nvPr/>
          </p:nvSpPr>
          <p:spPr bwMode="auto">
            <a:xfrm>
              <a:off x="3029650" y="3071813"/>
              <a:ext cx="662177" cy="3676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2800">
                  <a:latin typeface="Arial" panose="020B0604020202020204" pitchFamily="34" charset="0"/>
                </a:rPr>
                <a:t>WAN</a:t>
              </a:r>
            </a:p>
          </p:txBody>
        </p:sp>
        <p:sp>
          <p:nvSpPr>
            <p:cNvPr id="33" name="Text Box 17">
              <a:extLst>
                <a:ext uri="{FF2B5EF4-FFF2-40B4-BE49-F238E27FC236}">
                  <a16:creationId xmlns:a16="http://schemas.microsoft.com/office/drawing/2014/main" id="{9174C5C1-0626-9AD6-0428-F17A9B7CBB8F}"/>
                </a:ext>
              </a:extLst>
            </p:cNvPr>
            <p:cNvSpPr txBox="1">
              <a:spLocks noChangeArrowheads="1"/>
            </p:cNvSpPr>
            <p:nvPr/>
          </p:nvSpPr>
          <p:spPr bwMode="auto">
            <a:xfrm>
              <a:off x="2881979" y="3605213"/>
              <a:ext cx="922593" cy="367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2800" dirty="0">
                  <a:latin typeface="Arial" panose="020B0604020202020204" pitchFamily="34" charset="0"/>
                </a:rPr>
                <a:t>Internet</a:t>
              </a:r>
            </a:p>
          </p:txBody>
        </p:sp>
        <p:sp>
          <p:nvSpPr>
            <p:cNvPr id="34" name="Text Box 18">
              <a:extLst>
                <a:ext uri="{FF2B5EF4-FFF2-40B4-BE49-F238E27FC236}">
                  <a16:creationId xmlns:a16="http://schemas.microsoft.com/office/drawing/2014/main" id="{48A4616D-0926-0519-139B-3EDA42E350CA}"/>
                </a:ext>
              </a:extLst>
            </p:cNvPr>
            <p:cNvSpPr txBox="1">
              <a:spLocks noChangeArrowheads="1"/>
            </p:cNvSpPr>
            <p:nvPr/>
          </p:nvSpPr>
          <p:spPr bwMode="auto">
            <a:xfrm>
              <a:off x="3085053" y="4129088"/>
              <a:ext cx="1907098" cy="36768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2800" dirty="0">
                  <a:latin typeface="Arial" panose="020B0604020202020204" pitchFamily="34" charset="0"/>
                </a:rPr>
                <a:t>mobile &amp; satellite</a:t>
              </a:r>
            </a:p>
          </p:txBody>
        </p:sp>
        <p:sp>
          <p:nvSpPr>
            <p:cNvPr id="35" name="Text Box 19">
              <a:extLst>
                <a:ext uri="{FF2B5EF4-FFF2-40B4-BE49-F238E27FC236}">
                  <a16:creationId xmlns:a16="http://schemas.microsoft.com/office/drawing/2014/main" id="{C987D570-9EC5-209D-8D1F-2E44FDBB8F70}"/>
                </a:ext>
              </a:extLst>
            </p:cNvPr>
            <p:cNvSpPr txBox="1">
              <a:spLocks noChangeArrowheads="1"/>
            </p:cNvSpPr>
            <p:nvPr/>
          </p:nvSpPr>
          <p:spPr bwMode="auto">
            <a:xfrm>
              <a:off x="4099807" y="2114550"/>
              <a:ext cx="1255703" cy="973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2800" dirty="0" err="1">
                  <a:latin typeface="Arial" panose="020B0604020202020204" pitchFamily="34" charset="0"/>
                </a:rPr>
                <a:t>WiFi</a:t>
              </a:r>
              <a:r>
                <a:rPr lang="en-US" altLang="en-US" sz="2800" dirty="0">
                  <a:latin typeface="Arial" panose="020B0604020202020204" pitchFamily="34" charset="0"/>
                </a:rPr>
                <a:t>, PAN </a:t>
              </a:r>
              <a:br>
                <a:rPr lang="en-US" altLang="en-US" sz="2800" dirty="0">
                  <a:latin typeface="Arial" panose="020B0604020202020204" pitchFamily="34" charset="0"/>
                </a:rPr>
              </a:br>
              <a:r>
                <a:rPr lang="en-US" altLang="en-US" sz="2800" dirty="0">
                  <a:latin typeface="Arial" panose="020B0604020202020204" pitchFamily="34" charset="0"/>
                </a:rPr>
                <a:t>Bluetooth</a:t>
              </a:r>
              <a:br>
                <a:rPr lang="en-US" altLang="en-US" sz="2800" dirty="0">
                  <a:latin typeface="Arial" panose="020B0604020202020204" pitchFamily="34" charset="0"/>
                </a:rPr>
              </a:br>
              <a:r>
                <a:rPr lang="en-US" altLang="en-US" sz="2800" dirty="0">
                  <a:latin typeface="Arial" panose="020B0604020202020204" pitchFamily="34" charset="0"/>
                </a:rPr>
                <a:t>NFC, </a:t>
              </a:r>
              <a:r>
                <a:rPr lang="en-US" altLang="en-US" sz="2800" dirty="0" err="1">
                  <a:latin typeface="Arial" panose="020B0604020202020204" pitchFamily="34" charset="0"/>
                </a:rPr>
                <a:t>IrDa</a:t>
              </a:r>
              <a:endParaRPr lang="en-US" altLang="en-US" sz="2800" dirty="0">
                <a:latin typeface="Arial" panose="020B0604020202020204" pitchFamily="34" charset="0"/>
              </a:endParaRPr>
            </a:p>
          </p:txBody>
        </p:sp>
        <p:sp>
          <p:nvSpPr>
            <p:cNvPr id="36" name="Text Box 20">
              <a:extLst>
                <a:ext uri="{FF2B5EF4-FFF2-40B4-BE49-F238E27FC236}">
                  <a16:creationId xmlns:a16="http://schemas.microsoft.com/office/drawing/2014/main" id="{F45511E5-BCE4-19C8-FA99-EFA08CAD23BB}"/>
                </a:ext>
              </a:extLst>
            </p:cNvPr>
            <p:cNvSpPr txBox="1">
              <a:spLocks noChangeArrowheads="1"/>
            </p:cNvSpPr>
            <p:nvPr/>
          </p:nvSpPr>
          <p:spPr bwMode="auto">
            <a:xfrm>
              <a:off x="4107268" y="3505200"/>
              <a:ext cx="1234265" cy="670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charset="0"/>
                  <a:ea typeface="ＭＳ Ｐゴシック" panose="020B0600070205080204" pitchFamily="34" charset="-128"/>
                </a:defRPr>
              </a:lvl1pPr>
              <a:lvl2pPr marL="37931725" indent="-37474525">
                <a:defRPr sz="2400">
                  <a:solidFill>
                    <a:schemeClr val="tx1"/>
                  </a:solidFill>
                  <a:latin typeface="Times" charset="0"/>
                  <a:ea typeface="ＭＳ Ｐゴシック" panose="020B0600070205080204" pitchFamily="34" charset="-128"/>
                </a:defRPr>
              </a:lvl2pPr>
              <a:lvl3pPr>
                <a:defRPr sz="2400">
                  <a:solidFill>
                    <a:schemeClr val="tx1"/>
                  </a:solidFill>
                  <a:latin typeface="Times" charset="0"/>
                  <a:ea typeface="ＭＳ Ｐゴシック" panose="020B0600070205080204" pitchFamily="34" charset="-128"/>
                </a:defRPr>
              </a:lvl3pPr>
              <a:lvl4pPr>
                <a:defRPr sz="2400">
                  <a:solidFill>
                    <a:schemeClr val="tx1"/>
                  </a:solidFill>
                  <a:latin typeface="Times" charset="0"/>
                  <a:ea typeface="ＭＳ Ｐゴシック" panose="020B0600070205080204" pitchFamily="34" charset="-128"/>
                </a:defRPr>
              </a:lvl4pPr>
              <a:lvl5pPr>
                <a:defRPr sz="2400">
                  <a:solidFill>
                    <a:schemeClr val="tx1"/>
                  </a:solidFill>
                  <a:latin typeface="Times"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charset="0"/>
                  <a:ea typeface="ＭＳ Ｐゴシック" panose="020B0600070205080204" pitchFamily="34" charset="-128"/>
                </a:defRPr>
              </a:lvl9pPr>
            </a:lstStyle>
            <a:p>
              <a:pPr algn="ctr"/>
              <a:r>
                <a:rPr lang="en-US" altLang="en-US" sz="2800" dirty="0">
                  <a:latin typeface="Arial" panose="020B0604020202020204" pitchFamily="34" charset="0"/>
                </a:rPr>
                <a:t>GSM</a:t>
              </a:r>
              <a:br>
                <a:rPr lang="en-US" altLang="en-US" sz="2800" dirty="0">
                  <a:latin typeface="Arial" panose="020B0604020202020204" pitchFamily="34" charset="0"/>
                </a:rPr>
              </a:br>
              <a:r>
                <a:rPr lang="en-US" altLang="en-US" sz="2800" dirty="0">
                  <a:latin typeface="Arial" panose="020B0604020202020204" pitchFamily="34" charset="0"/>
                </a:rPr>
                <a:t>GPRS, 5G</a:t>
              </a:r>
            </a:p>
          </p:txBody>
        </p:sp>
      </p:grpSp>
    </p:spTree>
    <p:extLst>
      <p:ext uri="{BB962C8B-B14F-4D97-AF65-F5344CB8AC3E}">
        <p14:creationId xmlns:p14="http://schemas.microsoft.com/office/powerpoint/2010/main" val="10882997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4CE0ECA7-2E45-86A0-75BC-1684A61A4817}"/>
              </a:ext>
            </a:extLst>
          </p:cNvPr>
          <p:cNvSpPr>
            <a:spLocks noGrp="1" noChangeArrowheads="1"/>
          </p:cNvSpPr>
          <p:nvPr>
            <p:ph type="title"/>
          </p:nvPr>
        </p:nvSpPr>
        <p:spPr/>
        <p:txBody>
          <a:bodyPr/>
          <a:lstStyle/>
          <a:p>
            <a:r>
              <a:rPr lang="en-GB" altLang="en-GB" dirty="0"/>
              <a:t>history and paradigms</a:t>
            </a:r>
          </a:p>
        </p:txBody>
      </p:sp>
      <p:sp>
        <p:nvSpPr>
          <p:cNvPr id="9219" name="Rectangle 3">
            <a:extLst>
              <a:ext uri="{FF2B5EF4-FFF2-40B4-BE49-F238E27FC236}">
                <a16:creationId xmlns:a16="http://schemas.microsoft.com/office/drawing/2014/main" id="{BA83500D-ADEB-7751-8A1C-A21E4E36E586}"/>
              </a:ext>
            </a:extLst>
          </p:cNvPr>
          <p:cNvSpPr>
            <a:spLocks noGrp="1" noChangeArrowheads="1"/>
          </p:cNvSpPr>
          <p:nvPr>
            <p:ph type="body" idx="1"/>
          </p:nvPr>
        </p:nvSpPr>
        <p:spPr/>
        <p:txBody>
          <a:bodyPr/>
          <a:lstStyle/>
          <a:p>
            <a:endParaRPr lang="en-GB" altLang="en-GB" dirty="0"/>
          </a:p>
          <a:p>
            <a:r>
              <a:rPr lang="en-GB" altLang="en-GB" dirty="0"/>
              <a:t>history</a:t>
            </a:r>
          </a:p>
          <a:p>
            <a:pPr lvl="1"/>
            <a:r>
              <a:rPr lang="en-GB" altLang="en-GB" dirty="0" err="1"/>
              <a:t>arpanet</a:t>
            </a:r>
            <a:r>
              <a:rPr lang="en-GB" altLang="en-GB" dirty="0"/>
              <a:t>, internet, web etc. etc. ...</a:t>
            </a:r>
          </a:p>
          <a:p>
            <a:pPr lvl="1"/>
            <a:endParaRPr lang="en-GB" altLang="en-GB" dirty="0"/>
          </a:p>
          <a:p>
            <a:pPr lvl="1"/>
            <a:endParaRPr lang="en-GB" altLang="en-GB" dirty="0"/>
          </a:p>
          <a:p>
            <a:r>
              <a:rPr lang="en-GB" altLang="en-GB" dirty="0"/>
              <a:t>paradigm shift</a:t>
            </a:r>
          </a:p>
          <a:p>
            <a:pPr lvl="1"/>
            <a:r>
              <a:rPr lang="en-GB" altLang="en-GB" dirty="0"/>
              <a:t>global village, cyberspace, cross-cultural issues, e/m-commerce, charging models, </a:t>
            </a:r>
            <a:r>
              <a:rPr lang="en-GB" altLang="en-GB" dirty="0" err="1"/>
              <a:t>PopuNET</a:t>
            </a:r>
            <a:endParaRPr lang="en-GB" altLang="en-GB" dirty="0"/>
          </a:p>
          <a:p>
            <a:endParaRPr lang="en-GB" altLang="en-GB" dirty="0"/>
          </a:p>
        </p:txBody>
      </p:sp>
    </p:spTree>
    <p:extLst>
      <p:ext uri="{BB962C8B-B14F-4D97-AF65-F5344CB8AC3E}">
        <p14:creationId xmlns:p14="http://schemas.microsoft.com/office/powerpoint/2010/main" val="338203632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1081</TotalTime>
  <Words>5708</Words>
  <Application>Microsoft Macintosh PowerPoint</Application>
  <PresentationFormat>On-screen Show (4:3)</PresentationFormat>
  <Paragraphs>811</Paragraphs>
  <Slides>50</Slides>
  <Notes>35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Aptos</vt:lpstr>
      <vt:lpstr>Aptos Display</vt:lpstr>
      <vt:lpstr>Arial</vt:lpstr>
      <vt:lpstr>Cambria Math</vt:lpstr>
      <vt:lpstr>Courier New</vt:lpstr>
      <vt:lpstr>Palatino</vt:lpstr>
      <vt:lpstr>Times New Roman</vt:lpstr>
      <vt:lpstr>Office Theme</vt:lpstr>
      <vt:lpstr>Network-Based Interaction</vt:lpstr>
      <vt:lpstr>contents</vt:lpstr>
      <vt:lpstr>12.1 Introduction</vt:lpstr>
      <vt:lpstr>issues</vt:lpstr>
      <vt:lpstr>structure</vt:lpstr>
      <vt:lpstr>special things ...</vt:lpstr>
      <vt:lpstr>12.2  About Networks</vt:lpstr>
      <vt:lpstr>Figure 12.1  Different kinds of network infrastructure </vt:lpstr>
      <vt:lpstr>history and paradigms</vt:lpstr>
      <vt:lpstr>Timeline—key events for the Internet:</vt:lpstr>
      <vt:lpstr>12.3 Networks as Enablers:  Things That Are Only Possible with Networks</vt:lpstr>
      <vt:lpstr>Networks as Enablers things that are only possible with networks</vt:lpstr>
      <vt:lpstr>Figure 12.2. reCaptcha interface (usually embedded in a web page). Early OCR reCAPTCHA (left), and image-based reCAPTCHA (right)</vt:lpstr>
      <vt:lpstr>Figure 12.3. Copies of a web page in many places, including ‘nowhere’ when generated on the fly from database content.</vt:lpstr>
      <vt:lpstr>Figure 12.4.  MacOS – cloud data on the desktop including a Microsoft OneDrive folder</vt:lpstr>
      <vt:lpstr>Figure 12.5. Fragment of resource description framework at https://alandix.com/rdf/alandix.xml</vt:lpstr>
      <vt:lpstr>Figure 12.6  Growth of the Linked Data Cloud 2007–2020 (source https://lodcloud.net/, CC-BY)</vt:lpstr>
      <vt:lpstr>12.4 Networks as Mediators:  Issues and Problems Because of Networks</vt:lpstr>
      <vt:lpstr>Networks as Mediators issues and problems because of networks</vt:lpstr>
      <vt:lpstr>Bandwidth examples</vt:lpstr>
      <vt:lpstr>Figure 12.7  Bandwidth, latency, and jitter</vt:lpstr>
      <vt:lpstr>Figure 12.8.  (upper) No jitter—no problem. (lower) Jitter causes irregular reception</vt:lpstr>
      <vt:lpstr>Figure 12.9.  Buffering will smooth the jitter, but adds delay</vt:lpstr>
      <vt:lpstr>Figure 12.10.  Different timescales of frequency of occurrence and length of delay/drop. Glitches sit between jitter and occasional disconnection</vt:lpstr>
      <vt:lpstr>three main timescales for networked user interfaces</vt:lpstr>
      <vt:lpstr>longer feedback cycles    e.g. pressing a button</vt:lpstr>
      <vt:lpstr>Figure 12.11. Consistency breakdown.  (a) Alison’s chat window,  (b) Brian’s chat window</vt:lpstr>
      <vt:lpstr>Inline box in section 12.4.2.5</vt:lpstr>
      <vt:lpstr>12.5 Networks as Subjects:  Understanding and Managing Networks</vt:lpstr>
      <vt:lpstr>Networks as Subjects understanding and managing networks</vt:lpstr>
      <vt:lpstr>Figure 12.12. The long path from laptop to web</vt:lpstr>
      <vt:lpstr>Figure 12.13.  OSI seven layers and TCP/IP</vt:lpstr>
      <vt:lpstr>Figure 12.14  Protocols to send email through Simple Mail Transfer Protocol</vt:lpstr>
      <vt:lpstr>Figure 12.15  Typical network packet format (simplified)</vt:lpstr>
      <vt:lpstr>Figure 12.16  Internet IP packet inside Ethernet packet</vt:lpstr>
      <vt:lpstr>Figure 12.17.  Routers send messages in the right direction through complex networks</vt:lpstr>
      <vt:lpstr>stages in accessing a web page       (simplified)</vt:lpstr>
      <vt:lpstr>Figure 12.18  (upper) Open-loop control. (lower) Closed-loop control</vt:lpstr>
      <vt:lpstr>12.6 Networks as Platforms:  Algorithms and Architectures for Distributed Interfaces </vt:lpstr>
      <vt:lpstr>Networks as Platforms algorithms and architectures for distributed interfaces</vt:lpstr>
      <vt:lpstr>Figure 12.19.  Dropbox manages conflicts by duplicating the file</vt:lpstr>
      <vt:lpstr>Figure 12.20  Dynamic pointers from Dix (1995)</vt:lpstr>
      <vt:lpstr>operation transform</vt:lpstr>
      <vt:lpstr>PowerPoint Presentation</vt:lpstr>
      <vt:lpstr>Figure 12.21.  Multiuser transformations:  (left) optimistic concurrency, (right) group undo.</vt:lpstr>
      <vt:lpstr>Figure 12.22.  Eventual consistency in cloud infrastructure may lead to temporary inconsistency in the user interface</vt:lpstr>
      <vt:lpstr>Figure 12.23.  SOAP XML encoding of Lookup (“Hello World”).</vt:lpstr>
      <vt:lpstr>Figure 12.24.  JSON encoding of Lookup ("Hello World").</vt:lpstr>
      <vt:lpstr>12.7  Networks and Society</vt:lpstr>
      <vt:lpstr>12.8 Progress and Futures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Alan Dix</dc:creator>
  <cp:lastModifiedBy>Alan Dix</cp:lastModifiedBy>
  <cp:revision>6</cp:revision>
  <dcterms:created xsi:type="dcterms:W3CDTF">2026-04-21T14:38:32Z</dcterms:created>
  <dcterms:modified xsi:type="dcterms:W3CDTF">2026-04-29T14:16:22Z</dcterms:modified>
</cp:coreProperties>
</file>