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29"/>
  </p:notesMasterIdLst>
  <p:sldIdLst>
    <p:sldId id="257" r:id="rId2"/>
    <p:sldId id="258" r:id="rId3"/>
    <p:sldId id="558" r:id="rId4"/>
    <p:sldId id="559" r:id="rId5"/>
    <p:sldId id="560" r:id="rId6"/>
    <p:sldId id="259" r:id="rId7"/>
    <p:sldId id="561" r:id="rId8"/>
    <p:sldId id="563" r:id="rId9"/>
    <p:sldId id="260" r:id="rId10"/>
    <p:sldId id="562" r:id="rId11"/>
    <p:sldId id="261" r:id="rId12"/>
    <p:sldId id="568" r:id="rId13"/>
    <p:sldId id="556" r:id="rId14"/>
    <p:sldId id="551" r:id="rId15"/>
    <p:sldId id="262" r:id="rId16"/>
    <p:sldId id="256" r:id="rId17"/>
    <p:sldId id="557" r:id="rId18"/>
    <p:sldId id="326" r:id="rId19"/>
    <p:sldId id="555" r:id="rId20"/>
    <p:sldId id="553" r:id="rId21"/>
    <p:sldId id="327" r:id="rId22"/>
    <p:sldId id="564" r:id="rId23"/>
    <p:sldId id="565" r:id="rId24"/>
    <p:sldId id="263" r:id="rId25"/>
    <p:sldId id="566" r:id="rId26"/>
    <p:sldId id="569" r:id="rId27"/>
    <p:sldId id="570" r:id="rId2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9F2E6"/>
    <a:srgbClr val="B3A3C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3178"/>
    <p:restoredTop sz="77524"/>
  </p:normalViewPr>
  <p:slideViewPr>
    <p:cSldViewPr snapToGrid="0">
      <p:cViewPr varScale="1">
        <p:scale>
          <a:sx n="70" d="100"/>
          <a:sy n="70" d="100"/>
        </p:scale>
        <p:origin x="176" y="6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11B9074-8243-D340-AC4E-4955A1A3C968}" type="datetimeFigureOut">
              <a:rPr lang="en-GB" smtClean="0"/>
              <a:t>23/11/2025</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09EFB4E-C109-FB4F-B622-D74BE7CBB21C}" type="slidenum">
              <a:rPr lang="en-GB" smtClean="0"/>
              <a:t>‹#›</a:t>
            </a:fld>
            <a:endParaRPr lang="en-GB"/>
          </a:p>
        </p:txBody>
      </p:sp>
    </p:spTree>
    <p:extLst>
      <p:ext uri="{BB962C8B-B14F-4D97-AF65-F5344CB8AC3E}">
        <p14:creationId xmlns:p14="http://schemas.microsoft.com/office/powerpoint/2010/main" val="36222433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1 Introduction</a:t>
            </a:r>
          </a:p>
          <a:p>
            <a:r>
              <a:rPr lang="en-GB" sz="1200" kern="1200" dirty="0">
                <a:solidFill>
                  <a:schemeClr val="tx1"/>
                </a:solidFill>
                <a:effectLst/>
                <a:latin typeface="+mn-lt"/>
                <a:ea typeface="+mn-ea"/>
                <a:cs typeface="+mn-cs"/>
              </a:rPr>
              <a:t>1.1 What is Artificial Intelligence?</a:t>
            </a:r>
          </a:p>
          <a:p>
            <a:r>
              <a:rPr lang="en-GB" sz="1200" kern="1200" dirty="0">
                <a:solidFill>
                  <a:schemeClr val="tx1"/>
                </a:solidFill>
                <a:effectLst/>
                <a:latin typeface="+mn-lt"/>
                <a:ea typeface="+mn-ea"/>
                <a:cs typeface="+mn-cs"/>
              </a:rPr>
              <a:t>1.2 What is Human–Computer Interaction?</a:t>
            </a:r>
          </a:p>
          <a:p>
            <a:r>
              <a:rPr lang="en-GB" sz="1200" kern="1200" dirty="0">
                <a:solidFill>
                  <a:schemeClr val="tx1"/>
                </a:solidFill>
                <a:effectLst/>
                <a:latin typeface="+mn-lt"/>
                <a:ea typeface="+mn-ea"/>
                <a:cs typeface="+mn-cs"/>
              </a:rPr>
              <a:t>1.3 Coming Together</a:t>
            </a:r>
          </a:p>
          <a:p>
            <a:r>
              <a:rPr lang="en-GB" sz="1200" kern="1200" dirty="0">
                <a:solidFill>
                  <a:schemeClr val="tx1"/>
                </a:solidFill>
                <a:effectLst/>
                <a:latin typeface="+mn-lt"/>
                <a:ea typeface="+mn-ea"/>
                <a:cs typeface="+mn-cs"/>
              </a:rPr>
              <a:t>1.4 Is AI special?</a:t>
            </a:r>
          </a:p>
          <a:p>
            <a:r>
              <a:rPr lang="en-GB" sz="1200" kern="1200" dirty="0">
                <a:solidFill>
                  <a:schemeClr val="tx1"/>
                </a:solidFill>
                <a:effectLst/>
                <a:latin typeface="+mn-lt"/>
                <a:ea typeface="+mn-ea"/>
                <a:cs typeface="+mn-cs"/>
              </a:rPr>
              <a:t>1.5 An AI and HCI Framework</a:t>
            </a:r>
          </a:p>
          <a:p>
            <a:r>
              <a:rPr lang="en-GB" sz="1200" kern="1200" dirty="0">
                <a:solidFill>
                  <a:schemeClr val="tx1"/>
                </a:solidFill>
                <a:effectLst/>
                <a:latin typeface="+mn-lt"/>
                <a:ea typeface="+mn-ea"/>
                <a:cs typeface="+mn-cs"/>
              </a:rPr>
              <a:t>1.6 Structure of the book</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 </a:t>
            </a:r>
          </a:p>
          <a:p>
            <a:endParaRPr lang="en-GB" dirty="0"/>
          </a:p>
        </p:txBody>
      </p:sp>
      <p:sp>
        <p:nvSpPr>
          <p:cNvPr id="4" name="Slide Number Placeholder 3"/>
          <p:cNvSpPr>
            <a:spLocks noGrp="1"/>
          </p:cNvSpPr>
          <p:nvPr>
            <p:ph type="sldNum" sz="quarter" idx="5"/>
          </p:nvPr>
        </p:nvSpPr>
        <p:spPr/>
        <p:txBody>
          <a:bodyPr/>
          <a:lstStyle/>
          <a:p>
            <a:fld id="{309EFB4E-C109-FB4F-B622-D74BE7CBB21C}" type="slidenum">
              <a:rPr lang="en-GB" smtClean="0"/>
              <a:t>1</a:t>
            </a:fld>
            <a:endParaRPr lang="en-GB"/>
          </a:p>
        </p:txBody>
      </p:sp>
    </p:spTree>
    <p:extLst>
      <p:ext uri="{BB962C8B-B14F-4D97-AF65-F5344CB8AC3E}">
        <p14:creationId xmlns:p14="http://schemas.microsoft.com/office/powerpoint/2010/main" val="148014375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E9F8CE-1560-3F13-D54C-E012FDF4E76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55AD0D1-08A5-5FAE-0E4B-BC034D9A99D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204B7BB-B7A9-C843-556E-A8B0D6C0F47E}"/>
              </a:ext>
            </a:extLst>
          </p:cNvPr>
          <p:cNvSpPr>
            <a:spLocks noGrp="1"/>
          </p:cNvSpPr>
          <p:nvPr>
            <p:ph type="body" idx="1"/>
          </p:nvPr>
        </p:nvSpPr>
        <p:spPr/>
        <p:txBody>
          <a:bodyPr/>
          <a:lstStyle/>
          <a:p>
            <a:endParaRPr lang="en-GB" sz="1200" kern="1200" dirty="0">
              <a:solidFill>
                <a:schemeClr val="tx1"/>
              </a:solidFill>
              <a:effectLst/>
              <a:latin typeface="+mn-lt"/>
              <a:ea typeface="+mn-ea"/>
              <a:cs typeface="+mn-cs"/>
            </a:endParaRPr>
          </a:p>
          <a:p>
            <a:endParaRPr lang="en-GB" dirty="0"/>
          </a:p>
        </p:txBody>
      </p:sp>
      <p:sp>
        <p:nvSpPr>
          <p:cNvPr id="4" name="Slide Number Placeholder 3">
            <a:extLst>
              <a:ext uri="{FF2B5EF4-FFF2-40B4-BE49-F238E27FC236}">
                <a16:creationId xmlns:a16="http://schemas.microsoft.com/office/drawing/2014/main" id="{EAF88294-7986-4638-C1F6-12C0165EACC8}"/>
              </a:ext>
            </a:extLst>
          </p:cNvPr>
          <p:cNvSpPr>
            <a:spLocks noGrp="1"/>
          </p:cNvSpPr>
          <p:nvPr>
            <p:ph type="sldNum" sz="quarter" idx="5"/>
          </p:nvPr>
        </p:nvSpPr>
        <p:spPr/>
        <p:txBody>
          <a:bodyPr/>
          <a:lstStyle/>
          <a:p>
            <a:fld id="{309EFB4E-C109-FB4F-B622-D74BE7CBB21C}" type="slidenum">
              <a:rPr lang="en-GB" smtClean="0"/>
              <a:t>15</a:t>
            </a:fld>
            <a:endParaRPr lang="en-GB"/>
          </a:p>
        </p:txBody>
      </p:sp>
    </p:spTree>
    <p:extLst>
      <p:ext uri="{BB962C8B-B14F-4D97-AF65-F5344CB8AC3E}">
        <p14:creationId xmlns:p14="http://schemas.microsoft.com/office/powerpoint/2010/main" val="10589768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341864-BDF9-DBB1-5E70-B1503C6EAAE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E429776-14ED-7403-41CB-0C6FDB3AEC5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98AE793-31D1-C01B-287E-14ECAC65FD4A}"/>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8F217826-54CD-1A37-671D-0462E6EF2603}"/>
              </a:ext>
            </a:extLst>
          </p:cNvPr>
          <p:cNvSpPr>
            <a:spLocks noGrp="1"/>
          </p:cNvSpPr>
          <p:nvPr>
            <p:ph type="sldNum" sz="quarter" idx="5"/>
          </p:nvPr>
        </p:nvSpPr>
        <p:spPr/>
        <p:txBody>
          <a:bodyPr/>
          <a:lstStyle/>
          <a:p>
            <a:fld id="{309EFB4E-C109-FB4F-B622-D74BE7CBB21C}" type="slidenum">
              <a:rPr lang="en-GB" smtClean="0"/>
              <a:t>24</a:t>
            </a:fld>
            <a:endParaRPr lang="en-GB"/>
          </a:p>
        </p:txBody>
      </p:sp>
    </p:spTree>
    <p:extLst>
      <p:ext uri="{BB962C8B-B14F-4D97-AF65-F5344CB8AC3E}">
        <p14:creationId xmlns:p14="http://schemas.microsoft.com/office/powerpoint/2010/main" val="16804633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09EFB4E-C109-FB4F-B622-D74BE7CBB21C}" type="slidenum">
              <a:rPr lang="en-GB" smtClean="0"/>
              <a:t>25</a:t>
            </a:fld>
            <a:endParaRPr lang="en-GB"/>
          </a:p>
        </p:txBody>
      </p:sp>
    </p:spTree>
    <p:extLst>
      <p:ext uri="{BB962C8B-B14F-4D97-AF65-F5344CB8AC3E}">
        <p14:creationId xmlns:p14="http://schemas.microsoft.com/office/powerpoint/2010/main" val="344886120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473BBC-E588-5D20-D3C9-015C278478E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B7C40B9-2BBB-6BFA-0822-8CDB7501CE5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B9EC501-5282-D3EE-F83A-5D3F1536DFDA}"/>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FC15B79C-5B52-88DC-CAA8-AE102DDF2627}"/>
              </a:ext>
            </a:extLst>
          </p:cNvPr>
          <p:cNvSpPr>
            <a:spLocks noGrp="1"/>
          </p:cNvSpPr>
          <p:nvPr>
            <p:ph type="sldNum" sz="quarter" idx="5"/>
          </p:nvPr>
        </p:nvSpPr>
        <p:spPr/>
        <p:txBody>
          <a:bodyPr/>
          <a:lstStyle/>
          <a:p>
            <a:fld id="{309EFB4E-C109-FB4F-B622-D74BE7CBB21C}" type="slidenum">
              <a:rPr lang="en-GB" smtClean="0"/>
              <a:t>26</a:t>
            </a:fld>
            <a:endParaRPr lang="en-GB"/>
          </a:p>
        </p:txBody>
      </p:sp>
    </p:spTree>
    <p:extLst>
      <p:ext uri="{BB962C8B-B14F-4D97-AF65-F5344CB8AC3E}">
        <p14:creationId xmlns:p14="http://schemas.microsoft.com/office/powerpoint/2010/main" val="269492039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22B1AE-7579-1A69-F63F-5E12459BCDD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0DB52F6-F847-384F-0C90-8D4B5CE2914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6FCF601-0F0C-182E-97F1-B56E09E2544F}"/>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ED2DC872-D56D-0FED-B51D-C88B953F8F8F}"/>
              </a:ext>
            </a:extLst>
          </p:cNvPr>
          <p:cNvSpPr>
            <a:spLocks noGrp="1"/>
          </p:cNvSpPr>
          <p:nvPr>
            <p:ph type="sldNum" sz="quarter" idx="5"/>
          </p:nvPr>
        </p:nvSpPr>
        <p:spPr/>
        <p:txBody>
          <a:bodyPr/>
          <a:lstStyle/>
          <a:p>
            <a:fld id="{309EFB4E-C109-FB4F-B622-D74BE7CBB21C}" type="slidenum">
              <a:rPr lang="en-GB" smtClean="0"/>
              <a:t>27</a:t>
            </a:fld>
            <a:endParaRPr lang="en-GB"/>
          </a:p>
        </p:txBody>
      </p:sp>
    </p:spTree>
    <p:extLst>
      <p:ext uri="{BB962C8B-B14F-4D97-AF65-F5344CB8AC3E}">
        <p14:creationId xmlns:p14="http://schemas.microsoft.com/office/powerpoint/2010/main" val="31624071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09EFB4E-C109-FB4F-B622-D74BE7CBB21C}" type="slidenum">
              <a:rPr lang="en-GB" smtClean="0"/>
              <a:t>2</a:t>
            </a:fld>
            <a:endParaRPr lang="en-GB"/>
          </a:p>
        </p:txBody>
      </p:sp>
    </p:spTree>
    <p:extLst>
      <p:ext uri="{BB962C8B-B14F-4D97-AF65-F5344CB8AC3E}">
        <p14:creationId xmlns:p14="http://schemas.microsoft.com/office/powerpoint/2010/main" val="16718122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09EFB4E-C109-FB4F-B622-D74BE7CBB21C}" type="slidenum">
              <a:rPr lang="en-GB" smtClean="0"/>
              <a:t>4</a:t>
            </a:fld>
            <a:endParaRPr lang="en-GB"/>
          </a:p>
        </p:txBody>
      </p:sp>
    </p:spTree>
    <p:extLst>
      <p:ext uri="{BB962C8B-B14F-4D97-AF65-F5344CB8AC3E}">
        <p14:creationId xmlns:p14="http://schemas.microsoft.com/office/powerpoint/2010/main" val="9226502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09EFB4E-C109-FB4F-B622-D74BE7CBB21C}" type="slidenum">
              <a:rPr lang="en-GB" smtClean="0"/>
              <a:t>5</a:t>
            </a:fld>
            <a:endParaRPr lang="en-GB"/>
          </a:p>
        </p:txBody>
      </p:sp>
    </p:spTree>
    <p:extLst>
      <p:ext uri="{BB962C8B-B14F-4D97-AF65-F5344CB8AC3E}">
        <p14:creationId xmlns:p14="http://schemas.microsoft.com/office/powerpoint/2010/main" val="32197327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59BBED-D24B-D30F-130B-58F6F2BA42F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7BCF5FD-F04E-B2C0-7291-B025B6FB01F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95CD516-BC19-CA24-676A-46E4BA18114E}"/>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0AFB90FC-518A-70DD-9ACA-8DAA97849421}"/>
              </a:ext>
            </a:extLst>
          </p:cNvPr>
          <p:cNvSpPr>
            <a:spLocks noGrp="1"/>
          </p:cNvSpPr>
          <p:nvPr>
            <p:ph type="sldNum" sz="quarter" idx="5"/>
          </p:nvPr>
        </p:nvSpPr>
        <p:spPr/>
        <p:txBody>
          <a:bodyPr/>
          <a:lstStyle/>
          <a:p>
            <a:fld id="{309EFB4E-C109-FB4F-B622-D74BE7CBB21C}" type="slidenum">
              <a:rPr lang="en-GB" smtClean="0"/>
              <a:t>6</a:t>
            </a:fld>
            <a:endParaRPr lang="en-GB"/>
          </a:p>
        </p:txBody>
      </p:sp>
    </p:spTree>
    <p:extLst>
      <p:ext uri="{BB962C8B-B14F-4D97-AF65-F5344CB8AC3E}">
        <p14:creationId xmlns:p14="http://schemas.microsoft.com/office/powerpoint/2010/main" val="32144756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09EFB4E-C109-FB4F-B622-D74BE7CBB21C}" type="slidenum">
              <a:rPr lang="en-GB" smtClean="0"/>
              <a:t>7</a:t>
            </a:fld>
            <a:endParaRPr lang="en-GB"/>
          </a:p>
        </p:txBody>
      </p:sp>
    </p:spTree>
    <p:extLst>
      <p:ext uri="{BB962C8B-B14F-4D97-AF65-F5344CB8AC3E}">
        <p14:creationId xmlns:p14="http://schemas.microsoft.com/office/powerpoint/2010/main" val="19624056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5ACF47-C3AA-E366-8F4D-D96B96D1EA1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3E4171E-0CBF-BC66-F77D-BDA61509C0A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24C79AB-83F5-4EB2-184D-3F90AA9230A4}"/>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E4B6863E-B1BD-33DF-8186-075BC26A053D}"/>
              </a:ext>
            </a:extLst>
          </p:cNvPr>
          <p:cNvSpPr>
            <a:spLocks noGrp="1"/>
          </p:cNvSpPr>
          <p:nvPr>
            <p:ph type="sldNum" sz="quarter" idx="5"/>
          </p:nvPr>
        </p:nvSpPr>
        <p:spPr/>
        <p:txBody>
          <a:bodyPr/>
          <a:lstStyle/>
          <a:p>
            <a:fld id="{309EFB4E-C109-FB4F-B622-D74BE7CBB21C}" type="slidenum">
              <a:rPr lang="en-GB" smtClean="0"/>
              <a:t>9</a:t>
            </a:fld>
            <a:endParaRPr lang="en-GB"/>
          </a:p>
        </p:txBody>
      </p:sp>
    </p:spTree>
    <p:extLst>
      <p:ext uri="{BB962C8B-B14F-4D97-AF65-F5344CB8AC3E}">
        <p14:creationId xmlns:p14="http://schemas.microsoft.com/office/powerpoint/2010/main" val="37579251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8B1083-52C1-5873-60F1-700A57399E9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559520C-814E-A57E-779E-21E581E01FA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49145D2-9420-1ADA-9B43-FC2615F118A2}"/>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A3D9625D-1C03-702B-A140-8DA52E2DB54C}"/>
              </a:ext>
            </a:extLst>
          </p:cNvPr>
          <p:cNvSpPr>
            <a:spLocks noGrp="1"/>
          </p:cNvSpPr>
          <p:nvPr>
            <p:ph type="sldNum" sz="quarter" idx="5"/>
          </p:nvPr>
        </p:nvSpPr>
        <p:spPr/>
        <p:txBody>
          <a:bodyPr/>
          <a:lstStyle/>
          <a:p>
            <a:fld id="{309EFB4E-C109-FB4F-B622-D74BE7CBB21C}" type="slidenum">
              <a:rPr lang="en-GB" smtClean="0"/>
              <a:t>11</a:t>
            </a:fld>
            <a:endParaRPr lang="en-GB"/>
          </a:p>
        </p:txBody>
      </p:sp>
    </p:spTree>
    <p:extLst>
      <p:ext uri="{BB962C8B-B14F-4D97-AF65-F5344CB8AC3E}">
        <p14:creationId xmlns:p14="http://schemas.microsoft.com/office/powerpoint/2010/main" val="34016017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09EFB4E-C109-FB4F-B622-D74BE7CBB21C}" type="slidenum">
              <a:rPr lang="en-GB" smtClean="0"/>
              <a:t>14</a:t>
            </a:fld>
            <a:endParaRPr lang="en-GB"/>
          </a:p>
        </p:txBody>
      </p:sp>
    </p:spTree>
    <p:extLst>
      <p:ext uri="{BB962C8B-B14F-4D97-AF65-F5344CB8AC3E}">
        <p14:creationId xmlns:p14="http://schemas.microsoft.com/office/powerpoint/2010/main" val="7000577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5183CC37-7EBD-9F46-AB97-E81DF4995A21}" type="datetimeFigureOut">
              <a:rPr lang="en-GB" smtClean="0"/>
              <a:t>23/11/2025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C28B6E9-DC09-FB47-A203-888E0220F16A}" type="slidenum">
              <a:rPr lang="en-GB" smtClean="0"/>
              <a:t>‹#›</a:t>
            </a:fld>
            <a:endParaRPr lang="en-GB"/>
          </a:p>
        </p:txBody>
      </p:sp>
    </p:spTree>
    <p:extLst>
      <p:ext uri="{BB962C8B-B14F-4D97-AF65-F5344CB8AC3E}">
        <p14:creationId xmlns:p14="http://schemas.microsoft.com/office/powerpoint/2010/main" val="629045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5183CC37-7EBD-9F46-AB97-E81DF4995A21}" type="datetimeFigureOut">
              <a:rPr lang="en-GB" smtClean="0"/>
              <a:t>23/11/2025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C28B6E9-DC09-FB47-A203-888E0220F16A}" type="slidenum">
              <a:rPr lang="en-GB" smtClean="0"/>
              <a:t>‹#›</a:t>
            </a:fld>
            <a:endParaRPr lang="en-GB"/>
          </a:p>
        </p:txBody>
      </p:sp>
    </p:spTree>
    <p:extLst>
      <p:ext uri="{BB962C8B-B14F-4D97-AF65-F5344CB8AC3E}">
        <p14:creationId xmlns:p14="http://schemas.microsoft.com/office/powerpoint/2010/main" val="41425409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5183CC37-7EBD-9F46-AB97-E81DF4995A21}" type="datetimeFigureOut">
              <a:rPr lang="en-GB" smtClean="0"/>
              <a:t>23/11/2025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C28B6E9-DC09-FB47-A203-888E0220F16A}" type="slidenum">
              <a:rPr lang="en-GB" smtClean="0"/>
              <a:t>‹#›</a:t>
            </a:fld>
            <a:endParaRPr lang="en-GB"/>
          </a:p>
        </p:txBody>
      </p:sp>
    </p:spTree>
    <p:extLst>
      <p:ext uri="{BB962C8B-B14F-4D97-AF65-F5344CB8AC3E}">
        <p14:creationId xmlns:p14="http://schemas.microsoft.com/office/powerpoint/2010/main" val="29545460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5183CC37-7EBD-9F46-AB97-E81DF4995A21}" type="datetimeFigureOut">
              <a:rPr lang="en-GB" smtClean="0"/>
              <a:t>23/11/2025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C28B6E9-DC09-FB47-A203-888E0220F16A}" type="slidenum">
              <a:rPr lang="en-GB" smtClean="0"/>
              <a:t>‹#›</a:t>
            </a:fld>
            <a:endParaRPr lang="en-GB"/>
          </a:p>
        </p:txBody>
      </p:sp>
    </p:spTree>
    <p:extLst>
      <p:ext uri="{BB962C8B-B14F-4D97-AF65-F5344CB8AC3E}">
        <p14:creationId xmlns:p14="http://schemas.microsoft.com/office/powerpoint/2010/main" val="23381042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390418"/>
            <a:ext cx="7886700" cy="2250040"/>
          </a:xfrm>
        </p:spPr>
        <p:txBody>
          <a:bodyPr anchor="ctr"/>
          <a:lstStyle>
            <a:lvl1pPr algn="ctr">
              <a:defRPr sz="6000"/>
            </a:lvl1pPr>
          </a:lstStyle>
          <a:p>
            <a:r>
              <a:rPr lang="en-GB" dirty="0"/>
              <a:t>Click to edit Master title style</a:t>
            </a:r>
            <a:endParaRPr lang="en-US" dirty="0"/>
          </a:p>
        </p:txBody>
      </p:sp>
      <p:sp>
        <p:nvSpPr>
          <p:cNvPr id="3" name="Text Placeholder 2"/>
          <p:cNvSpPr>
            <a:spLocks noGrp="1"/>
          </p:cNvSpPr>
          <p:nvPr>
            <p:ph type="body" idx="1"/>
          </p:nvPr>
        </p:nvSpPr>
        <p:spPr>
          <a:xfrm>
            <a:off x="623888" y="2887038"/>
            <a:ext cx="7886700" cy="3202613"/>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Click to edit Master text styles</a:t>
            </a:r>
          </a:p>
        </p:txBody>
      </p:sp>
      <p:sp>
        <p:nvSpPr>
          <p:cNvPr id="4" name="Date Placeholder 3"/>
          <p:cNvSpPr>
            <a:spLocks noGrp="1"/>
          </p:cNvSpPr>
          <p:nvPr>
            <p:ph type="dt" sz="half" idx="10"/>
          </p:nvPr>
        </p:nvSpPr>
        <p:spPr/>
        <p:txBody>
          <a:bodyPr/>
          <a:lstStyle/>
          <a:p>
            <a:fld id="{5183CC37-7EBD-9F46-AB97-E81DF4995A21}" type="datetimeFigureOut">
              <a:rPr lang="en-GB" smtClean="0"/>
              <a:t>23/11/2025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C28B6E9-DC09-FB47-A203-888E0220F16A}" type="slidenum">
              <a:rPr lang="en-GB" smtClean="0"/>
              <a:t>‹#›</a:t>
            </a:fld>
            <a:endParaRPr lang="en-GB"/>
          </a:p>
        </p:txBody>
      </p:sp>
    </p:spTree>
    <p:extLst>
      <p:ext uri="{BB962C8B-B14F-4D97-AF65-F5344CB8AC3E}">
        <p14:creationId xmlns:p14="http://schemas.microsoft.com/office/powerpoint/2010/main" val="7017024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5183CC37-7EBD-9F46-AB97-E81DF4995A21}" type="datetimeFigureOut">
              <a:rPr lang="en-GB" smtClean="0"/>
              <a:t>23/11/2025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C28B6E9-DC09-FB47-A203-888E0220F16A}" type="slidenum">
              <a:rPr lang="en-GB" smtClean="0"/>
              <a:t>‹#›</a:t>
            </a:fld>
            <a:endParaRPr lang="en-GB"/>
          </a:p>
        </p:txBody>
      </p:sp>
    </p:spTree>
    <p:extLst>
      <p:ext uri="{BB962C8B-B14F-4D97-AF65-F5344CB8AC3E}">
        <p14:creationId xmlns:p14="http://schemas.microsoft.com/office/powerpoint/2010/main" val="11588634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5183CC37-7EBD-9F46-AB97-E81DF4995A21}" type="datetimeFigureOut">
              <a:rPr lang="en-GB" smtClean="0"/>
              <a:t>23/11/2025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C28B6E9-DC09-FB47-A203-888E0220F16A}" type="slidenum">
              <a:rPr lang="en-GB" smtClean="0"/>
              <a:t>‹#›</a:t>
            </a:fld>
            <a:endParaRPr lang="en-GB"/>
          </a:p>
        </p:txBody>
      </p:sp>
    </p:spTree>
    <p:extLst>
      <p:ext uri="{BB962C8B-B14F-4D97-AF65-F5344CB8AC3E}">
        <p14:creationId xmlns:p14="http://schemas.microsoft.com/office/powerpoint/2010/main" val="36785178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5183CC37-7EBD-9F46-AB97-E81DF4995A21}" type="datetimeFigureOut">
              <a:rPr lang="en-GB" smtClean="0"/>
              <a:t>23/11/2025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C28B6E9-DC09-FB47-A203-888E0220F16A}" type="slidenum">
              <a:rPr lang="en-GB" smtClean="0"/>
              <a:t>‹#›</a:t>
            </a:fld>
            <a:endParaRPr lang="en-GB"/>
          </a:p>
        </p:txBody>
      </p:sp>
    </p:spTree>
    <p:extLst>
      <p:ext uri="{BB962C8B-B14F-4D97-AF65-F5344CB8AC3E}">
        <p14:creationId xmlns:p14="http://schemas.microsoft.com/office/powerpoint/2010/main" val="14628407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83CC37-7EBD-9F46-AB97-E81DF4995A21}" type="datetimeFigureOut">
              <a:rPr lang="en-GB" smtClean="0"/>
              <a:t>23/11/2025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C28B6E9-DC09-FB47-A203-888E0220F16A}" type="slidenum">
              <a:rPr lang="en-GB" smtClean="0"/>
              <a:t>‹#›</a:t>
            </a:fld>
            <a:endParaRPr lang="en-GB"/>
          </a:p>
        </p:txBody>
      </p:sp>
    </p:spTree>
    <p:extLst>
      <p:ext uri="{BB962C8B-B14F-4D97-AF65-F5344CB8AC3E}">
        <p14:creationId xmlns:p14="http://schemas.microsoft.com/office/powerpoint/2010/main" val="40140031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5183CC37-7EBD-9F46-AB97-E81DF4995A21}" type="datetimeFigureOut">
              <a:rPr lang="en-GB" smtClean="0"/>
              <a:t>23/11/2025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C28B6E9-DC09-FB47-A203-888E0220F16A}" type="slidenum">
              <a:rPr lang="en-GB" smtClean="0"/>
              <a:t>‹#›</a:t>
            </a:fld>
            <a:endParaRPr lang="en-GB"/>
          </a:p>
        </p:txBody>
      </p:sp>
    </p:spTree>
    <p:extLst>
      <p:ext uri="{BB962C8B-B14F-4D97-AF65-F5344CB8AC3E}">
        <p14:creationId xmlns:p14="http://schemas.microsoft.com/office/powerpoint/2010/main" val="8669252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5183CC37-7EBD-9F46-AB97-E81DF4995A21}" type="datetimeFigureOut">
              <a:rPr lang="en-GB" smtClean="0"/>
              <a:t>23/11/2025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C28B6E9-DC09-FB47-A203-888E0220F16A}" type="slidenum">
              <a:rPr lang="en-GB" smtClean="0"/>
              <a:t>‹#›</a:t>
            </a:fld>
            <a:endParaRPr lang="en-GB"/>
          </a:p>
        </p:txBody>
      </p:sp>
    </p:spTree>
    <p:extLst>
      <p:ext uri="{BB962C8B-B14F-4D97-AF65-F5344CB8AC3E}">
        <p14:creationId xmlns:p14="http://schemas.microsoft.com/office/powerpoint/2010/main" val="36979667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183CC37-7EBD-9F46-AB97-E81DF4995A21}" type="datetimeFigureOut">
              <a:rPr lang="en-GB" smtClean="0"/>
              <a:t>23/11/2025</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C28B6E9-DC09-FB47-A203-888E0220F16A}" type="slidenum">
              <a:rPr lang="en-GB" smtClean="0"/>
              <a:t>‹#›</a:t>
            </a:fld>
            <a:endParaRPr lang="en-GB"/>
          </a:p>
        </p:txBody>
      </p:sp>
    </p:spTree>
    <p:extLst>
      <p:ext uri="{BB962C8B-B14F-4D97-AF65-F5344CB8AC3E}">
        <p14:creationId xmlns:p14="http://schemas.microsoft.com/office/powerpoint/2010/main" val="120370776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FFFDEC65-2B37-1B28-8451-D76F98C8ABA4}"/>
              </a:ext>
            </a:extLst>
          </p:cNvPr>
          <p:cNvSpPr>
            <a:spLocks noGrp="1"/>
          </p:cNvSpPr>
          <p:nvPr>
            <p:ph type="title"/>
          </p:nvPr>
        </p:nvSpPr>
        <p:spPr/>
        <p:txBody>
          <a:bodyPr>
            <a:normAutofit/>
          </a:bodyPr>
          <a:lstStyle/>
          <a:p>
            <a:r>
              <a:rPr lang="en-GB" sz="5400" dirty="0"/>
              <a:t>AI for HCI </a:t>
            </a:r>
            <a:r>
              <a:rPr lang="en-GB" dirty="0"/>
              <a:t>– </a:t>
            </a:r>
            <a:r>
              <a:rPr lang="en-GB" sz="4400" dirty="0">
                <a:solidFill>
                  <a:schemeClr val="tx1">
                    <a:lumMod val="65000"/>
                    <a:lumOff val="35000"/>
                  </a:schemeClr>
                </a:solidFill>
              </a:rPr>
              <a:t>Chapter</a:t>
            </a:r>
            <a:r>
              <a:rPr lang="en-GB" sz="5300" dirty="0">
                <a:solidFill>
                  <a:schemeClr val="tx1">
                    <a:lumMod val="65000"/>
                    <a:lumOff val="35000"/>
                  </a:schemeClr>
                </a:solidFill>
              </a:rPr>
              <a:t> 1</a:t>
            </a:r>
            <a:r>
              <a:rPr lang="en-GB" sz="5300" dirty="0"/>
              <a:t> </a:t>
            </a:r>
            <a:br>
              <a:rPr lang="en-GB" dirty="0"/>
            </a:br>
            <a:r>
              <a:rPr lang="en-GB" dirty="0">
                <a:solidFill>
                  <a:schemeClr val="accent5">
                    <a:lumMod val="75000"/>
                  </a:schemeClr>
                </a:solidFill>
              </a:rPr>
              <a:t>Introduction</a:t>
            </a:r>
            <a:endParaRPr lang="en-GB" dirty="0"/>
          </a:p>
        </p:txBody>
      </p:sp>
      <p:sp>
        <p:nvSpPr>
          <p:cNvPr id="9" name="Text Placeholder 8">
            <a:extLst>
              <a:ext uri="{FF2B5EF4-FFF2-40B4-BE49-F238E27FC236}">
                <a16:creationId xmlns:a16="http://schemas.microsoft.com/office/drawing/2014/main" id="{1CBA012E-7100-2D62-BAFE-79D288E8CC5F}"/>
              </a:ext>
            </a:extLst>
          </p:cNvPr>
          <p:cNvSpPr>
            <a:spLocks noGrp="1"/>
          </p:cNvSpPr>
          <p:nvPr>
            <p:ph type="body" idx="1"/>
          </p:nvPr>
        </p:nvSpPr>
        <p:spPr/>
        <p:txBody>
          <a:bodyPr/>
          <a:lstStyle/>
          <a:p>
            <a:r>
              <a:rPr lang="en-GB" dirty="0">
                <a:solidFill>
                  <a:schemeClr val="tx1"/>
                </a:solidFill>
              </a:rPr>
              <a:t>1.1 What is Artificial Intelligence?</a:t>
            </a:r>
          </a:p>
          <a:p>
            <a:r>
              <a:rPr lang="en-GB" dirty="0">
                <a:solidFill>
                  <a:schemeClr val="tx1"/>
                </a:solidFill>
              </a:rPr>
              <a:t>1.2 What is Human–Computer Interaction?</a:t>
            </a:r>
          </a:p>
          <a:p>
            <a:r>
              <a:rPr lang="en-GB" dirty="0">
                <a:solidFill>
                  <a:schemeClr val="tx1"/>
                </a:solidFill>
              </a:rPr>
              <a:t>1.3 Coming Together</a:t>
            </a:r>
          </a:p>
          <a:p>
            <a:r>
              <a:rPr lang="en-GB" dirty="0">
                <a:solidFill>
                  <a:schemeClr val="tx1"/>
                </a:solidFill>
              </a:rPr>
              <a:t>1.4 Is AI special?</a:t>
            </a:r>
          </a:p>
          <a:p>
            <a:r>
              <a:rPr lang="en-GB" dirty="0">
                <a:solidFill>
                  <a:schemeClr val="tx1"/>
                </a:solidFill>
              </a:rPr>
              <a:t>1.5 An AI and HCI Framework</a:t>
            </a:r>
          </a:p>
          <a:p>
            <a:r>
              <a:rPr lang="en-GB" dirty="0">
                <a:solidFill>
                  <a:schemeClr val="tx1"/>
                </a:solidFill>
              </a:rPr>
              <a:t>1.6 Structure of the book</a:t>
            </a:r>
          </a:p>
        </p:txBody>
      </p:sp>
    </p:spTree>
    <p:extLst>
      <p:ext uri="{BB962C8B-B14F-4D97-AF65-F5344CB8AC3E}">
        <p14:creationId xmlns:p14="http://schemas.microsoft.com/office/powerpoint/2010/main" val="9997107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97ACA3-61DD-34A9-B7F8-F3D3D8B058A9}"/>
            </a:ext>
          </a:extLst>
        </p:cNvPr>
        <p:cNvGrpSpPr/>
        <p:nvPr/>
      </p:nvGrpSpPr>
      <p:grpSpPr>
        <a:xfrm>
          <a:off x="0" y="0"/>
          <a:ext cx="0" cy="0"/>
          <a:chOff x="0" y="0"/>
          <a:chExt cx="0" cy="0"/>
        </a:xfrm>
      </p:grpSpPr>
      <p:pic>
        <p:nvPicPr>
          <p:cNvPr id="3" name="Picture 2" descr="A graph showing different colored circles&#10;&#10;AI-generated content may be incorrect.">
            <a:extLst>
              <a:ext uri="{FF2B5EF4-FFF2-40B4-BE49-F238E27FC236}">
                <a16:creationId xmlns:a16="http://schemas.microsoft.com/office/drawing/2014/main" id="{B47A4A86-E4B3-48C8-147E-C1FE66E596AE}"/>
              </a:ext>
            </a:extLst>
          </p:cNvPr>
          <p:cNvPicPr>
            <a:picLocks noChangeAspect="1"/>
          </p:cNvPicPr>
          <p:nvPr/>
        </p:nvPicPr>
        <p:blipFill>
          <a:blip r:embed="rId2"/>
          <a:stretch>
            <a:fillRect/>
          </a:stretch>
        </p:blipFill>
        <p:spPr>
          <a:xfrm>
            <a:off x="1398059" y="1458128"/>
            <a:ext cx="6347883" cy="2944337"/>
          </a:xfrm>
          <a:prstGeom prst="rect">
            <a:avLst/>
          </a:prstGeom>
        </p:spPr>
      </p:pic>
      <p:sp>
        <p:nvSpPr>
          <p:cNvPr id="4" name="Title 3">
            <a:extLst>
              <a:ext uri="{FF2B5EF4-FFF2-40B4-BE49-F238E27FC236}">
                <a16:creationId xmlns:a16="http://schemas.microsoft.com/office/drawing/2014/main" id="{8F05F3BC-A0F0-0625-4689-389928439A8B}"/>
              </a:ext>
            </a:extLst>
          </p:cNvPr>
          <p:cNvSpPr>
            <a:spLocks noGrp="1"/>
          </p:cNvSpPr>
          <p:nvPr>
            <p:ph type="title"/>
          </p:nvPr>
        </p:nvSpPr>
        <p:spPr/>
        <p:txBody>
          <a:bodyPr/>
          <a:lstStyle/>
          <a:p>
            <a:r>
              <a:rPr lang="en-GB" dirty="0"/>
              <a:t>coming together</a:t>
            </a:r>
          </a:p>
        </p:txBody>
      </p:sp>
      <p:sp>
        <p:nvSpPr>
          <p:cNvPr id="5" name="Content Placeholder 4">
            <a:extLst>
              <a:ext uri="{FF2B5EF4-FFF2-40B4-BE49-F238E27FC236}">
                <a16:creationId xmlns:a16="http://schemas.microsoft.com/office/drawing/2014/main" id="{D84D264E-CE6A-D219-D83A-6094B6C41C23}"/>
              </a:ext>
            </a:extLst>
          </p:cNvPr>
          <p:cNvSpPr>
            <a:spLocks noGrp="1"/>
          </p:cNvSpPr>
          <p:nvPr>
            <p:ph idx="1"/>
          </p:nvPr>
        </p:nvSpPr>
        <p:spPr>
          <a:xfrm>
            <a:off x="628650" y="4538133"/>
            <a:ext cx="7886700" cy="2133600"/>
          </a:xfrm>
        </p:spPr>
        <p:txBody>
          <a:bodyPr>
            <a:normAutofit fontScale="92500"/>
          </a:bodyPr>
          <a:lstStyle/>
          <a:p>
            <a:pPr marL="0" indent="0">
              <a:buNone/>
            </a:pPr>
            <a:r>
              <a:rPr lang="en-GB" dirty="0"/>
              <a:t>long pedigrees: first HCI paper 1959, AI early 1950s</a:t>
            </a:r>
          </a:p>
          <a:p>
            <a:pPr marL="0" indent="0">
              <a:buNone/>
            </a:pPr>
            <a:r>
              <a:rPr lang="en-GB" dirty="0"/>
              <a:t>early links through cognitive science</a:t>
            </a:r>
          </a:p>
          <a:p>
            <a:pPr marL="0" indent="0">
              <a:buNone/>
            </a:pPr>
            <a:r>
              <a:rPr lang="en-GB" dirty="0"/>
              <a:t>HCI-AI workshops in early 1990s</a:t>
            </a:r>
          </a:p>
          <a:p>
            <a:pPr marL="0" indent="0">
              <a:buNone/>
            </a:pPr>
            <a:r>
              <a:rPr lang="en-GB" dirty="0"/>
              <a:t>now both ubiquitous and intertwined</a:t>
            </a:r>
          </a:p>
          <a:p>
            <a:pPr marL="0" indent="0">
              <a:buNone/>
            </a:pPr>
            <a:endParaRPr lang="en-GB" sz="3200" dirty="0"/>
          </a:p>
        </p:txBody>
      </p:sp>
    </p:spTree>
    <p:extLst>
      <p:ext uri="{BB962C8B-B14F-4D97-AF65-F5344CB8AC3E}">
        <p14:creationId xmlns:p14="http://schemas.microsoft.com/office/powerpoint/2010/main" val="41024033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E9F2E6"/>
        </a:solidFill>
        <a:effectLst/>
      </p:bgPr>
    </p:bg>
    <p:spTree>
      <p:nvGrpSpPr>
        <p:cNvPr id="1" name="">
          <a:extLst>
            <a:ext uri="{FF2B5EF4-FFF2-40B4-BE49-F238E27FC236}">
              <a16:creationId xmlns:a16="http://schemas.microsoft.com/office/drawing/2014/main" id="{7DCB082D-83AE-DD45-35A5-380106C2EA7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FA8A2E5-3630-4BFC-98EA-6F2F72A6F9F4}"/>
              </a:ext>
            </a:extLst>
          </p:cNvPr>
          <p:cNvSpPr>
            <a:spLocks noGrp="1"/>
          </p:cNvSpPr>
          <p:nvPr>
            <p:ph type="title"/>
          </p:nvPr>
        </p:nvSpPr>
        <p:spPr>
          <a:xfrm>
            <a:off x="623888" y="2438400"/>
            <a:ext cx="7886700" cy="1225669"/>
          </a:xfrm>
        </p:spPr>
        <p:txBody>
          <a:bodyPr>
            <a:noAutofit/>
          </a:bodyPr>
          <a:lstStyle/>
          <a:p>
            <a:r>
              <a:rPr lang="en-GB" sz="4000" dirty="0"/>
              <a:t>1.4 Is AI special?</a:t>
            </a:r>
          </a:p>
        </p:txBody>
      </p:sp>
      <p:sp>
        <p:nvSpPr>
          <p:cNvPr id="3" name="Text Placeholder 2">
            <a:extLst>
              <a:ext uri="{FF2B5EF4-FFF2-40B4-BE49-F238E27FC236}">
                <a16:creationId xmlns:a16="http://schemas.microsoft.com/office/drawing/2014/main" id="{129174E4-C078-7E9A-E078-94A2ED357179}"/>
              </a:ext>
            </a:extLst>
          </p:cNvPr>
          <p:cNvSpPr>
            <a:spLocks noGrp="1"/>
          </p:cNvSpPr>
          <p:nvPr>
            <p:ph type="body" idx="1"/>
          </p:nvPr>
        </p:nvSpPr>
        <p:spPr>
          <a:xfrm>
            <a:off x="623888" y="4419600"/>
            <a:ext cx="7886700" cy="1670051"/>
          </a:xfrm>
        </p:spPr>
        <p:txBody>
          <a:bodyPr/>
          <a:lstStyle/>
          <a:p>
            <a:endParaRPr lang="en-GB" dirty="0"/>
          </a:p>
        </p:txBody>
      </p:sp>
    </p:spTree>
    <p:extLst>
      <p:ext uri="{BB962C8B-B14F-4D97-AF65-F5344CB8AC3E}">
        <p14:creationId xmlns:p14="http://schemas.microsoft.com/office/powerpoint/2010/main" val="37053562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B0150F-E337-09F1-5538-E464BC7F272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88E6F6D-18DF-DEB9-FC6B-A4E8F3D1DB2A}"/>
              </a:ext>
            </a:extLst>
          </p:cNvPr>
          <p:cNvSpPr>
            <a:spLocks noGrp="1"/>
          </p:cNvSpPr>
          <p:nvPr>
            <p:ph type="title"/>
          </p:nvPr>
        </p:nvSpPr>
        <p:spPr/>
        <p:txBody>
          <a:bodyPr>
            <a:normAutofit/>
          </a:bodyPr>
          <a:lstStyle/>
          <a:p>
            <a:r>
              <a:rPr lang="en-US" dirty="0"/>
              <a:t>just another technology?</a:t>
            </a:r>
          </a:p>
        </p:txBody>
      </p:sp>
      <p:sp>
        <p:nvSpPr>
          <p:cNvPr id="3" name="Content Placeholder 2">
            <a:extLst>
              <a:ext uri="{FF2B5EF4-FFF2-40B4-BE49-F238E27FC236}">
                <a16:creationId xmlns:a16="http://schemas.microsoft.com/office/drawing/2014/main" id="{2E226F2A-1492-26A6-AAD2-61A52797BB46}"/>
              </a:ext>
            </a:extLst>
          </p:cNvPr>
          <p:cNvSpPr>
            <a:spLocks noGrp="1"/>
          </p:cNvSpPr>
          <p:nvPr>
            <p:ph idx="1"/>
          </p:nvPr>
        </p:nvSpPr>
        <p:spPr>
          <a:xfrm>
            <a:off x="628649" y="1825624"/>
            <a:ext cx="8093319" cy="4898733"/>
          </a:xfrm>
        </p:spPr>
        <p:txBody>
          <a:bodyPr>
            <a:normAutofit lnSpcReduction="10000"/>
          </a:bodyPr>
          <a:lstStyle/>
          <a:p>
            <a:pPr marL="0" indent="0">
              <a:buNone/>
            </a:pPr>
            <a:r>
              <a:rPr lang="en-US" dirty="0"/>
              <a:t>radical changes historically</a:t>
            </a:r>
          </a:p>
          <a:p>
            <a:pPr marL="914400" lvl="2" indent="0">
              <a:buNone/>
            </a:pPr>
            <a:r>
              <a:rPr lang="en-US" sz="2400" dirty="0"/>
              <a:t>fire, wheel, internal combustion engine, television</a:t>
            </a:r>
          </a:p>
          <a:p>
            <a:pPr marL="457200" lvl="1" indent="0">
              <a:buNone/>
            </a:pPr>
            <a:r>
              <a:rPr lang="en-US" sz="2800" dirty="0"/>
              <a:t>new technologies build on:</a:t>
            </a:r>
          </a:p>
          <a:p>
            <a:pPr lvl="2"/>
            <a:r>
              <a:rPr lang="en-US" sz="2400" dirty="0"/>
              <a:t>understanding of old technologies:</a:t>
            </a:r>
          </a:p>
          <a:p>
            <a:pPr lvl="2"/>
            <a:r>
              <a:rPr lang="en-US" sz="2400" dirty="0"/>
              <a:t>basic human capabilities</a:t>
            </a:r>
          </a:p>
          <a:p>
            <a:pPr marL="0" indent="0">
              <a:buNone/>
            </a:pPr>
            <a:endParaRPr lang="en-US" sz="800" dirty="0"/>
          </a:p>
          <a:p>
            <a:pPr marL="0" indent="0">
              <a:buNone/>
            </a:pPr>
            <a:r>
              <a:rPr lang="en-US" dirty="0"/>
              <a:t>digital technology sufficiently different</a:t>
            </a:r>
          </a:p>
          <a:p>
            <a:pPr marL="0" indent="0">
              <a:buNone/>
            </a:pPr>
            <a:r>
              <a:rPr lang="en-US" dirty="0"/>
              <a:t>	=&gt;   HCI as separate discipline</a:t>
            </a:r>
          </a:p>
          <a:p>
            <a:pPr marL="0" indent="0">
              <a:buNone/>
            </a:pPr>
            <a:endParaRPr lang="en-US" sz="800" dirty="0"/>
          </a:p>
          <a:p>
            <a:pPr marL="0" indent="0">
              <a:buNone/>
            </a:pPr>
            <a:r>
              <a:rPr lang="en-US" dirty="0"/>
              <a:t>old rules and methods still apply to AI: </a:t>
            </a:r>
          </a:p>
          <a:p>
            <a:pPr marL="914400" lvl="2" indent="0">
              <a:buNone/>
            </a:pPr>
            <a:r>
              <a:rPr lang="en-US" sz="2400" dirty="0"/>
              <a:t>understand users &amp; context, ethnography, </a:t>
            </a:r>
            <a:br>
              <a:rPr lang="en-US" sz="2400" dirty="0"/>
            </a:br>
            <a:r>
              <a:rPr lang="en-US" sz="2400" dirty="0"/>
              <a:t>co-design, effective &amp; enjoyable use, …</a:t>
            </a:r>
          </a:p>
          <a:p>
            <a:pPr marL="457200" lvl="1" indent="0">
              <a:buNone/>
            </a:pPr>
            <a:r>
              <a:rPr lang="en-US" dirty="0"/>
              <a:t>but also …</a:t>
            </a:r>
          </a:p>
        </p:txBody>
      </p:sp>
    </p:spTree>
    <p:extLst>
      <p:ext uri="{BB962C8B-B14F-4D97-AF65-F5344CB8AC3E}">
        <p14:creationId xmlns:p14="http://schemas.microsoft.com/office/powerpoint/2010/main" val="31379915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160571-84B9-4124-8353-AA2FFADF446E}"/>
              </a:ext>
            </a:extLst>
          </p:cNvPr>
          <p:cNvSpPr>
            <a:spLocks noGrp="1"/>
          </p:cNvSpPr>
          <p:nvPr>
            <p:ph type="title"/>
          </p:nvPr>
        </p:nvSpPr>
        <p:spPr/>
        <p:txBody>
          <a:bodyPr>
            <a:normAutofit/>
          </a:bodyPr>
          <a:lstStyle/>
          <a:p>
            <a:r>
              <a:rPr lang="en-US" dirty="0"/>
              <a:t>is AI different?     </a:t>
            </a:r>
          </a:p>
        </p:txBody>
      </p:sp>
      <p:sp>
        <p:nvSpPr>
          <p:cNvPr id="3" name="Content Placeholder 2">
            <a:extLst>
              <a:ext uri="{FF2B5EF4-FFF2-40B4-BE49-F238E27FC236}">
                <a16:creationId xmlns:a16="http://schemas.microsoft.com/office/drawing/2014/main" id="{C086FFCE-1C95-9DEB-E83B-A56F6FC66730}"/>
              </a:ext>
            </a:extLst>
          </p:cNvPr>
          <p:cNvSpPr>
            <a:spLocks noGrp="1"/>
          </p:cNvSpPr>
          <p:nvPr>
            <p:ph idx="1"/>
          </p:nvPr>
        </p:nvSpPr>
        <p:spPr/>
        <p:txBody>
          <a:bodyPr>
            <a:normAutofit/>
          </a:bodyPr>
          <a:lstStyle/>
          <a:p>
            <a:pPr marL="0" indent="0">
              <a:buNone/>
            </a:pPr>
            <a:r>
              <a:rPr lang="en-US" sz="3600" dirty="0">
                <a:solidFill>
                  <a:schemeClr val="accent6">
                    <a:lumMod val="75000"/>
                  </a:schemeClr>
                </a:solidFill>
              </a:rPr>
              <a:t>the three Cs:</a:t>
            </a:r>
          </a:p>
          <a:p>
            <a:pPr marL="2320925" indent="0">
              <a:buNone/>
            </a:pPr>
            <a:r>
              <a:rPr lang="en-US" sz="4400" dirty="0">
                <a:solidFill>
                  <a:schemeClr val="accent6">
                    <a:lumMod val="50000"/>
                  </a:schemeClr>
                </a:solidFill>
              </a:rPr>
              <a:t>c</a:t>
            </a:r>
            <a:r>
              <a:rPr lang="en-US" sz="4400" dirty="0"/>
              <a:t>omplexity</a:t>
            </a:r>
          </a:p>
          <a:p>
            <a:pPr marL="2320925" indent="0">
              <a:buNone/>
            </a:pPr>
            <a:endParaRPr lang="en-US" sz="1600" dirty="0"/>
          </a:p>
          <a:p>
            <a:pPr marL="2320925" indent="0">
              <a:buNone/>
            </a:pPr>
            <a:r>
              <a:rPr lang="en-US" sz="4400" dirty="0"/>
              <a:t>(un)</a:t>
            </a:r>
            <a:r>
              <a:rPr lang="en-US" sz="4400" dirty="0">
                <a:solidFill>
                  <a:schemeClr val="accent6">
                    <a:lumMod val="50000"/>
                  </a:schemeClr>
                </a:solidFill>
              </a:rPr>
              <a:t>c</a:t>
            </a:r>
            <a:r>
              <a:rPr lang="en-US" sz="4400" dirty="0"/>
              <a:t>ertainty</a:t>
            </a:r>
          </a:p>
          <a:p>
            <a:pPr marL="2320925" indent="0">
              <a:buNone/>
            </a:pPr>
            <a:endParaRPr lang="en-US" sz="1600" dirty="0"/>
          </a:p>
          <a:p>
            <a:pPr marL="2320925" indent="0">
              <a:buNone/>
            </a:pPr>
            <a:r>
              <a:rPr lang="en-US" sz="4400" dirty="0">
                <a:solidFill>
                  <a:schemeClr val="accent6">
                    <a:lumMod val="50000"/>
                  </a:schemeClr>
                </a:solidFill>
              </a:rPr>
              <a:t>c</a:t>
            </a:r>
            <a:r>
              <a:rPr lang="en-US" sz="4400" dirty="0"/>
              <a:t>o-adaptation</a:t>
            </a:r>
            <a:endParaRPr lang="en-US" dirty="0"/>
          </a:p>
        </p:txBody>
      </p:sp>
    </p:spTree>
    <p:extLst>
      <p:ext uri="{BB962C8B-B14F-4D97-AF65-F5344CB8AC3E}">
        <p14:creationId xmlns:p14="http://schemas.microsoft.com/office/powerpoint/2010/main" val="9619016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05D1C9-D8BB-D6F3-3B5A-042F7223AF96}"/>
              </a:ext>
            </a:extLst>
          </p:cNvPr>
          <p:cNvSpPr>
            <a:spLocks noGrp="1"/>
          </p:cNvSpPr>
          <p:nvPr>
            <p:ph type="title"/>
          </p:nvPr>
        </p:nvSpPr>
        <p:spPr>
          <a:xfrm>
            <a:off x="457200" y="1292069"/>
            <a:ext cx="8229600" cy="1143000"/>
          </a:xfrm>
        </p:spPr>
        <p:txBody>
          <a:bodyPr>
            <a:normAutofit/>
          </a:bodyPr>
          <a:lstStyle/>
          <a:p>
            <a:pPr marL="0" indent="0" algn="ctr">
              <a:buNone/>
            </a:pPr>
            <a:r>
              <a:rPr lang="en-US" sz="6600" dirty="0">
                <a:solidFill>
                  <a:schemeClr val="accent5">
                    <a:lumMod val="75000"/>
                  </a:schemeClr>
                </a:solidFill>
              </a:rPr>
              <a:t>good AI+HCI</a:t>
            </a:r>
          </a:p>
        </p:txBody>
      </p:sp>
      <p:sp>
        <p:nvSpPr>
          <p:cNvPr id="3" name="Content Placeholder 2">
            <a:extLst>
              <a:ext uri="{FF2B5EF4-FFF2-40B4-BE49-F238E27FC236}">
                <a16:creationId xmlns:a16="http://schemas.microsoft.com/office/drawing/2014/main" id="{FA4E69B7-D826-CE11-C4C7-EDC29DDF7970}"/>
              </a:ext>
            </a:extLst>
          </p:cNvPr>
          <p:cNvSpPr>
            <a:spLocks noGrp="1"/>
          </p:cNvSpPr>
          <p:nvPr>
            <p:ph idx="1"/>
          </p:nvPr>
        </p:nvSpPr>
        <p:spPr>
          <a:xfrm>
            <a:off x="457200" y="2640169"/>
            <a:ext cx="8229600" cy="3485994"/>
          </a:xfrm>
        </p:spPr>
        <p:txBody>
          <a:bodyPr/>
          <a:lstStyle/>
          <a:p>
            <a:pPr algn="ctr"/>
            <a:endParaRPr lang="en-US" dirty="0"/>
          </a:p>
          <a:p>
            <a:pPr marL="0" indent="0" algn="ctr">
              <a:buNone/>
            </a:pPr>
            <a:r>
              <a:rPr lang="en-US" sz="3600" b="1" dirty="0">
                <a:solidFill>
                  <a:schemeClr val="accent6">
                    <a:lumMod val="50000"/>
                  </a:schemeClr>
                </a:solidFill>
              </a:rPr>
              <a:t>not</a:t>
            </a:r>
            <a:r>
              <a:rPr lang="en-US" dirty="0"/>
              <a:t> about developing the most accurate AI </a:t>
            </a:r>
            <a:br>
              <a:rPr lang="en-US" dirty="0"/>
            </a:br>
            <a:r>
              <a:rPr lang="en-US" dirty="0"/>
              <a:t>but creating the most effective and enjoyable</a:t>
            </a:r>
          </a:p>
          <a:p>
            <a:pPr marL="0" indent="0" algn="ctr">
              <a:buNone/>
            </a:pPr>
            <a:br>
              <a:rPr lang="en-US" dirty="0"/>
            </a:br>
            <a:r>
              <a:rPr lang="en-US" sz="3600" dirty="0">
                <a:solidFill>
                  <a:schemeClr val="accent6">
                    <a:lumMod val="75000"/>
                  </a:schemeClr>
                </a:solidFill>
              </a:rPr>
              <a:t>overall human-AI </a:t>
            </a:r>
            <a:br>
              <a:rPr lang="en-US" sz="3600" dirty="0">
                <a:solidFill>
                  <a:schemeClr val="accent6">
                    <a:lumMod val="75000"/>
                  </a:schemeClr>
                </a:solidFill>
              </a:rPr>
            </a:br>
            <a:r>
              <a:rPr lang="en-US" sz="3600" dirty="0">
                <a:solidFill>
                  <a:schemeClr val="accent6">
                    <a:lumMod val="75000"/>
                  </a:schemeClr>
                </a:solidFill>
              </a:rPr>
              <a:t>socio-technical system</a:t>
            </a:r>
            <a:endParaRPr lang="en-US" dirty="0">
              <a:solidFill>
                <a:schemeClr val="accent6">
                  <a:lumMod val="75000"/>
                </a:schemeClr>
              </a:solidFill>
            </a:endParaRPr>
          </a:p>
          <a:p>
            <a:pPr algn="ctr"/>
            <a:endParaRPr lang="en-US" dirty="0"/>
          </a:p>
        </p:txBody>
      </p:sp>
    </p:spTree>
    <p:extLst>
      <p:ext uri="{BB962C8B-B14F-4D97-AF65-F5344CB8AC3E}">
        <p14:creationId xmlns:p14="http://schemas.microsoft.com/office/powerpoint/2010/main" val="31241115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E9F2E6"/>
        </a:solidFill>
        <a:effectLst/>
      </p:bgPr>
    </p:bg>
    <p:spTree>
      <p:nvGrpSpPr>
        <p:cNvPr id="1" name="">
          <a:extLst>
            <a:ext uri="{FF2B5EF4-FFF2-40B4-BE49-F238E27FC236}">
              <a16:creationId xmlns:a16="http://schemas.microsoft.com/office/drawing/2014/main" id="{DABDCF95-4D1C-37F0-BC46-F447A4026DD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CCE02B2-556F-29AE-C612-072A840D24E6}"/>
              </a:ext>
            </a:extLst>
          </p:cNvPr>
          <p:cNvSpPr>
            <a:spLocks noGrp="1"/>
          </p:cNvSpPr>
          <p:nvPr>
            <p:ph type="title"/>
          </p:nvPr>
        </p:nvSpPr>
        <p:spPr>
          <a:xfrm>
            <a:off x="623888" y="2438400"/>
            <a:ext cx="7886700" cy="1225669"/>
          </a:xfrm>
        </p:spPr>
        <p:txBody>
          <a:bodyPr>
            <a:noAutofit/>
          </a:bodyPr>
          <a:lstStyle/>
          <a:p>
            <a:r>
              <a:rPr lang="en-GB" sz="4000" dirty="0"/>
              <a:t>1.5 An AI and HCI Framework</a:t>
            </a:r>
          </a:p>
        </p:txBody>
      </p:sp>
      <p:sp>
        <p:nvSpPr>
          <p:cNvPr id="3" name="Text Placeholder 2">
            <a:extLst>
              <a:ext uri="{FF2B5EF4-FFF2-40B4-BE49-F238E27FC236}">
                <a16:creationId xmlns:a16="http://schemas.microsoft.com/office/drawing/2014/main" id="{49FF9ECA-3F94-52BC-BD69-EB1177DAC78E}"/>
              </a:ext>
            </a:extLst>
          </p:cNvPr>
          <p:cNvSpPr>
            <a:spLocks noGrp="1"/>
          </p:cNvSpPr>
          <p:nvPr>
            <p:ph type="body" idx="1"/>
          </p:nvPr>
        </p:nvSpPr>
        <p:spPr>
          <a:xfrm>
            <a:off x="623888" y="4419600"/>
            <a:ext cx="7886700" cy="1670051"/>
          </a:xfrm>
        </p:spPr>
        <p:txBody>
          <a:bodyPr/>
          <a:lstStyle/>
          <a:p>
            <a:endParaRPr lang="en-GB" dirty="0"/>
          </a:p>
        </p:txBody>
      </p:sp>
    </p:spTree>
    <p:extLst>
      <p:ext uri="{BB962C8B-B14F-4D97-AF65-F5344CB8AC3E}">
        <p14:creationId xmlns:p14="http://schemas.microsoft.com/office/powerpoint/2010/main" val="28287233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solidFill>
                  <a:srgbClr val="7030A0"/>
                </a:solidFill>
              </a:rPr>
              <a:t>AI and User Interaction</a:t>
            </a:r>
          </a:p>
        </p:txBody>
      </p:sp>
      <p:grpSp>
        <p:nvGrpSpPr>
          <p:cNvPr id="26" name="Group 25"/>
          <p:cNvGrpSpPr/>
          <p:nvPr/>
        </p:nvGrpSpPr>
        <p:grpSpPr>
          <a:xfrm>
            <a:off x="2157896" y="1469037"/>
            <a:ext cx="5035859" cy="5035859"/>
            <a:chOff x="2157896" y="1644879"/>
            <a:chExt cx="5035859" cy="5035859"/>
          </a:xfrm>
        </p:grpSpPr>
        <p:sp>
          <p:nvSpPr>
            <p:cNvPr id="6" name="Oval 5"/>
            <p:cNvSpPr/>
            <p:nvPr/>
          </p:nvSpPr>
          <p:spPr>
            <a:xfrm>
              <a:off x="2157896" y="1644879"/>
              <a:ext cx="5035859" cy="5035859"/>
            </a:xfrm>
            <a:prstGeom prst="ellipse">
              <a:avLst/>
            </a:prstGeom>
            <a:solidFill>
              <a:srgbClr val="B3A3C7"/>
            </a:solidFill>
            <a:ln w="76200" cmpd="sng">
              <a:solidFill>
                <a:srgbClr val="7F7F7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Pie 6"/>
            <p:cNvSpPr/>
            <p:nvPr/>
          </p:nvSpPr>
          <p:spPr>
            <a:xfrm>
              <a:off x="2881129" y="2348021"/>
              <a:ext cx="3581255" cy="3581255"/>
            </a:xfrm>
            <a:prstGeom prst="pie">
              <a:avLst>
                <a:gd name="adj1" fmla="val 10844480"/>
                <a:gd name="adj2" fmla="val 16200000"/>
              </a:avLst>
            </a:prstGeom>
            <a:solidFill>
              <a:srgbClr val="FF0000"/>
            </a:solidFill>
            <a:ln w="76200" cmpd="sng">
              <a:solidFill>
                <a:schemeClr val="tx1">
                  <a:lumMod val="50000"/>
                  <a:lumOff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
          <p:nvSpPr>
            <p:cNvPr id="8" name="Pie 7"/>
            <p:cNvSpPr/>
            <p:nvPr/>
          </p:nvSpPr>
          <p:spPr>
            <a:xfrm flipH="1">
              <a:off x="2881129" y="2348021"/>
              <a:ext cx="3581255" cy="3581255"/>
            </a:xfrm>
            <a:prstGeom prst="pie">
              <a:avLst>
                <a:gd name="adj1" fmla="val 10777004"/>
                <a:gd name="adj2" fmla="val 16200000"/>
              </a:avLst>
            </a:prstGeom>
            <a:solidFill>
              <a:srgbClr val="FFFF00"/>
            </a:solidFill>
            <a:ln w="76200" cmpd="sng">
              <a:solidFill>
                <a:schemeClr val="tx1">
                  <a:lumMod val="50000"/>
                  <a:lumOff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
          <p:nvSpPr>
            <p:cNvPr id="11" name="Oval 10"/>
            <p:cNvSpPr/>
            <p:nvPr/>
          </p:nvSpPr>
          <p:spPr>
            <a:xfrm>
              <a:off x="2881128" y="2348020"/>
              <a:ext cx="3581255" cy="3581255"/>
            </a:xfrm>
            <a:prstGeom prst="ellipse">
              <a:avLst/>
            </a:prstGeom>
            <a:noFill/>
            <a:ln w="76200" cmpd="sng">
              <a:solidFill>
                <a:srgbClr val="7F7F7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TextBox 13"/>
            <p:cNvSpPr txBox="1"/>
            <p:nvPr/>
          </p:nvSpPr>
          <p:spPr>
            <a:xfrm rot="2674238">
              <a:off x="4682122" y="2852440"/>
              <a:ext cx="1807406" cy="830997"/>
            </a:xfrm>
            <a:prstGeom prst="rect">
              <a:avLst/>
            </a:prstGeom>
            <a:noFill/>
          </p:spPr>
          <p:txBody>
            <a:bodyPr wrap="none" rtlCol="0">
              <a:spAutoFit/>
            </a:bodyPr>
            <a:lstStyle/>
            <a:p>
              <a:pPr algn="ctr"/>
              <a:r>
                <a:rPr lang="en-US" sz="2400" dirty="0"/>
                <a:t>HCI for AI</a:t>
              </a:r>
              <a:br>
                <a:rPr lang="en-US" sz="2400" dirty="0"/>
              </a:br>
              <a:r>
                <a:rPr lang="en-US" sz="2400" dirty="0"/>
                <a:t>Rich Systems </a:t>
              </a:r>
            </a:p>
          </p:txBody>
        </p:sp>
        <p:sp>
          <p:nvSpPr>
            <p:cNvPr id="15" name="TextBox 14"/>
            <p:cNvSpPr txBox="1"/>
            <p:nvPr/>
          </p:nvSpPr>
          <p:spPr>
            <a:xfrm rot="18932965">
              <a:off x="3069993" y="2899031"/>
              <a:ext cx="1447932" cy="830997"/>
            </a:xfrm>
            <a:prstGeom prst="rect">
              <a:avLst/>
            </a:prstGeom>
            <a:noFill/>
          </p:spPr>
          <p:txBody>
            <a:bodyPr wrap="none" rtlCol="0">
              <a:spAutoFit/>
            </a:bodyPr>
            <a:lstStyle/>
            <a:p>
              <a:pPr algn="ctr"/>
              <a:r>
                <a:rPr lang="en-US" sz="2400" dirty="0"/>
                <a:t>Intelligent</a:t>
              </a:r>
              <a:br>
                <a:rPr lang="en-US" sz="2400" dirty="0"/>
              </a:br>
              <a:r>
                <a:rPr lang="en-US" sz="2400" dirty="0"/>
                <a:t>Interfaces</a:t>
              </a:r>
            </a:p>
          </p:txBody>
        </p:sp>
        <p:sp>
          <p:nvSpPr>
            <p:cNvPr id="16" name="TextBox 15"/>
            <p:cNvSpPr txBox="1"/>
            <p:nvPr/>
          </p:nvSpPr>
          <p:spPr>
            <a:xfrm>
              <a:off x="4227098" y="1735850"/>
              <a:ext cx="920895" cy="461665"/>
            </a:xfrm>
            <a:prstGeom prst="rect">
              <a:avLst/>
            </a:prstGeom>
            <a:noFill/>
          </p:spPr>
          <p:txBody>
            <a:bodyPr wrap="none" rtlCol="0">
              <a:spAutoFit/>
            </a:bodyPr>
            <a:lstStyle/>
            <a:p>
              <a:pPr algn="ctr"/>
              <a:r>
                <a:rPr lang="en-US" sz="2400" dirty="0"/>
                <a:t>Ethics</a:t>
              </a:r>
            </a:p>
          </p:txBody>
        </p:sp>
        <p:sp>
          <p:nvSpPr>
            <p:cNvPr id="17" name="TextBox 16"/>
            <p:cNvSpPr txBox="1"/>
            <p:nvPr/>
          </p:nvSpPr>
          <p:spPr>
            <a:xfrm rot="3178269">
              <a:off x="2105824" y="5151754"/>
              <a:ext cx="1811764" cy="461665"/>
            </a:xfrm>
            <a:prstGeom prst="rect">
              <a:avLst/>
            </a:prstGeom>
            <a:noFill/>
          </p:spPr>
          <p:txBody>
            <a:bodyPr wrap="none" rtlCol="0">
              <a:spAutoFit/>
            </a:bodyPr>
            <a:lstStyle/>
            <a:p>
              <a:pPr algn="ctr"/>
              <a:r>
                <a:rPr lang="en-US" sz="2400" dirty="0"/>
                <a:t>Social Justice</a:t>
              </a:r>
            </a:p>
          </p:txBody>
        </p:sp>
        <p:sp>
          <p:nvSpPr>
            <p:cNvPr id="18" name="TextBox 17"/>
            <p:cNvSpPr txBox="1"/>
            <p:nvPr/>
          </p:nvSpPr>
          <p:spPr>
            <a:xfrm rot="18214487">
              <a:off x="5533363" y="5073467"/>
              <a:ext cx="1694695" cy="461665"/>
            </a:xfrm>
            <a:prstGeom prst="rect">
              <a:avLst/>
            </a:prstGeom>
            <a:noFill/>
          </p:spPr>
          <p:txBody>
            <a:bodyPr wrap="none" rtlCol="0">
              <a:spAutoFit/>
            </a:bodyPr>
            <a:lstStyle/>
            <a:p>
              <a:pPr algn="ctr"/>
              <a:r>
                <a:rPr lang="en-US" sz="2400" dirty="0"/>
                <a:t>Governance</a:t>
              </a:r>
            </a:p>
          </p:txBody>
        </p:sp>
        <p:sp>
          <p:nvSpPr>
            <p:cNvPr id="22" name="Pie 21"/>
            <p:cNvSpPr/>
            <p:nvPr/>
          </p:nvSpPr>
          <p:spPr>
            <a:xfrm flipV="1">
              <a:off x="2877225" y="2344117"/>
              <a:ext cx="3581255" cy="3581255"/>
            </a:xfrm>
            <a:prstGeom prst="pie">
              <a:avLst>
                <a:gd name="adj1" fmla="val 10844480"/>
                <a:gd name="adj2" fmla="val 16200000"/>
              </a:avLst>
            </a:prstGeom>
            <a:solidFill>
              <a:srgbClr val="00FF00"/>
            </a:solidFill>
            <a:ln w="76200" cmpd="sng">
              <a:solidFill>
                <a:schemeClr val="tx1">
                  <a:lumMod val="50000"/>
                  <a:lumOff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
          <p:nvSpPr>
            <p:cNvPr id="23" name="Pie 22"/>
            <p:cNvSpPr/>
            <p:nvPr/>
          </p:nvSpPr>
          <p:spPr>
            <a:xfrm flipH="1" flipV="1">
              <a:off x="2877225" y="2344117"/>
              <a:ext cx="3581255" cy="3581255"/>
            </a:xfrm>
            <a:prstGeom prst="pie">
              <a:avLst>
                <a:gd name="adj1" fmla="val 10818998"/>
                <a:gd name="adj2" fmla="val 16200000"/>
              </a:avLst>
            </a:prstGeom>
            <a:solidFill>
              <a:srgbClr val="3366FF"/>
            </a:solidFill>
            <a:ln w="76200" cmpd="sng">
              <a:solidFill>
                <a:schemeClr val="tx1">
                  <a:lumMod val="50000"/>
                  <a:lumOff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
          <p:nvSpPr>
            <p:cNvPr id="10" name="Oval 9"/>
            <p:cNvSpPr/>
            <p:nvPr/>
          </p:nvSpPr>
          <p:spPr>
            <a:xfrm>
              <a:off x="4018605" y="3472804"/>
              <a:ext cx="1323087" cy="1323087"/>
            </a:xfrm>
            <a:prstGeom prst="ellipse">
              <a:avLst/>
            </a:prstGeom>
            <a:solidFill>
              <a:srgbClr val="FFBD7B"/>
            </a:solidFill>
            <a:ln w="76200" cmpd="sng">
              <a:solidFill>
                <a:srgbClr val="7F7F7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TextBox 11"/>
            <p:cNvSpPr txBox="1"/>
            <p:nvPr/>
          </p:nvSpPr>
          <p:spPr>
            <a:xfrm>
              <a:off x="4052157" y="3661012"/>
              <a:ext cx="1255985" cy="880583"/>
            </a:xfrm>
            <a:prstGeom prst="rect">
              <a:avLst/>
            </a:prstGeom>
            <a:noFill/>
          </p:spPr>
          <p:txBody>
            <a:bodyPr wrap="none" rtlCol="0">
              <a:spAutoFit/>
            </a:bodyPr>
            <a:lstStyle/>
            <a:p>
              <a:pPr algn="ctr">
                <a:lnSpc>
                  <a:spcPts val="2000"/>
                </a:lnSpc>
              </a:pPr>
              <a:r>
                <a:rPr lang="en-US" sz="2400" dirty="0"/>
                <a:t>H</a:t>
              </a:r>
              <a:r>
                <a:rPr lang="en-US" dirty="0"/>
                <a:t>uman</a:t>
              </a:r>
              <a:br>
                <a:rPr lang="en-US" sz="2400" dirty="0"/>
              </a:br>
              <a:r>
                <a:rPr lang="en-US" dirty="0"/>
                <a:t>like</a:t>
              </a:r>
              <a:br>
                <a:rPr lang="en-US" sz="2400" dirty="0"/>
              </a:br>
              <a:r>
                <a:rPr lang="en-US" sz="2400" dirty="0"/>
                <a:t>C</a:t>
              </a:r>
              <a:r>
                <a:rPr lang="en-US" dirty="0"/>
                <a:t>omputing</a:t>
              </a:r>
              <a:endParaRPr lang="en-US" sz="2400" dirty="0"/>
            </a:p>
          </p:txBody>
        </p:sp>
        <p:sp>
          <p:nvSpPr>
            <p:cNvPr id="24" name="TextBox 23"/>
            <p:cNvSpPr txBox="1"/>
            <p:nvPr/>
          </p:nvSpPr>
          <p:spPr>
            <a:xfrm rot="18898206" flipH="1">
              <a:off x="4262903" y="4431114"/>
              <a:ext cx="2325426" cy="830997"/>
            </a:xfrm>
            <a:prstGeom prst="rect">
              <a:avLst/>
            </a:prstGeom>
            <a:noFill/>
          </p:spPr>
          <p:txBody>
            <a:bodyPr wrap="none" rtlCol="0">
              <a:spAutoFit/>
            </a:bodyPr>
            <a:lstStyle/>
            <a:p>
              <a:pPr algn="ctr"/>
              <a:r>
                <a:rPr lang="en-US" sz="2400" dirty="0"/>
                <a:t>Interfaces </a:t>
              </a:r>
              <a:br>
                <a:rPr lang="en-US" sz="2400" dirty="0"/>
              </a:br>
              <a:r>
                <a:rPr lang="en-US" sz="2400" dirty="0"/>
                <a:t>for AI developers</a:t>
              </a:r>
            </a:p>
          </p:txBody>
        </p:sp>
        <p:sp>
          <p:nvSpPr>
            <p:cNvPr id="25" name="TextBox 24"/>
            <p:cNvSpPr txBox="1"/>
            <p:nvPr/>
          </p:nvSpPr>
          <p:spPr>
            <a:xfrm rot="2667035" flipH="1">
              <a:off x="2869228" y="4477705"/>
              <a:ext cx="2037036" cy="830997"/>
            </a:xfrm>
            <a:prstGeom prst="rect">
              <a:avLst/>
            </a:prstGeom>
            <a:noFill/>
          </p:spPr>
          <p:txBody>
            <a:bodyPr wrap="none" rtlCol="0">
              <a:spAutoFit/>
            </a:bodyPr>
            <a:lstStyle/>
            <a:p>
              <a:pPr algn="ctr"/>
              <a:r>
                <a:rPr lang="en-US" sz="2400" dirty="0"/>
                <a:t>Big Data</a:t>
              </a:r>
              <a:br>
                <a:rPr lang="en-US" sz="2400" dirty="0"/>
              </a:br>
              <a:r>
                <a:rPr lang="en-US" sz="2400" dirty="0"/>
                <a:t>and Evaluation</a:t>
              </a:r>
            </a:p>
          </p:txBody>
        </p:sp>
      </p:grpSp>
    </p:spTree>
    <p:extLst>
      <p:ext uri="{BB962C8B-B14F-4D97-AF65-F5344CB8AC3E}">
        <p14:creationId xmlns:p14="http://schemas.microsoft.com/office/powerpoint/2010/main" val="30845159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Pie 19">
            <a:extLst>
              <a:ext uri="{FF2B5EF4-FFF2-40B4-BE49-F238E27FC236}">
                <a16:creationId xmlns:a16="http://schemas.microsoft.com/office/drawing/2014/main" id="{2731035A-B191-5349-9A75-F17F52321410}"/>
              </a:ext>
            </a:extLst>
          </p:cNvPr>
          <p:cNvSpPr/>
          <p:nvPr/>
        </p:nvSpPr>
        <p:spPr>
          <a:xfrm>
            <a:off x="2876363" y="2195989"/>
            <a:ext cx="3581255" cy="3581255"/>
          </a:xfrm>
          <a:prstGeom prst="pie">
            <a:avLst>
              <a:gd name="adj1" fmla="val 10844480"/>
              <a:gd name="adj2" fmla="val 16200000"/>
            </a:avLst>
          </a:prstGeom>
          <a:solidFill>
            <a:srgbClr val="FF0000"/>
          </a:solidFill>
          <a:ln w="76200" cmpd="sng">
            <a:solidFill>
              <a:schemeClr val="tx1">
                <a:lumMod val="50000"/>
                <a:lumOff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grpSp>
        <p:nvGrpSpPr>
          <p:cNvPr id="26" name="Group 25"/>
          <p:cNvGrpSpPr/>
          <p:nvPr/>
        </p:nvGrpSpPr>
        <p:grpSpPr>
          <a:xfrm>
            <a:off x="2157896" y="1469037"/>
            <a:ext cx="5035859" cy="5035859"/>
            <a:chOff x="2157896" y="1644879"/>
            <a:chExt cx="5035859" cy="5035859"/>
          </a:xfrm>
        </p:grpSpPr>
        <p:sp>
          <p:nvSpPr>
            <p:cNvPr id="6" name="Oval 5"/>
            <p:cNvSpPr/>
            <p:nvPr/>
          </p:nvSpPr>
          <p:spPr>
            <a:xfrm>
              <a:off x="2157896" y="1644879"/>
              <a:ext cx="5035859" cy="5035859"/>
            </a:xfrm>
            <a:prstGeom prst="ellipse">
              <a:avLst/>
            </a:prstGeom>
            <a:solidFill>
              <a:srgbClr val="B3A3C7"/>
            </a:solidFill>
            <a:ln w="76200" cmpd="sng">
              <a:solidFill>
                <a:srgbClr val="7F7F7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Pie 6"/>
            <p:cNvSpPr/>
            <p:nvPr/>
          </p:nvSpPr>
          <p:spPr>
            <a:xfrm>
              <a:off x="2881129" y="2348021"/>
              <a:ext cx="3581255" cy="3581255"/>
            </a:xfrm>
            <a:prstGeom prst="pie">
              <a:avLst>
                <a:gd name="adj1" fmla="val 10844480"/>
                <a:gd name="adj2" fmla="val 16200000"/>
              </a:avLst>
            </a:prstGeom>
            <a:solidFill>
              <a:srgbClr val="FF0000"/>
            </a:solidFill>
            <a:ln w="76200" cmpd="sng">
              <a:solidFill>
                <a:schemeClr val="tx1">
                  <a:lumMod val="50000"/>
                  <a:lumOff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
          <p:nvSpPr>
            <p:cNvPr id="8" name="Pie 7"/>
            <p:cNvSpPr/>
            <p:nvPr/>
          </p:nvSpPr>
          <p:spPr>
            <a:xfrm flipH="1">
              <a:off x="2881129" y="2348021"/>
              <a:ext cx="3581255" cy="3581255"/>
            </a:xfrm>
            <a:prstGeom prst="pie">
              <a:avLst>
                <a:gd name="adj1" fmla="val 10777004"/>
                <a:gd name="adj2" fmla="val 16200000"/>
              </a:avLst>
            </a:prstGeom>
            <a:solidFill>
              <a:srgbClr val="FFFF00"/>
            </a:solidFill>
            <a:ln w="76200" cmpd="sng">
              <a:solidFill>
                <a:schemeClr val="tx1">
                  <a:lumMod val="50000"/>
                  <a:lumOff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
          <p:nvSpPr>
            <p:cNvPr id="11" name="Oval 10"/>
            <p:cNvSpPr/>
            <p:nvPr/>
          </p:nvSpPr>
          <p:spPr>
            <a:xfrm>
              <a:off x="2881128" y="2348020"/>
              <a:ext cx="3581255" cy="3581255"/>
            </a:xfrm>
            <a:prstGeom prst="ellipse">
              <a:avLst/>
            </a:prstGeom>
            <a:noFill/>
            <a:ln w="76200" cmpd="sng">
              <a:solidFill>
                <a:srgbClr val="7F7F7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TextBox 13"/>
            <p:cNvSpPr txBox="1"/>
            <p:nvPr/>
          </p:nvSpPr>
          <p:spPr>
            <a:xfrm rot="2674238">
              <a:off x="4682122" y="2852440"/>
              <a:ext cx="1807406" cy="830997"/>
            </a:xfrm>
            <a:prstGeom prst="rect">
              <a:avLst/>
            </a:prstGeom>
            <a:noFill/>
          </p:spPr>
          <p:txBody>
            <a:bodyPr wrap="none" rtlCol="0">
              <a:spAutoFit/>
            </a:bodyPr>
            <a:lstStyle/>
            <a:p>
              <a:pPr algn="ctr"/>
              <a:r>
                <a:rPr lang="en-US" sz="2400" dirty="0"/>
                <a:t>HCI for AI</a:t>
              </a:r>
              <a:br>
                <a:rPr lang="en-US" sz="2400" dirty="0"/>
              </a:br>
              <a:r>
                <a:rPr lang="en-US" sz="2400" dirty="0"/>
                <a:t>Rich Systems </a:t>
              </a:r>
            </a:p>
          </p:txBody>
        </p:sp>
        <p:sp>
          <p:nvSpPr>
            <p:cNvPr id="15" name="TextBox 14"/>
            <p:cNvSpPr txBox="1"/>
            <p:nvPr/>
          </p:nvSpPr>
          <p:spPr>
            <a:xfrm rot="18932965">
              <a:off x="3069993" y="2899031"/>
              <a:ext cx="1447932" cy="830997"/>
            </a:xfrm>
            <a:prstGeom prst="rect">
              <a:avLst/>
            </a:prstGeom>
            <a:noFill/>
          </p:spPr>
          <p:txBody>
            <a:bodyPr wrap="none" rtlCol="0">
              <a:spAutoFit/>
            </a:bodyPr>
            <a:lstStyle/>
            <a:p>
              <a:pPr algn="ctr"/>
              <a:r>
                <a:rPr lang="en-US" sz="2400" dirty="0"/>
                <a:t>Intelligent</a:t>
              </a:r>
              <a:br>
                <a:rPr lang="en-US" sz="2400" dirty="0"/>
              </a:br>
              <a:r>
                <a:rPr lang="en-US" sz="2400" dirty="0"/>
                <a:t>Interfaces</a:t>
              </a:r>
            </a:p>
          </p:txBody>
        </p:sp>
        <p:sp>
          <p:nvSpPr>
            <p:cNvPr id="16" name="TextBox 15"/>
            <p:cNvSpPr txBox="1"/>
            <p:nvPr/>
          </p:nvSpPr>
          <p:spPr>
            <a:xfrm>
              <a:off x="4227098" y="1735850"/>
              <a:ext cx="920895" cy="461665"/>
            </a:xfrm>
            <a:prstGeom prst="rect">
              <a:avLst/>
            </a:prstGeom>
            <a:noFill/>
          </p:spPr>
          <p:txBody>
            <a:bodyPr wrap="none" rtlCol="0">
              <a:spAutoFit/>
            </a:bodyPr>
            <a:lstStyle/>
            <a:p>
              <a:pPr algn="ctr"/>
              <a:r>
                <a:rPr lang="en-US" sz="2400" dirty="0"/>
                <a:t>Ethics</a:t>
              </a:r>
            </a:p>
          </p:txBody>
        </p:sp>
        <p:sp>
          <p:nvSpPr>
            <p:cNvPr id="17" name="TextBox 16"/>
            <p:cNvSpPr txBox="1"/>
            <p:nvPr/>
          </p:nvSpPr>
          <p:spPr>
            <a:xfrm rot="3178269">
              <a:off x="2105824" y="5151754"/>
              <a:ext cx="1811764" cy="461665"/>
            </a:xfrm>
            <a:prstGeom prst="rect">
              <a:avLst/>
            </a:prstGeom>
            <a:noFill/>
          </p:spPr>
          <p:txBody>
            <a:bodyPr wrap="none" rtlCol="0">
              <a:spAutoFit/>
            </a:bodyPr>
            <a:lstStyle/>
            <a:p>
              <a:pPr algn="ctr"/>
              <a:r>
                <a:rPr lang="en-US" sz="2400" dirty="0"/>
                <a:t>Social Justice</a:t>
              </a:r>
            </a:p>
          </p:txBody>
        </p:sp>
        <p:sp>
          <p:nvSpPr>
            <p:cNvPr id="18" name="TextBox 17"/>
            <p:cNvSpPr txBox="1"/>
            <p:nvPr/>
          </p:nvSpPr>
          <p:spPr>
            <a:xfrm rot="18214487">
              <a:off x="5533363" y="5073467"/>
              <a:ext cx="1694695" cy="461665"/>
            </a:xfrm>
            <a:prstGeom prst="rect">
              <a:avLst/>
            </a:prstGeom>
            <a:noFill/>
          </p:spPr>
          <p:txBody>
            <a:bodyPr wrap="none" rtlCol="0">
              <a:spAutoFit/>
            </a:bodyPr>
            <a:lstStyle/>
            <a:p>
              <a:pPr algn="ctr"/>
              <a:r>
                <a:rPr lang="en-US" sz="2400" dirty="0"/>
                <a:t>Governance</a:t>
              </a:r>
            </a:p>
          </p:txBody>
        </p:sp>
        <p:sp>
          <p:nvSpPr>
            <p:cNvPr id="22" name="Pie 21"/>
            <p:cNvSpPr/>
            <p:nvPr/>
          </p:nvSpPr>
          <p:spPr>
            <a:xfrm flipV="1">
              <a:off x="2877225" y="2344117"/>
              <a:ext cx="3581255" cy="3581255"/>
            </a:xfrm>
            <a:prstGeom prst="pie">
              <a:avLst>
                <a:gd name="adj1" fmla="val 10844480"/>
                <a:gd name="adj2" fmla="val 16200000"/>
              </a:avLst>
            </a:prstGeom>
            <a:solidFill>
              <a:srgbClr val="00FF00"/>
            </a:solidFill>
            <a:ln w="76200" cmpd="sng">
              <a:solidFill>
                <a:schemeClr val="tx1">
                  <a:lumMod val="50000"/>
                  <a:lumOff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
          <p:nvSpPr>
            <p:cNvPr id="23" name="Pie 22"/>
            <p:cNvSpPr/>
            <p:nvPr/>
          </p:nvSpPr>
          <p:spPr>
            <a:xfrm flipH="1" flipV="1">
              <a:off x="2877225" y="2344117"/>
              <a:ext cx="3581255" cy="3581255"/>
            </a:xfrm>
            <a:prstGeom prst="pie">
              <a:avLst>
                <a:gd name="adj1" fmla="val 10818998"/>
                <a:gd name="adj2" fmla="val 16200000"/>
              </a:avLst>
            </a:prstGeom>
            <a:solidFill>
              <a:srgbClr val="3366FF"/>
            </a:solidFill>
            <a:ln w="76200" cmpd="sng">
              <a:solidFill>
                <a:schemeClr val="tx1">
                  <a:lumMod val="50000"/>
                  <a:lumOff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
          <p:nvSpPr>
            <p:cNvPr id="10" name="Oval 9"/>
            <p:cNvSpPr/>
            <p:nvPr/>
          </p:nvSpPr>
          <p:spPr>
            <a:xfrm>
              <a:off x="4018605" y="3472804"/>
              <a:ext cx="1323087" cy="1323087"/>
            </a:xfrm>
            <a:prstGeom prst="ellipse">
              <a:avLst/>
            </a:prstGeom>
            <a:solidFill>
              <a:srgbClr val="FFBD7B"/>
            </a:solidFill>
            <a:ln w="76200" cmpd="sng">
              <a:solidFill>
                <a:srgbClr val="7F7F7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TextBox 11"/>
            <p:cNvSpPr txBox="1"/>
            <p:nvPr/>
          </p:nvSpPr>
          <p:spPr>
            <a:xfrm>
              <a:off x="4052157" y="3661012"/>
              <a:ext cx="1255985" cy="880583"/>
            </a:xfrm>
            <a:prstGeom prst="rect">
              <a:avLst/>
            </a:prstGeom>
            <a:noFill/>
          </p:spPr>
          <p:txBody>
            <a:bodyPr wrap="none" rtlCol="0">
              <a:spAutoFit/>
            </a:bodyPr>
            <a:lstStyle/>
            <a:p>
              <a:pPr algn="ctr">
                <a:lnSpc>
                  <a:spcPts val="2000"/>
                </a:lnSpc>
              </a:pPr>
              <a:r>
                <a:rPr lang="en-US" sz="2400" dirty="0"/>
                <a:t>H</a:t>
              </a:r>
              <a:r>
                <a:rPr lang="en-US" dirty="0"/>
                <a:t>uman</a:t>
              </a:r>
              <a:br>
                <a:rPr lang="en-US" sz="2400" dirty="0"/>
              </a:br>
              <a:r>
                <a:rPr lang="en-US" dirty="0"/>
                <a:t>like</a:t>
              </a:r>
              <a:br>
                <a:rPr lang="en-US" sz="2400" dirty="0"/>
              </a:br>
              <a:r>
                <a:rPr lang="en-US" sz="2400" dirty="0"/>
                <a:t>C</a:t>
              </a:r>
              <a:r>
                <a:rPr lang="en-US" dirty="0"/>
                <a:t>omputing</a:t>
              </a:r>
              <a:endParaRPr lang="en-US" sz="2400" dirty="0"/>
            </a:p>
          </p:txBody>
        </p:sp>
        <p:sp>
          <p:nvSpPr>
            <p:cNvPr id="24" name="TextBox 23"/>
            <p:cNvSpPr txBox="1"/>
            <p:nvPr/>
          </p:nvSpPr>
          <p:spPr>
            <a:xfrm rot="18898206" flipH="1">
              <a:off x="4262903" y="4431114"/>
              <a:ext cx="2325426" cy="830997"/>
            </a:xfrm>
            <a:prstGeom prst="rect">
              <a:avLst/>
            </a:prstGeom>
            <a:noFill/>
          </p:spPr>
          <p:txBody>
            <a:bodyPr wrap="none" rtlCol="0">
              <a:spAutoFit/>
            </a:bodyPr>
            <a:lstStyle/>
            <a:p>
              <a:pPr algn="ctr"/>
              <a:r>
                <a:rPr lang="en-US" sz="2400" dirty="0"/>
                <a:t>Interfaces </a:t>
              </a:r>
              <a:br>
                <a:rPr lang="en-US" sz="2400" dirty="0"/>
              </a:br>
              <a:r>
                <a:rPr lang="en-US" sz="2400" dirty="0"/>
                <a:t>for AI developers</a:t>
              </a:r>
            </a:p>
          </p:txBody>
        </p:sp>
        <p:sp>
          <p:nvSpPr>
            <p:cNvPr id="25" name="TextBox 24"/>
            <p:cNvSpPr txBox="1"/>
            <p:nvPr/>
          </p:nvSpPr>
          <p:spPr>
            <a:xfrm rot="2667035" flipH="1">
              <a:off x="2869228" y="4477705"/>
              <a:ext cx="2037036" cy="830997"/>
            </a:xfrm>
            <a:prstGeom prst="rect">
              <a:avLst/>
            </a:prstGeom>
            <a:noFill/>
          </p:spPr>
          <p:txBody>
            <a:bodyPr wrap="none" rtlCol="0">
              <a:spAutoFit/>
            </a:bodyPr>
            <a:lstStyle/>
            <a:p>
              <a:pPr algn="ctr"/>
              <a:r>
                <a:rPr lang="en-US" sz="2400" dirty="0"/>
                <a:t>Big Data</a:t>
              </a:r>
              <a:br>
                <a:rPr lang="en-US" sz="2400" dirty="0"/>
              </a:br>
              <a:r>
                <a:rPr lang="en-US" sz="2400" dirty="0"/>
                <a:t>and Evaluation</a:t>
              </a:r>
            </a:p>
          </p:txBody>
        </p:sp>
      </p:grpSp>
      <p:grpSp>
        <p:nvGrpSpPr>
          <p:cNvPr id="13" name="Group 12">
            <a:extLst>
              <a:ext uri="{FF2B5EF4-FFF2-40B4-BE49-F238E27FC236}">
                <a16:creationId xmlns:a16="http://schemas.microsoft.com/office/drawing/2014/main" id="{4F415650-DC06-0F4F-91A2-9401462714BA}"/>
              </a:ext>
            </a:extLst>
          </p:cNvPr>
          <p:cNvGrpSpPr/>
          <p:nvPr/>
        </p:nvGrpSpPr>
        <p:grpSpPr>
          <a:xfrm>
            <a:off x="1728788" y="1417638"/>
            <a:ext cx="5672137" cy="5279376"/>
            <a:chOff x="1728788" y="1417638"/>
            <a:chExt cx="5672137" cy="5279376"/>
          </a:xfrm>
        </p:grpSpPr>
        <p:sp>
          <p:nvSpPr>
            <p:cNvPr id="2" name="Rectangle 1">
              <a:extLst>
                <a:ext uri="{FF2B5EF4-FFF2-40B4-BE49-F238E27FC236}">
                  <a16:creationId xmlns:a16="http://schemas.microsoft.com/office/drawing/2014/main" id="{60F9D1F5-1531-5F4D-9E41-67B104A4F033}"/>
                </a:ext>
              </a:extLst>
            </p:cNvPr>
            <p:cNvSpPr/>
            <p:nvPr/>
          </p:nvSpPr>
          <p:spPr>
            <a:xfrm>
              <a:off x="1728788" y="1417638"/>
              <a:ext cx="5672137" cy="5279376"/>
            </a:xfrm>
            <a:prstGeom prst="rect">
              <a:avLst/>
            </a:prstGeom>
            <a:solidFill>
              <a:schemeClr val="bg1">
                <a:alpha val="58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9" name="Group 8">
              <a:extLst>
                <a:ext uri="{FF2B5EF4-FFF2-40B4-BE49-F238E27FC236}">
                  <a16:creationId xmlns:a16="http://schemas.microsoft.com/office/drawing/2014/main" id="{AB46CD95-CA27-D94A-B15E-D1DE2F5BB6ED}"/>
                </a:ext>
              </a:extLst>
            </p:cNvPr>
            <p:cNvGrpSpPr/>
            <p:nvPr/>
          </p:nvGrpSpPr>
          <p:grpSpPr>
            <a:xfrm>
              <a:off x="2876363" y="2195989"/>
              <a:ext cx="3581999" cy="3581999"/>
              <a:chOff x="2876363" y="2195989"/>
              <a:chExt cx="3581999" cy="3581999"/>
            </a:xfrm>
          </p:grpSpPr>
          <p:sp>
            <p:nvSpPr>
              <p:cNvPr id="5" name="Block Arc 4">
                <a:extLst>
                  <a:ext uri="{FF2B5EF4-FFF2-40B4-BE49-F238E27FC236}">
                    <a16:creationId xmlns:a16="http://schemas.microsoft.com/office/drawing/2014/main" id="{6E7A622A-5C28-1242-BE87-56C812006568}"/>
                  </a:ext>
                </a:extLst>
              </p:cNvPr>
              <p:cNvSpPr>
                <a:spLocks noChangeAspect="1"/>
              </p:cNvSpPr>
              <p:nvPr/>
            </p:nvSpPr>
            <p:spPr>
              <a:xfrm>
                <a:off x="2876363" y="2195989"/>
                <a:ext cx="3581999" cy="3581999"/>
              </a:xfrm>
              <a:prstGeom prst="blockArc">
                <a:avLst>
                  <a:gd name="adj1" fmla="val 10800000"/>
                  <a:gd name="adj2" fmla="val 16320637"/>
                  <a:gd name="adj3" fmla="val 30365"/>
                </a:avLst>
              </a:prstGeom>
              <a:solidFill>
                <a:srgbClr val="FF0000"/>
              </a:solidFill>
              <a:ln w="76200">
                <a:solidFill>
                  <a:schemeClr val="tx1">
                    <a:lumMod val="50000"/>
                    <a:lumOff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
            <p:nvSpPr>
              <p:cNvPr id="21" name="TextBox 20">
                <a:extLst>
                  <a:ext uri="{FF2B5EF4-FFF2-40B4-BE49-F238E27FC236}">
                    <a16:creationId xmlns:a16="http://schemas.microsoft.com/office/drawing/2014/main" id="{8251FCDF-74B9-3D4D-9BC6-95AE8CFEB25B}"/>
                  </a:ext>
                </a:extLst>
              </p:cNvPr>
              <p:cNvSpPr txBox="1"/>
              <p:nvPr/>
            </p:nvSpPr>
            <p:spPr>
              <a:xfrm rot="18932965">
                <a:off x="3065227" y="2746999"/>
                <a:ext cx="1447932" cy="830997"/>
              </a:xfrm>
              <a:prstGeom prst="rect">
                <a:avLst/>
              </a:prstGeom>
              <a:noFill/>
            </p:spPr>
            <p:txBody>
              <a:bodyPr wrap="none" rtlCol="0">
                <a:spAutoFit/>
              </a:bodyPr>
              <a:lstStyle/>
              <a:p>
                <a:pPr algn="ctr"/>
                <a:r>
                  <a:rPr lang="en-US" sz="2400" dirty="0"/>
                  <a:t>Intelligent</a:t>
                </a:r>
                <a:br>
                  <a:rPr lang="en-US" sz="2400" dirty="0"/>
                </a:br>
                <a:r>
                  <a:rPr lang="en-US" sz="2400" dirty="0"/>
                  <a:t>Interfaces</a:t>
                </a:r>
              </a:p>
            </p:txBody>
          </p:sp>
        </p:grpSp>
      </p:grpSp>
      <p:sp>
        <p:nvSpPr>
          <p:cNvPr id="3" name="TextBox 2">
            <a:extLst>
              <a:ext uri="{FF2B5EF4-FFF2-40B4-BE49-F238E27FC236}">
                <a16:creationId xmlns:a16="http://schemas.microsoft.com/office/drawing/2014/main" id="{98F4212C-77A6-81EA-BC24-82F00993F1ED}"/>
              </a:ext>
            </a:extLst>
          </p:cNvPr>
          <p:cNvSpPr txBox="1"/>
          <p:nvPr/>
        </p:nvSpPr>
        <p:spPr>
          <a:xfrm>
            <a:off x="234823" y="534540"/>
            <a:ext cx="3652923" cy="1384995"/>
          </a:xfrm>
          <a:prstGeom prst="rect">
            <a:avLst/>
          </a:prstGeom>
          <a:noFill/>
        </p:spPr>
        <p:txBody>
          <a:bodyPr wrap="none" rtlCol="0">
            <a:spAutoFit/>
          </a:bodyPr>
          <a:lstStyle/>
          <a:p>
            <a:r>
              <a:rPr lang="en-US" sz="2800" dirty="0"/>
              <a:t>intelligent interfaces</a:t>
            </a:r>
          </a:p>
          <a:p>
            <a:r>
              <a:rPr lang="en-US" sz="2800" dirty="0"/>
              <a:t>appropriate intelligence</a:t>
            </a:r>
          </a:p>
          <a:p>
            <a:r>
              <a:rPr lang="en-US" sz="2800" dirty="0"/>
              <a:t>AI &amp; error</a:t>
            </a:r>
          </a:p>
        </p:txBody>
      </p:sp>
    </p:spTree>
    <p:extLst>
      <p:ext uri="{BB962C8B-B14F-4D97-AF65-F5344CB8AC3E}">
        <p14:creationId xmlns:p14="http://schemas.microsoft.com/office/powerpoint/2010/main" val="14943059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Pie 19">
            <a:extLst>
              <a:ext uri="{FF2B5EF4-FFF2-40B4-BE49-F238E27FC236}">
                <a16:creationId xmlns:a16="http://schemas.microsoft.com/office/drawing/2014/main" id="{2731035A-B191-5349-9A75-F17F52321410}"/>
              </a:ext>
            </a:extLst>
          </p:cNvPr>
          <p:cNvSpPr/>
          <p:nvPr/>
        </p:nvSpPr>
        <p:spPr>
          <a:xfrm>
            <a:off x="2876363" y="2195989"/>
            <a:ext cx="3581255" cy="3581255"/>
          </a:xfrm>
          <a:prstGeom prst="pie">
            <a:avLst>
              <a:gd name="adj1" fmla="val 10844480"/>
              <a:gd name="adj2" fmla="val 16200000"/>
            </a:avLst>
          </a:prstGeom>
          <a:solidFill>
            <a:srgbClr val="FF0000"/>
          </a:solidFill>
          <a:ln w="76200" cmpd="sng">
            <a:solidFill>
              <a:schemeClr val="tx1">
                <a:lumMod val="50000"/>
                <a:lumOff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grpSp>
        <p:nvGrpSpPr>
          <p:cNvPr id="26" name="Group 25"/>
          <p:cNvGrpSpPr/>
          <p:nvPr/>
        </p:nvGrpSpPr>
        <p:grpSpPr>
          <a:xfrm>
            <a:off x="2157896" y="1469037"/>
            <a:ext cx="5035859" cy="5035859"/>
            <a:chOff x="2157896" y="1644879"/>
            <a:chExt cx="5035859" cy="5035859"/>
          </a:xfrm>
        </p:grpSpPr>
        <p:sp>
          <p:nvSpPr>
            <p:cNvPr id="6" name="Oval 5"/>
            <p:cNvSpPr/>
            <p:nvPr/>
          </p:nvSpPr>
          <p:spPr>
            <a:xfrm>
              <a:off x="2157896" y="1644879"/>
              <a:ext cx="5035859" cy="5035859"/>
            </a:xfrm>
            <a:prstGeom prst="ellipse">
              <a:avLst/>
            </a:prstGeom>
            <a:solidFill>
              <a:srgbClr val="B3A3C7"/>
            </a:solidFill>
            <a:ln w="76200" cmpd="sng">
              <a:solidFill>
                <a:srgbClr val="7F7F7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Pie 6"/>
            <p:cNvSpPr/>
            <p:nvPr/>
          </p:nvSpPr>
          <p:spPr>
            <a:xfrm>
              <a:off x="2881129" y="2348021"/>
              <a:ext cx="3581255" cy="3581255"/>
            </a:xfrm>
            <a:prstGeom prst="pie">
              <a:avLst>
                <a:gd name="adj1" fmla="val 10844480"/>
                <a:gd name="adj2" fmla="val 16200000"/>
              </a:avLst>
            </a:prstGeom>
            <a:solidFill>
              <a:srgbClr val="FF0000"/>
            </a:solidFill>
            <a:ln w="76200" cmpd="sng">
              <a:solidFill>
                <a:schemeClr val="tx1">
                  <a:lumMod val="50000"/>
                  <a:lumOff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
          <p:nvSpPr>
            <p:cNvPr id="8" name="Pie 7"/>
            <p:cNvSpPr/>
            <p:nvPr/>
          </p:nvSpPr>
          <p:spPr>
            <a:xfrm flipH="1">
              <a:off x="2881129" y="2348021"/>
              <a:ext cx="3581255" cy="3581255"/>
            </a:xfrm>
            <a:prstGeom prst="pie">
              <a:avLst>
                <a:gd name="adj1" fmla="val 10777004"/>
                <a:gd name="adj2" fmla="val 16200000"/>
              </a:avLst>
            </a:prstGeom>
            <a:solidFill>
              <a:srgbClr val="FFFF00"/>
            </a:solidFill>
            <a:ln w="76200" cmpd="sng">
              <a:solidFill>
                <a:schemeClr val="tx1">
                  <a:lumMod val="50000"/>
                  <a:lumOff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
          <p:nvSpPr>
            <p:cNvPr id="11" name="Oval 10"/>
            <p:cNvSpPr/>
            <p:nvPr/>
          </p:nvSpPr>
          <p:spPr>
            <a:xfrm>
              <a:off x="2881128" y="2348020"/>
              <a:ext cx="3581255" cy="3581255"/>
            </a:xfrm>
            <a:prstGeom prst="ellipse">
              <a:avLst/>
            </a:prstGeom>
            <a:noFill/>
            <a:ln w="76200" cmpd="sng">
              <a:solidFill>
                <a:srgbClr val="7F7F7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TextBox 13"/>
            <p:cNvSpPr txBox="1"/>
            <p:nvPr/>
          </p:nvSpPr>
          <p:spPr>
            <a:xfrm rot="2674238">
              <a:off x="4682122" y="2852440"/>
              <a:ext cx="1807406" cy="830997"/>
            </a:xfrm>
            <a:prstGeom prst="rect">
              <a:avLst/>
            </a:prstGeom>
            <a:noFill/>
          </p:spPr>
          <p:txBody>
            <a:bodyPr wrap="none" rtlCol="0">
              <a:spAutoFit/>
            </a:bodyPr>
            <a:lstStyle/>
            <a:p>
              <a:pPr algn="ctr"/>
              <a:r>
                <a:rPr lang="en-US" sz="2400" dirty="0"/>
                <a:t>HCI for AI</a:t>
              </a:r>
              <a:br>
                <a:rPr lang="en-US" sz="2400" dirty="0"/>
              </a:br>
              <a:r>
                <a:rPr lang="en-US" sz="2400" dirty="0"/>
                <a:t>Rich Systems </a:t>
              </a:r>
            </a:p>
          </p:txBody>
        </p:sp>
        <p:sp>
          <p:nvSpPr>
            <p:cNvPr id="15" name="TextBox 14"/>
            <p:cNvSpPr txBox="1"/>
            <p:nvPr/>
          </p:nvSpPr>
          <p:spPr>
            <a:xfrm rot="18932965">
              <a:off x="3069993" y="2899031"/>
              <a:ext cx="1447932" cy="830997"/>
            </a:xfrm>
            <a:prstGeom prst="rect">
              <a:avLst/>
            </a:prstGeom>
            <a:noFill/>
          </p:spPr>
          <p:txBody>
            <a:bodyPr wrap="none" rtlCol="0">
              <a:spAutoFit/>
            </a:bodyPr>
            <a:lstStyle/>
            <a:p>
              <a:pPr algn="ctr"/>
              <a:r>
                <a:rPr lang="en-US" sz="2400" dirty="0"/>
                <a:t>Intelligent</a:t>
              </a:r>
              <a:br>
                <a:rPr lang="en-US" sz="2400" dirty="0"/>
              </a:br>
              <a:r>
                <a:rPr lang="en-US" sz="2400" dirty="0"/>
                <a:t>Interfaces</a:t>
              </a:r>
            </a:p>
          </p:txBody>
        </p:sp>
        <p:sp>
          <p:nvSpPr>
            <p:cNvPr id="16" name="TextBox 15"/>
            <p:cNvSpPr txBox="1"/>
            <p:nvPr/>
          </p:nvSpPr>
          <p:spPr>
            <a:xfrm>
              <a:off x="4227098" y="1735850"/>
              <a:ext cx="920895" cy="461665"/>
            </a:xfrm>
            <a:prstGeom prst="rect">
              <a:avLst/>
            </a:prstGeom>
            <a:noFill/>
          </p:spPr>
          <p:txBody>
            <a:bodyPr wrap="none" rtlCol="0">
              <a:spAutoFit/>
            </a:bodyPr>
            <a:lstStyle/>
            <a:p>
              <a:pPr algn="ctr"/>
              <a:r>
                <a:rPr lang="en-US" sz="2400" dirty="0"/>
                <a:t>Ethics</a:t>
              </a:r>
            </a:p>
          </p:txBody>
        </p:sp>
        <p:sp>
          <p:nvSpPr>
            <p:cNvPr id="17" name="TextBox 16"/>
            <p:cNvSpPr txBox="1"/>
            <p:nvPr/>
          </p:nvSpPr>
          <p:spPr>
            <a:xfrm rot="3178269">
              <a:off x="2105824" y="5151754"/>
              <a:ext cx="1811764" cy="461665"/>
            </a:xfrm>
            <a:prstGeom prst="rect">
              <a:avLst/>
            </a:prstGeom>
            <a:noFill/>
          </p:spPr>
          <p:txBody>
            <a:bodyPr wrap="none" rtlCol="0">
              <a:spAutoFit/>
            </a:bodyPr>
            <a:lstStyle/>
            <a:p>
              <a:pPr algn="ctr"/>
              <a:r>
                <a:rPr lang="en-US" sz="2400" dirty="0"/>
                <a:t>Social Justice</a:t>
              </a:r>
            </a:p>
          </p:txBody>
        </p:sp>
        <p:sp>
          <p:nvSpPr>
            <p:cNvPr id="18" name="TextBox 17"/>
            <p:cNvSpPr txBox="1"/>
            <p:nvPr/>
          </p:nvSpPr>
          <p:spPr>
            <a:xfrm rot="18214487">
              <a:off x="5533363" y="5073467"/>
              <a:ext cx="1694695" cy="461665"/>
            </a:xfrm>
            <a:prstGeom prst="rect">
              <a:avLst/>
            </a:prstGeom>
            <a:noFill/>
          </p:spPr>
          <p:txBody>
            <a:bodyPr wrap="none" rtlCol="0">
              <a:spAutoFit/>
            </a:bodyPr>
            <a:lstStyle/>
            <a:p>
              <a:pPr algn="ctr"/>
              <a:r>
                <a:rPr lang="en-US" sz="2400" dirty="0"/>
                <a:t>Governance</a:t>
              </a:r>
            </a:p>
          </p:txBody>
        </p:sp>
        <p:sp>
          <p:nvSpPr>
            <p:cNvPr id="22" name="Pie 21"/>
            <p:cNvSpPr/>
            <p:nvPr/>
          </p:nvSpPr>
          <p:spPr>
            <a:xfrm flipV="1">
              <a:off x="2877225" y="2344117"/>
              <a:ext cx="3581255" cy="3581255"/>
            </a:xfrm>
            <a:prstGeom prst="pie">
              <a:avLst>
                <a:gd name="adj1" fmla="val 10844480"/>
                <a:gd name="adj2" fmla="val 16200000"/>
              </a:avLst>
            </a:prstGeom>
            <a:solidFill>
              <a:srgbClr val="00FF00"/>
            </a:solidFill>
            <a:ln w="76200" cmpd="sng">
              <a:solidFill>
                <a:schemeClr val="tx1">
                  <a:lumMod val="50000"/>
                  <a:lumOff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
          <p:nvSpPr>
            <p:cNvPr id="23" name="Pie 22"/>
            <p:cNvSpPr/>
            <p:nvPr/>
          </p:nvSpPr>
          <p:spPr>
            <a:xfrm flipH="1" flipV="1">
              <a:off x="2877225" y="2344117"/>
              <a:ext cx="3581255" cy="3581255"/>
            </a:xfrm>
            <a:prstGeom prst="pie">
              <a:avLst>
                <a:gd name="adj1" fmla="val 10818998"/>
                <a:gd name="adj2" fmla="val 16200000"/>
              </a:avLst>
            </a:prstGeom>
            <a:solidFill>
              <a:srgbClr val="3366FF"/>
            </a:solidFill>
            <a:ln w="76200" cmpd="sng">
              <a:solidFill>
                <a:schemeClr val="tx1">
                  <a:lumMod val="50000"/>
                  <a:lumOff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
          <p:nvSpPr>
            <p:cNvPr id="10" name="Oval 9"/>
            <p:cNvSpPr/>
            <p:nvPr/>
          </p:nvSpPr>
          <p:spPr>
            <a:xfrm>
              <a:off x="4018605" y="3472804"/>
              <a:ext cx="1323087" cy="1323087"/>
            </a:xfrm>
            <a:prstGeom prst="ellipse">
              <a:avLst/>
            </a:prstGeom>
            <a:solidFill>
              <a:srgbClr val="FFBD7B"/>
            </a:solidFill>
            <a:ln w="76200" cmpd="sng">
              <a:solidFill>
                <a:srgbClr val="7F7F7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TextBox 11"/>
            <p:cNvSpPr txBox="1"/>
            <p:nvPr/>
          </p:nvSpPr>
          <p:spPr>
            <a:xfrm>
              <a:off x="4052157" y="3661012"/>
              <a:ext cx="1255985" cy="880583"/>
            </a:xfrm>
            <a:prstGeom prst="rect">
              <a:avLst/>
            </a:prstGeom>
            <a:noFill/>
          </p:spPr>
          <p:txBody>
            <a:bodyPr wrap="none" rtlCol="0">
              <a:spAutoFit/>
            </a:bodyPr>
            <a:lstStyle/>
            <a:p>
              <a:pPr algn="ctr">
                <a:lnSpc>
                  <a:spcPts val="2000"/>
                </a:lnSpc>
              </a:pPr>
              <a:r>
                <a:rPr lang="en-US" sz="2400" dirty="0"/>
                <a:t>H</a:t>
              </a:r>
              <a:r>
                <a:rPr lang="en-US" dirty="0"/>
                <a:t>uman</a:t>
              </a:r>
              <a:br>
                <a:rPr lang="en-US" sz="2400" dirty="0"/>
              </a:br>
              <a:r>
                <a:rPr lang="en-US" dirty="0"/>
                <a:t>like</a:t>
              </a:r>
              <a:br>
                <a:rPr lang="en-US" sz="2400" dirty="0"/>
              </a:br>
              <a:r>
                <a:rPr lang="en-US" sz="2400" dirty="0"/>
                <a:t>C</a:t>
              </a:r>
              <a:r>
                <a:rPr lang="en-US" dirty="0"/>
                <a:t>omputing</a:t>
              </a:r>
              <a:endParaRPr lang="en-US" sz="2400" dirty="0"/>
            </a:p>
          </p:txBody>
        </p:sp>
        <p:sp>
          <p:nvSpPr>
            <p:cNvPr id="24" name="TextBox 23"/>
            <p:cNvSpPr txBox="1"/>
            <p:nvPr/>
          </p:nvSpPr>
          <p:spPr>
            <a:xfrm rot="18898206" flipH="1">
              <a:off x="4262903" y="4431114"/>
              <a:ext cx="2325426" cy="830997"/>
            </a:xfrm>
            <a:prstGeom prst="rect">
              <a:avLst/>
            </a:prstGeom>
            <a:noFill/>
          </p:spPr>
          <p:txBody>
            <a:bodyPr wrap="none" rtlCol="0">
              <a:spAutoFit/>
            </a:bodyPr>
            <a:lstStyle/>
            <a:p>
              <a:pPr algn="ctr"/>
              <a:r>
                <a:rPr lang="en-US" sz="2400" dirty="0"/>
                <a:t>Interfaces </a:t>
              </a:r>
              <a:br>
                <a:rPr lang="en-US" sz="2400" dirty="0"/>
              </a:br>
              <a:r>
                <a:rPr lang="en-US" sz="2400" dirty="0"/>
                <a:t>for AI developers</a:t>
              </a:r>
            </a:p>
          </p:txBody>
        </p:sp>
        <p:sp>
          <p:nvSpPr>
            <p:cNvPr id="25" name="TextBox 24"/>
            <p:cNvSpPr txBox="1"/>
            <p:nvPr/>
          </p:nvSpPr>
          <p:spPr>
            <a:xfrm rot="2667035" flipH="1">
              <a:off x="2869228" y="4477705"/>
              <a:ext cx="2037036" cy="830997"/>
            </a:xfrm>
            <a:prstGeom prst="rect">
              <a:avLst/>
            </a:prstGeom>
            <a:noFill/>
          </p:spPr>
          <p:txBody>
            <a:bodyPr wrap="none" rtlCol="0">
              <a:spAutoFit/>
            </a:bodyPr>
            <a:lstStyle/>
            <a:p>
              <a:pPr algn="ctr"/>
              <a:r>
                <a:rPr lang="en-US" sz="2400" dirty="0"/>
                <a:t>Big Data</a:t>
              </a:r>
              <a:br>
                <a:rPr lang="en-US" sz="2400" dirty="0"/>
              </a:br>
              <a:r>
                <a:rPr lang="en-US" sz="2400" dirty="0"/>
                <a:t>and Evaluation</a:t>
              </a:r>
            </a:p>
          </p:txBody>
        </p:sp>
      </p:grpSp>
      <p:grpSp>
        <p:nvGrpSpPr>
          <p:cNvPr id="4" name="Group 3">
            <a:extLst>
              <a:ext uri="{FF2B5EF4-FFF2-40B4-BE49-F238E27FC236}">
                <a16:creationId xmlns:a16="http://schemas.microsoft.com/office/drawing/2014/main" id="{7D3048A8-815E-32DC-FD96-9F930841BBF4}"/>
              </a:ext>
            </a:extLst>
          </p:cNvPr>
          <p:cNvGrpSpPr/>
          <p:nvPr/>
        </p:nvGrpSpPr>
        <p:grpSpPr>
          <a:xfrm>
            <a:off x="1728788" y="1417638"/>
            <a:ext cx="5672137" cy="5279376"/>
            <a:chOff x="1728788" y="1417638"/>
            <a:chExt cx="5672137" cy="5279376"/>
          </a:xfrm>
        </p:grpSpPr>
        <p:grpSp>
          <p:nvGrpSpPr>
            <p:cNvPr id="13" name="Group 12">
              <a:extLst>
                <a:ext uri="{FF2B5EF4-FFF2-40B4-BE49-F238E27FC236}">
                  <a16:creationId xmlns:a16="http://schemas.microsoft.com/office/drawing/2014/main" id="{4F415650-DC06-0F4F-91A2-9401462714BA}"/>
                </a:ext>
              </a:extLst>
            </p:cNvPr>
            <p:cNvGrpSpPr/>
            <p:nvPr/>
          </p:nvGrpSpPr>
          <p:grpSpPr>
            <a:xfrm>
              <a:off x="1728788" y="1417638"/>
              <a:ext cx="5672137" cy="5279376"/>
              <a:chOff x="1728788" y="1417638"/>
              <a:chExt cx="5672137" cy="5279376"/>
            </a:xfrm>
          </p:grpSpPr>
          <p:sp>
            <p:nvSpPr>
              <p:cNvPr id="2" name="Rectangle 1">
                <a:extLst>
                  <a:ext uri="{FF2B5EF4-FFF2-40B4-BE49-F238E27FC236}">
                    <a16:creationId xmlns:a16="http://schemas.microsoft.com/office/drawing/2014/main" id="{60F9D1F5-1531-5F4D-9E41-67B104A4F033}"/>
                  </a:ext>
                </a:extLst>
              </p:cNvPr>
              <p:cNvSpPr/>
              <p:nvPr/>
            </p:nvSpPr>
            <p:spPr>
              <a:xfrm>
                <a:off x="1728788" y="1417638"/>
                <a:ext cx="5672137" cy="5279376"/>
              </a:xfrm>
              <a:prstGeom prst="rect">
                <a:avLst/>
              </a:prstGeom>
              <a:solidFill>
                <a:schemeClr val="bg1">
                  <a:alpha val="58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Block Arc 4">
                <a:extLst>
                  <a:ext uri="{FF2B5EF4-FFF2-40B4-BE49-F238E27FC236}">
                    <a16:creationId xmlns:a16="http://schemas.microsoft.com/office/drawing/2014/main" id="{6E7A622A-5C28-1242-BE87-56C812006568}"/>
                  </a:ext>
                </a:extLst>
              </p:cNvPr>
              <p:cNvSpPr>
                <a:spLocks noChangeAspect="1"/>
              </p:cNvSpPr>
              <p:nvPr/>
            </p:nvSpPr>
            <p:spPr>
              <a:xfrm flipV="1">
                <a:off x="2889242" y="2170231"/>
                <a:ext cx="3581999" cy="3581999"/>
              </a:xfrm>
              <a:prstGeom prst="blockArc">
                <a:avLst>
                  <a:gd name="adj1" fmla="val 10800000"/>
                  <a:gd name="adj2" fmla="val 16320637"/>
                  <a:gd name="adj3" fmla="val 30365"/>
                </a:avLst>
              </a:prstGeom>
              <a:solidFill>
                <a:srgbClr val="00FF00"/>
              </a:solidFill>
              <a:ln w="76200">
                <a:solidFill>
                  <a:schemeClr val="tx1">
                    <a:lumMod val="50000"/>
                    <a:lumOff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grpSp>
        <p:sp>
          <p:nvSpPr>
            <p:cNvPr id="3" name="TextBox 2">
              <a:extLst>
                <a:ext uri="{FF2B5EF4-FFF2-40B4-BE49-F238E27FC236}">
                  <a16:creationId xmlns:a16="http://schemas.microsoft.com/office/drawing/2014/main" id="{58ADDB37-495F-CEFF-BE88-2DBAD56F27F5}"/>
                </a:ext>
              </a:extLst>
            </p:cNvPr>
            <p:cNvSpPr txBox="1"/>
            <p:nvPr/>
          </p:nvSpPr>
          <p:spPr>
            <a:xfrm rot="2667035" flipH="1">
              <a:off x="2867080" y="4299715"/>
              <a:ext cx="2037036" cy="830997"/>
            </a:xfrm>
            <a:prstGeom prst="rect">
              <a:avLst/>
            </a:prstGeom>
            <a:noFill/>
          </p:spPr>
          <p:txBody>
            <a:bodyPr wrap="none" rtlCol="0">
              <a:spAutoFit/>
            </a:bodyPr>
            <a:lstStyle/>
            <a:p>
              <a:pPr algn="ctr"/>
              <a:r>
                <a:rPr lang="en-US" sz="2400" dirty="0"/>
                <a:t>Big Data</a:t>
              </a:r>
              <a:br>
                <a:rPr lang="en-US" sz="2400" dirty="0"/>
              </a:br>
              <a:r>
                <a:rPr lang="en-US" sz="2400" dirty="0"/>
                <a:t>and Evaluation</a:t>
              </a:r>
            </a:p>
          </p:txBody>
        </p:sp>
      </p:grpSp>
      <p:sp>
        <p:nvSpPr>
          <p:cNvPr id="19" name="TextBox 18">
            <a:extLst>
              <a:ext uri="{FF2B5EF4-FFF2-40B4-BE49-F238E27FC236}">
                <a16:creationId xmlns:a16="http://schemas.microsoft.com/office/drawing/2014/main" id="{1B2E5865-BB30-2133-C2A1-B766A948B5BB}"/>
              </a:ext>
            </a:extLst>
          </p:cNvPr>
          <p:cNvSpPr txBox="1"/>
          <p:nvPr/>
        </p:nvSpPr>
        <p:spPr>
          <a:xfrm>
            <a:off x="81214" y="4899144"/>
            <a:ext cx="3466783" cy="1815882"/>
          </a:xfrm>
          <a:prstGeom prst="rect">
            <a:avLst/>
          </a:prstGeom>
          <a:noFill/>
        </p:spPr>
        <p:txBody>
          <a:bodyPr wrap="none" rtlCol="0">
            <a:spAutoFit/>
          </a:bodyPr>
          <a:lstStyle/>
          <a:p>
            <a:r>
              <a:rPr lang="en-US" sz="2800" dirty="0"/>
              <a:t>A-B testing</a:t>
            </a:r>
            <a:br>
              <a:rPr lang="en-US" sz="2800" dirty="0"/>
            </a:br>
            <a:r>
              <a:rPr lang="en-US" sz="2800" dirty="0"/>
              <a:t>layout design</a:t>
            </a:r>
          </a:p>
          <a:p>
            <a:r>
              <a:rPr lang="en-US" sz="2800" dirty="0"/>
              <a:t>surrogate users</a:t>
            </a:r>
          </a:p>
          <a:p>
            <a:r>
              <a:rPr lang="en-US" sz="2800" dirty="0"/>
              <a:t>heuristics &amp; guidelines</a:t>
            </a:r>
          </a:p>
        </p:txBody>
      </p:sp>
    </p:spTree>
    <p:extLst>
      <p:ext uri="{BB962C8B-B14F-4D97-AF65-F5344CB8AC3E}">
        <p14:creationId xmlns:p14="http://schemas.microsoft.com/office/powerpoint/2010/main" val="33471806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Pie 19">
            <a:extLst>
              <a:ext uri="{FF2B5EF4-FFF2-40B4-BE49-F238E27FC236}">
                <a16:creationId xmlns:a16="http://schemas.microsoft.com/office/drawing/2014/main" id="{2731035A-B191-5349-9A75-F17F52321410}"/>
              </a:ext>
            </a:extLst>
          </p:cNvPr>
          <p:cNvSpPr/>
          <p:nvPr/>
        </p:nvSpPr>
        <p:spPr>
          <a:xfrm>
            <a:off x="2876363" y="2195989"/>
            <a:ext cx="3581255" cy="3581255"/>
          </a:xfrm>
          <a:prstGeom prst="pie">
            <a:avLst>
              <a:gd name="adj1" fmla="val 10844480"/>
              <a:gd name="adj2" fmla="val 16200000"/>
            </a:avLst>
          </a:prstGeom>
          <a:solidFill>
            <a:srgbClr val="FF0000"/>
          </a:solidFill>
          <a:ln w="76200" cmpd="sng">
            <a:solidFill>
              <a:schemeClr val="tx1">
                <a:lumMod val="50000"/>
                <a:lumOff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grpSp>
        <p:nvGrpSpPr>
          <p:cNvPr id="26" name="Group 25"/>
          <p:cNvGrpSpPr/>
          <p:nvPr/>
        </p:nvGrpSpPr>
        <p:grpSpPr>
          <a:xfrm>
            <a:off x="2157896" y="1469037"/>
            <a:ext cx="5035859" cy="5035859"/>
            <a:chOff x="2157896" y="1644879"/>
            <a:chExt cx="5035859" cy="5035859"/>
          </a:xfrm>
        </p:grpSpPr>
        <p:sp>
          <p:nvSpPr>
            <p:cNvPr id="6" name="Oval 5"/>
            <p:cNvSpPr/>
            <p:nvPr/>
          </p:nvSpPr>
          <p:spPr>
            <a:xfrm>
              <a:off x="2157896" y="1644879"/>
              <a:ext cx="5035859" cy="5035859"/>
            </a:xfrm>
            <a:prstGeom prst="ellipse">
              <a:avLst/>
            </a:prstGeom>
            <a:solidFill>
              <a:srgbClr val="B3A3C7"/>
            </a:solidFill>
            <a:ln w="76200" cmpd="sng">
              <a:solidFill>
                <a:srgbClr val="7F7F7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Pie 6"/>
            <p:cNvSpPr/>
            <p:nvPr/>
          </p:nvSpPr>
          <p:spPr>
            <a:xfrm>
              <a:off x="2881129" y="2348021"/>
              <a:ext cx="3581255" cy="3581255"/>
            </a:xfrm>
            <a:prstGeom prst="pie">
              <a:avLst>
                <a:gd name="adj1" fmla="val 10844480"/>
                <a:gd name="adj2" fmla="val 16200000"/>
              </a:avLst>
            </a:prstGeom>
            <a:solidFill>
              <a:srgbClr val="FF0000"/>
            </a:solidFill>
            <a:ln w="76200" cmpd="sng">
              <a:solidFill>
                <a:schemeClr val="tx1">
                  <a:lumMod val="50000"/>
                  <a:lumOff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
          <p:nvSpPr>
            <p:cNvPr id="8" name="Pie 7"/>
            <p:cNvSpPr/>
            <p:nvPr/>
          </p:nvSpPr>
          <p:spPr>
            <a:xfrm flipH="1">
              <a:off x="2881129" y="2348021"/>
              <a:ext cx="3581255" cy="3581255"/>
            </a:xfrm>
            <a:prstGeom prst="pie">
              <a:avLst>
                <a:gd name="adj1" fmla="val 10777004"/>
                <a:gd name="adj2" fmla="val 16200000"/>
              </a:avLst>
            </a:prstGeom>
            <a:solidFill>
              <a:srgbClr val="FFFF00"/>
            </a:solidFill>
            <a:ln w="76200" cmpd="sng">
              <a:solidFill>
                <a:schemeClr val="tx1">
                  <a:lumMod val="50000"/>
                  <a:lumOff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
          <p:nvSpPr>
            <p:cNvPr id="11" name="Oval 10"/>
            <p:cNvSpPr/>
            <p:nvPr/>
          </p:nvSpPr>
          <p:spPr>
            <a:xfrm>
              <a:off x="2881128" y="2348020"/>
              <a:ext cx="3581255" cy="3581255"/>
            </a:xfrm>
            <a:prstGeom prst="ellipse">
              <a:avLst/>
            </a:prstGeom>
            <a:noFill/>
            <a:ln w="76200" cmpd="sng">
              <a:solidFill>
                <a:srgbClr val="7F7F7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TextBox 13"/>
            <p:cNvSpPr txBox="1"/>
            <p:nvPr/>
          </p:nvSpPr>
          <p:spPr>
            <a:xfrm rot="2674238">
              <a:off x="4682122" y="2852440"/>
              <a:ext cx="1807406" cy="830997"/>
            </a:xfrm>
            <a:prstGeom prst="rect">
              <a:avLst/>
            </a:prstGeom>
            <a:noFill/>
          </p:spPr>
          <p:txBody>
            <a:bodyPr wrap="none" rtlCol="0">
              <a:spAutoFit/>
            </a:bodyPr>
            <a:lstStyle/>
            <a:p>
              <a:pPr algn="ctr"/>
              <a:r>
                <a:rPr lang="en-US" sz="2400" dirty="0"/>
                <a:t>HCI for AI</a:t>
              </a:r>
              <a:br>
                <a:rPr lang="en-US" sz="2400" dirty="0"/>
              </a:br>
              <a:r>
                <a:rPr lang="en-US" sz="2400" dirty="0"/>
                <a:t>Rich Systems </a:t>
              </a:r>
            </a:p>
          </p:txBody>
        </p:sp>
        <p:sp>
          <p:nvSpPr>
            <p:cNvPr id="15" name="TextBox 14"/>
            <p:cNvSpPr txBox="1"/>
            <p:nvPr/>
          </p:nvSpPr>
          <p:spPr>
            <a:xfrm rot="18932965">
              <a:off x="3069993" y="2899031"/>
              <a:ext cx="1447932" cy="830997"/>
            </a:xfrm>
            <a:prstGeom prst="rect">
              <a:avLst/>
            </a:prstGeom>
            <a:noFill/>
          </p:spPr>
          <p:txBody>
            <a:bodyPr wrap="none" rtlCol="0">
              <a:spAutoFit/>
            </a:bodyPr>
            <a:lstStyle/>
            <a:p>
              <a:pPr algn="ctr"/>
              <a:r>
                <a:rPr lang="en-US" sz="2400" dirty="0"/>
                <a:t>Intelligent</a:t>
              </a:r>
              <a:br>
                <a:rPr lang="en-US" sz="2400" dirty="0"/>
              </a:br>
              <a:r>
                <a:rPr lang="en-US" sz="2400" dirty="0"/>
                <a:t>Interfaces</a:t>
              </a:r>
            </a:p>
          </p:txBody>
        </p:sp>
        <p:sp>
          <p:nvSpPr>
            <p:cNvPr id="16" name="TextBox 15"/>
            <p:cNvSpPr txBox="1"/>
            <p:nvPr/>
          </p:nvSpPr>
          <p:spPr>
            <a:xfrm>
              <a:off x="4227098" y="1735850"/>
              <a:ext cx="920895" cy="461665"/>
            </a:xfrm>
            <a:prstGeom prst="rect">
              <a:avLst/>
            </a:prstGeom>
            <a:noFill/>
          </p:spPr>
          <p:txBody>
            <a:bodyPr wrap="none" rtlCol="0">
              <a:spAutoFit/>
            </a:bodyPr>
            <a:lstStyle/>
            <a:p>
              <a:pPr algn="ctr"/>
              <a:r>
                <a:rPr lang="en-US" sz="2400" dirty="0"/>
                <a:t>Ethics</a:t>
              </a:r>
            </a:p>
          </p:txBody>
        </p:sp>
        <p:sp>
          <p:nvSpPr>
            <p:cNvPr id="17" name="TextBox 16"/>
            <p:cNvSpPr txBox="1"/>
            <p:nvPr/>
          </p:nvSpPr>
          <p:spPr>
            <a:xfrm rot="3178269">
              <a:off x="2105824" y="5151754"/>
              <a:ext cx="1811764" cy="461665"/>
            </a:xfrm>
            <a:prstGeom prst="rect">
              <a:avLst/>
            </a:prstGeom>
            <a:noFill/>
          </p:spPr>
          <p:txBody>
            <a:bodyPr wrap="none" rtlCol="0">
              <a:spAutoFit/>
            </a:bodyPr>
            <a:lstStyle/>
            <a:p>
              <a:pPr algn="ctr"/>
              <a:r>
                <a:rPr lang="en-US" sz="2400" dirty="0"/>
                <a:t>Social Justice</a:t>
              </a:r>
            </a:p>
          </p:txBody>
        </p:sp>
        <p:sp>
          <p:nvSpPr>
            <p:cNvPr id="18" name="TextBox 17"/>
            <p:cNvSpPr txBox="1"/>
            <p:nvPr/>
          </p:nvSpPr>
          <p:spPr>
            <a:xfrm rot="18214487">
              <a:off x="5533363" y="5073467"/>
              <a:ext cx="1694695" cy="461665"/>
            </a:xfrm>
            <a:prstGeom prst="rect">
              <a:avLst/>
            </a:prstGeom>
            <a:noFill/>
          </p:spPr>
          <p:txBody>
            <a:bodyPr wrap="none" rtlCol="0">
              <a:spAutoFit/>
            </a:bodyPr>
            <a:lstStyle/>
            <a:p>
              <a:pPr algn="ctr"/>
              <a:r>
                <a:rPr lang="en-US" sz="2400" dirty="0"/>
                <a:t>Governance</a:t>
              </a:r>
            </a:p>
          </p:txBody>
        </p:sp>
        <p:sp>
          <p:nvSpPr>
            <p:cNvPr id="22" name="Pie 21"/>
            <p:cNvSpPr/>
            <p:nvPr/>
          </p:nvSpPr>
          <p:spPr>
            <a:xfrm flipV="1">
              <a:off x="2877225" y="2344117"/>
              <a:ext cx="3581255" cy="3581255"/>
            </a:xfrm>
            <a:prstGeom prst="pie">
              <a:avLst>
                <a:gd name="adj1" fmla="val 10844480"/>
                <a:gd name="adj2" fmla="val 16200000"/>
              </a:avLst>
            </a:prstGeom>
            <a:solidFill>
              <a:srgbClr val="00FF00"/>
            </a:solidFill>
            <a:ln w="76200" cmpd="sng">
              <a:solidFill>
                <a:schemeClr val="tx1">
                  <a:lumMod val="50000"/>
                  <a:lumOff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
          <p:nvSpPr>
            <p:cNvPr id="23" name="Pie 22"/>
            <p:cNvSpPr/>
            <p:nvPr/>
          </p:nvSpPr>
          <p:spPr>
            <a:xfrm flipH="1" flipV="1">
              <a:off x="2877225" y="2344117"/>
              <a:ext cx="3581255" cy="3581255"/>
            </a:xfrm>
            <a:prstGeom prst="pie">
              <a:avLst>
                <a:gd name="adj1" fmla="val 10818998"/>
                <a:gd name="adj2" fmla="val 16200000"/>
              </a:avLst>
            </a:prstGeom>
            <a:solidFill>
              <a:srgbClr val="3366FF"/>
            </a:solidFill>
            <a:ln w="76200" cmpd="sng">
              <a:solidFill>
                <a:schemeClr val="tx1">
                  <a:lumMod val="50000"/>
                  <a:lumOff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
          <p:nvSpPr>
            <p:cNvPr id="10" name="Oval 9"/>
            <p:cNvSpPr/>
            <p:nvPr/>
          </p:nvSpPr>
          <p:spPr>
            <a:xfrm>
              <a:off x="4018605" y="3472804"/>
              <a:ext cx="1323087" cy="1323087"/>
            </a:xfrm>
            <a:prstGeom prst="ellipse">
              <a:avLst/>
            </a:prstGeom>
            <a:solidFill>
              <a:srgbClr val="FFBD7B"/>
            </a:solidFill>
            <a:ln w="76200" cmpd="sng">
              <a:solidFill>
                <a:srgbClr val="7F7F7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TextBox 11"/>
            <p:cNvSpPr txBox="1"/>
            <p:nvPr/>
          </p:nvSpPr>
          <p:spPr>
            <a:xfrm>
              <a:off x="4052157" y="3661012"/>
              <a:ext cx="1255985" cy="880583"/>
            </a:xfrm>
            <a:prstGeom prst="rect">
              <a:avLst/>
            </a:prstGeom>
            <a:noFill/>
          </p:spPr>
          <p:txBody>
            <a:bodyPr wrap="none" rtlCol="0">
              <a:spAutoFit/>
            </a:bodyPr>
            <a:lstStyle/>
            <a:p>
              <a:pPr algn="ctr">
                <a:lnSpc>
                  <a:spcPts val="2000"/>
                </a:lnSpc>
              </a:pPr>
              <a:r>
                <a:rPr lang="en-US" sz="2400" dirty="0"/>
                <a:t>H</a:t>
              </a:r>
              <a:r>
                <a:rPr lang="en-US" dirty="0"/>
                <a:t>uman</a:t>
              </a:r>
              <a:br>
                <a:rPr lang="en-US" sz="2400" dirty="0"/>
              </a:br>
              <a:r>
                <a:rPr lang="en-US" dirty="0"/>
                <a:t>like</a:t>
              </a:r>
              <a:br>
                <a:rPr lang="en-US" sz="2400" dirty="0"/>
              </a:br>
              <a:r>
                <a:rPr lang="en-US" sz="2400" dirty="0"/>
                <a:t>C</a:t>
              </a:r>
              <a:r>
                <a:rPr lang="en-US" dirty="0"/>
                <a:t>omputing</a:t>
              </a:r>
              <a:endParaRPr lang="en-US" sz="2400" dirty="0"/>
            </a:p>
          </p:txBody>
        </p:sp>
        <p:sp>
          <p:nvSpPr>
            <p:cNvPr id="24" name="TextBox 23"/>
            <p:cNvSpPr txBox="1"/>
            <p:nvPr/>
          </p:nvSpPr>
          <p:spPr>
            <a:xfrm rot="18898206" flipH="1">
              <a:off x="4262903" y="4431114"/>
              <a:ext cx="2325426" cy="830997"/>
            </a:xfrm>
            <a:prstGeom prst="rect">
              <a:avLst/>
            </a:prstGeom>
            <a:noFill/>
          </p:spPr>
          <p:txBody>
            <a:bodyPr wrap="none" rtlCol="0">
              <a:spAutoFit/>
            </a:bodyPr>
            <a:lstStyle/>
            <a:p>
              <a:pPr algn="ctr"/>
              <a:r>
                <a:rPr lang="en-US" sz="2400" dirty="0"/>
                <a:t>Interfaces </a:t>
              </a:r>
              <a:br>
                <a:rPr lang="en-US" sz="2400" dirty="0"/>
              </a:br>
              <a:r>
                <a:rPr lang="en-US" sz="2400" dirty="0"/>
                <a:t>for AI developers</a:t>
              </a:r>
            </a:p>
          </p:txBody>
        </p:sp>
        <p:sp>
          <p:nvSpPr>
            <p:cNvPr id="25" name="TextBox 24"/>
            <p:cNvSpPr txBox="1"/>
            <p:nvPr/>
          </p:nvSpPr>
          <p:spPr>
            <a:xfrm rot="2667035" flipH="1">
              <a:off x="2869228" y="4477705"/>
              <a:ext cx="2037036" cy="830997"/>
            </a:xfrm>
            <a:prstGeom prst="rect">
              <a:avLst/>
            </a:prstGeom>
            <a:noFill/>
          </p:spPr>
          <p:txBody>
            <a:bodyPr wrap="none" rtlCol="0">
              <a:spAutoFit/>
            </a:bodyPr>
            <a:lstStyle/>
            <a:p>
              <a:pPr algn="ctr"/>
              <a:r>
                <a:rPr lang="en-US" sz="2400" dirty="0"/>
                <a:t>Big Data</a:t>
              </a:r>
              <a:br>
                <a:rPr lang="en-US" sz="2400" dirty="0"/>
              </a:br>
              <a:r>
                <a:rPr lang="en-US" sz="2400" dirty="0"/>
                <a:t>and Evaluation</a:t>
              </a:r>
            </a:p>
          </p:txBody>
        </p:sp>
      </p:grpSp>
      <p:grpSp>
        <p:nvGrpSpPr>
          <p:cNvPr id="4" name="Group 3">
            <a:extLst>
              <a:ext uri="{FF2B5EF4-FFF2-40B4-BE49-F238E27FC236}">
                <a16:creationId xmlns:a16="http://schemas.microsoft.com/office/drawing/2014/main" id="{D4C04D2B-0E87-F58A-F584-86419A0B0724}"/>
              </a:ext>
            </a:extLst>
          </p:cNvPr>
          <p:cNvGrpSpPr/>
          <p:nvPr/>
        </p:nvGrpSpPr>
        <p:grpSpPr>
          <a:xfrm>
            <a:off x="1728788" y="1417637"/>
            <a:ext cx="5672137" cy="5266497"/>
            <a:chOff x="1728788" y="1417637"/>
            <a:chExt cx="5672137" cy="5266497"/>
          </a:xfrm>
        </p:grpSpPr>
        <p:grpSp>
          <p:nvGrpSpPr>
            <p:cNvPr id="13" name="Group 12">
              <a:extLst>
                <a:ext uri="{FF2B5EF4-FFF2-40B4-BE49-F238E27FC236}">
                  <a16:creationId xmlns:a16="http://schemas.microsoft.com/office/drawing/2014/main" id="{4F415650-DC06-0F4F-91A2-9401462714BA}"/>
                </a:ext>
              </a:extLst>
            </p:cNvPr>
            <p:cNvGrpSpPr/>
            <p:nvPr/>
          </p:nvGrpSpPr>
          <p:grpSpPr>
            <a:xfrm>
              <a:off x="1728788" y="1417637"/>
              <a:ext cx="5672137" cy="5266497"/>
              <a:chOff x="1728788" y="1417637"/>
              <a:chExt cx="5672137" cy="5266497"/>
            </a:xfrm>
          </p:grpSpPr>
          <p:sp>
            <p:nvSpPr>
              <p:cNvPr id="2" name="Rectangle 1">
                <a:extLst>
                  <a:ext uri="{FF2B5EF4-FFF2-40B4-BE49-F238E27FC236}">
                    <a16:creationId xmlns:a16="http://schemas.microsoft.com/office/drawing/2014/main" id="{60F9D1F5-1531-5F4D-9E41-67B104A4F033}"/>
                  </a:ext>
                </a:extLst>
              </p:cNvPr>
              <p:cNvSpPr/>
              <p:nvPr/>
            </p:nvSpPr>
            <p:spPr>
              <a:xfrm>
                <a:off x="1728788" y="1417637"/>
                <a:ext cx="5672137" cy="5266497"/>
              </a:xfrm>
              <a:prstGeom prst="rect">
                <a:avLst/>
              </a:prstGeom>
              <a:solidFill>
                <a:schemeClr val="bg1">
                  <a:alpha val="58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Block Arc 4">
                <a:extLst>
                  <a:ext uri="{FF2B5EF4-FFF2-40B4-BE49-F238E27FC236}">
                    <a16:creationId xmlns:a16="http://schemas.microsoft.com/office/drawing/2014/main" id="{6E7A622A-5C28-1242-BE87-56C812006568}"/>
                  </a:ext>
                </a:extLst>
              </p:cNvPr>
              <p:cNvSpPr>
                <a:spLocks noChangeAspect="1"/>
              </p:cNvSpPr>
              <p:nvPr/>
            </p:nvSpPr>
            <p:spPr>
              <a:xfrm flipH="1">
                <a:off x="2876363" y="2195989"/>
                <a:ext cx="3581999" cy="3581999"/>
              </a:xfrm>
              <a:prstGeom prst="blockArc">
                <a:avLst>
                  <a:gd name="adj1" fmla="val 10800000"/>
                  <a:gd name="adj2" fmla="val 16196413"/>
                  <a:gd name="adj3" fmla="val 30613"/>
                </a:avLst>
              </a:prstGeom>
              <a:solidFill>
                <a:srgbClr val="FFFF00"/>
              </a:solidFill>
              <a:ln w="76200">
                <a:solidFill>
                  <a:schemeClr val="tx1">
                    <a:lumMod val="50000"/>
                    <a:lumOff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grpSp>
        <p:sp>
          <p:nvSpPr>
            <p:cNvPr id="3" name="TextBox 2">
              <a:extLst>
                <a:ext uri="{FF2B5EF4-FFF2-40B4-BE49-F238E27FC236}">
                  <a16:creationId xmlns:a16="http://schemas.microsoft.com/office/drawing/2014/main" id="{1A06930E-5247-5D9F-E083-0A458E0F96D5}"/>
                </a:ext>
              </a:extLst>
            </p:cNvPr>
            <p:cNvSpPr txBox="1"/>
            <p:nvPr/>
          </p:nvSpPr>
          <p:spPr>
            <a:xfrm rot="2674238">
              <a:off x="4692853" y="2687329"/>
              <a:ext cx="1807406" cy="830997"/>
            </a:xfrm>
            <a:prstGeom prst="rect">
              <a:avLst/>
            </a:prstGeom>
            <a:noFill/>
          </p:spPr>
          <p:txBody>
            <a:bodyPr wrap="none" rtlCol="0">
              <a:spAutoFit/>
            </a:bodyPr>
            <a:lstStyle/>
            <a:p>
              <a:pPr algn="ctr"/>
              <a:r>
                <a:rPr lang="en-US" sz="2400" dirty="0"/>
                <a:t>HCI for AI</a:t>
              </a:r>
              <a:br>
                <a:rPr lang="en-US" sz="2400" dirty="0"/>
              </a:br>
              <a:r>
                <a:rPr lang="en-US" sz="2400" dirty="0"/>
                <a:t>Rich Systems </a:t>
              </a:r>
            </a:p>
          </p:txBody>
        </p:sp>
      </p:grpSp>
      <p:sp>
        <p:nvSpPr>
          <p:cNvPr id="9" name="TextBox 8">
            <a:extLst>
              <a:ext uri="{FF2B5EF4-FFF2-40B4-BE49-F238E27FC236}">
                <a16:creationId xmlns:a16="http://schemas.microsoft.com/office/drawing/2014/main" id="{50BFB195-B6B2-9A33-6D29-7BB02D8DB589}"/>
              </a:ext>
            </a:extLst>
          </p:cNvPr>
          <p:cNvSpPr txBox="1"/>
          <p:nvPr/>
        </p:nvSpPr>
        <p:spPr>
          <a:xfrm>
            <a:off x="5719784" y="631756"/>
            <a:ext cx="3277884" cy="1384995"/>
          </a:xfrm>
          <a:prstGeom prst="rect">
            <a:avLst/>
          </a:prstGeom>
          <a:noFill/>
        </p:spPr>
        <p:txBody>
          <a:bodyPr wrap="none" rtlCol="0">
            <a:spAutoFit/>
          </a:bodyPr>
          <a:lstStyle/>
          <a:p>
            <a:pPr algn="r"/>
            <a:r>
              <a:rPr lang="en-US" sz="2800" dirty="0"/>
              <a:t>autonomous vehicles</a:t>
            </a:r>
          </a:p>
          <a:p>
            <a:pPr algn="r"/>
            <a:r>
              <a:rPr lang="en-US" sz="2800" dirty="0"/>
              <a:t>smart houses</a:t>
            </a:r>
          </a:p>
          <a:p>
            <a:pPr algn="r"/>
            <a:r>
              <a:rPr lang="en-US" sz="2800" dirty="0"/>
              <a:t>using ChatGPT</a:t>
            </a:r>
          </a:p>
        </p:txBody>
      </p:sp>
    </p:spTree>
    <p:extLst>
      <p:ext uri="{BB962C8B-B14F-4D97-AF65-F5344CB8AC3E}">
        <p14:creationId xmlns:p14="http://schemas.microsoft.com/office/powerpoint/2010/main" val="10009147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E9F2E6"/>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0240EC-BBB4-0B4C-BA5C-33529990C04C}"/>
              </a:ext>
            </a:extLst>
          </p:cNvPr>
          <p:cNvSpPr>
            <a:spLocks noGrp="1"/>
          </p:cNvSpPr>
          <p:nvPr>
            <p:ph type="title"/>
          </p:nvPr>
        </p:nvSpPr>
        <p:spPr>
          <a:xfrm>
            <a:off x="623888" y="2438400"/>
            <a:ext cx="7886700" cy="1225669"/>
          </a:xfrm>
        </p:spPr>
        <p:txBody>
          <a:bodyPr>
            <a:noAutofit/>
          </a:bodyPr>
          <a:lstStyle/>
          <a:p>
            <a:r>
              <a:rPr lang="en-GB" sz="4000" dirty="0"/>
              <a:t>1.1 What is Artificial Intelligence?</a:t>
            </a:r>
          </a:p>
        </p:txBody>
      </p:sp>
      <p:sp>
        <p:nvSpPr>
          <p:cNvPr id="3" name="Text Placeholder 2">
            <a:extLst>
              <a:ext uri="{FF2B5EF4-FFF2-40B4-BE49-F238E27FC236}">
                <a16:creationId xmlns:a16="http://schemas.microsoft.com/office/drawing/2014/main" id="{5FD36F29-3766-22C1-8528-7B764FCA8264}"/>
              </a:ext>
            </a:extLst>
          </p:cNvPr>
          <p:cNvSpPr>
            <a:spLocks noGrp="1"/>
          </p:cNvSpPr>
          <p:nvPr>
            <p:ph type="body" idx="1"/>
          </p:nvPr>
        </p:nvSpPr>
        <p:spPr>
          <a:xfrm>
            <a:off x="623888" y="4419600"/>
            <a:ext cx="7886700" cy="1670051"/>
          </a:xfrm>
        </p:spPr>
        <p:txBody>
          <a:bodyPr/>
          <a:lstStyle/>
          <a:p>
            <a:endParaRPr lang="en-GB" dirty="0"/>
          </a:p>
        </p:txBody>
      </p:sp>
    </p:spTree>
    <p:extLst>
      <p:ext uri="{BB962C8B-B14F-4D97-AF65-F5344CB8AC3E}">
        <p14:creationId xmlns:p14="http://schemas.microsoft.com/office/powerpoint/2010/main" val="20327868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Pie 19">
            <a:extLst>
              <a:ext uri="{FF2B5EF4-FFF2-40B4-BE49-F238E27FC236}">
                <a16:creationId xmlns:a16="http://schemas.microsoft.com/office/drawing/2014/main" id="{2731035A-B191-5349-9A75-F17F52321410}"/>
              </a:ext>
            </a:extLst>
          </p:cNvPr>
          <p:cNvSpPr/>
          <p:nvPr/>
        </p:nvSpPr>
        <p:spPr>
          <a:xfrm>
            <a:off x="2876363" y="2195989"/>
            <a:ext cx="3581255" cy="3581255"/>
          </a:xfrm>
          <a:prstGeom prst="pie">
            <a:avLst>
              <a:gd name="adj1" fmla="val 10844480"/>
              <a:gd name="adj2" fmla="val 16200000"/>
            </a:avLst>
          </a:prstGeom>
          <a:solidFill>
            <a:srgbClr val="FF0000"/>
          </a:solidFill>
          <a:ln w="76200" cmpd="sng">
            <a:solidFill>
              <a:schemeClr val="tx1">
                <a:lumMod val="50000"/>
                <a:lumOff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grpSp>
        <p:nvGrpSpPr>
          <p:cNvPr id="26" name="Group 25"/>
          <p:cNvGrpSpPr/>
          <p:nvPr/>
        </p:nvGrpSpPr>
        <p:grpSpPr>
          <a:xfrm>
            <a:off x="2157896" y="1469037"/>
            <a:ext cx="5035859" cy="5035859"/>
            <a:chOff x="2157896" y="1644879"/>
            <a:chExt cx="5035859" cy="5035859"/>
          </a:xfrm>
        </p:grpSpPr>
        <p:sp>
          <p:nvSpPr>
            <p:cNvPr id="6" name="Oval 5"/>
            <p:cNvSpPr/>
            <p:nvPr/>
          </p:nvSpPr>
          <p:spPr>
            <a:xfrm>
              <a:off x="2157896" y="1644879"/>
              <a:ext cx="5035859" cy="5035859"/>
            </a:xfrm>
            <a:prstGeom prst="ellipse">
              <a:avLst/>
            </a:prstGeom>
            <a:solidFill>
              <a:srgbClr val="B3A3C7"/>
            </a:solidFill>
            <a:ln w="76200" cmpd="sng">
              <a:solidFill>
                <a:srgbClr val="7F7F7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Pie 6"/>
            <p:cNvSpPr/>
            <p:nvPr/>
          </p:nvSpPr>
          <p:spPr>
            <a:xfrm>
              <a:off x="2881129" y="2348021"/>
              <a:ext cx="3581255" cy="3581255"/>
            </a:xfrm>
            <a:prstGeom prst="pie">
              <a:avLst>
                <a:gd name="adj1" fmla="val 10844480"/>
                <a:gd name="adj2" fmla="val 16200000"/>
              </a:avLst>
            </a:prstGeom>
            <a:solidFill>
              <a:srgbClr val="FF0000"/>
            </a:solidFill>
            <a:ln w="76200" cmpd="sng">
              <a:solidFill>
                <a:schemeClr val="tx1">
                  <a:lumMod val="50000"/>
                  <a:lumOff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
          <p:nvSpPr>
            <p:cNvPr id="8" name="Pie 7"/>
            <p:cNvSpPr/>
            <p:nvPr/>
          </p:nvSpPr>
          <p:spPr>
            <a:xfrm flipH="1">
              <a:off x="2881129" y="2348021"/>
              <a:ext cx="3581255" cy="3581255"/>
            </a:xfrm>
            <a:prstGeom prst="pie">
              <a:avLst>
                <a:gd name="adj1" fmla="val 10777004"/>
                <a:gd name="adj2" fmla="val 16200000"/>
              </a:avLst>
            </a:prstGeom>
            <a:solidFill>
              <a:srgbClr val="FFFF00"/>
            </a:solidFill>
            <a:ln w="76200" cmpd="sng">
              <a:solidFill>
                <a:schemeClr val="tx1">
                  <a:lumMod val="50000"/>
                  <a:lumOff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
          <p:nvSpPr>
            <p:cNvPr id="11" name="Oval 10"/>
            <p:cNvSpPr/>
            <p:nvPr/>
          </p:nvSpPr>
          <p:spPr>
            <a:xfrm>
              <a:off x="2881128" y="2348020"/>
              <a:ext cx="3581255" cy="3581255"/>
            </a:xfrm>
            <a:prstGeom prst="ellipse">
              <a:avLst/>
            </a:prstGeom>
            <a:noFill/>
            <a:ln w="76200" cmpd="sng">
              <a:solidFill>
                <a:srgbClr val="7F7F7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TextBox 13"/>
            <p:cNvSpPr txBox="1"/>
            <p:nvPr/>
          </p:nvSpPr>
          <p:spPr>
            <a:xfrm rot="2674238">
              <a:off x="4682122" y="2852440"/>
              <a:ext cx="1807406" cy="830997"/>
            </a:xfrm>
            <a:prstGeom prst="rect">
              <a:avLst/>
            </a:prstGeom>
            <a:noFill/>
          </p:spPr>
          <p:txBody>
            <a:bodyPr wrap="none" rtlCol="0">
              <a:spAutoFit/>
            </a:bodyPr>
            <a:lstStyle/>
            <a:p>
              <a:pPr algn="ctr"/>
              <a:r>
                <a:rPr lang="en-US" sz="2400" dirty="0"/>
                <a:t>HCI for AI</a:t>
              </a:r>
              <a:br>
                <a:rPr lang="en-US" sz="2400" dirty="0"/>
              </a:br>
              <a:r>
                <a:rPr lang="en-US" sz="2400" dirty="0"/>
                <a:t>Rich Systems </a:t>
              </a:r>
            </a:p>
          </p:txBody>
        </p:sp>
        <p:sp>
          <p:nvSpPr>
            <p:cNvPr id="15" name="TextBox 14"/>
            <p:cNvSpPr txBox="1"/>
            <p:nvPr/>
          </p:nvSpPr>
          <p:spPr>
            <a:xfrm rot="18932965">
              <a:off x="3069993" y="2899031"/>
              <a:ext cx="1447932" cy="830997"/>
            </a:xfrm>
            <a:prstGeom prst="rect">
              <a:avLst/>
            </a:prstGeom>
            <a:noFill/>
          </p:spPr>
          <p:txBody>
            <a:bodyPr wrap="none" rtlCol="0">
              <a:spAutoFit/>
            </a:bodyPr>
            <a:lstStyle/>
            <a:p>
              <a:pPr algn="ctr"/>
              <a:r>
                <a:rPr lang="en-US" sz="2400" dirty="0"/>
                <a:t>Intelligent</a:t>
              </a:r>
              <a:br>
                <a:rPr lang="en-US" sz="2400" dirty="0"/>
              </a:br>
              <a:r>
                <a:rPr lang="en-US" sz="2400" dirty="0"/>
                <a:t>Interfaces</a:t>
              </a:r>
            </a:p>
          </p:txBody>
        </p:sp>
        <p:sp>
          <p:nvSpPr>
            <p:cNvPr id="16" name="TextBox 15"/>
            <p:cNvSpPr txBox="1"/>
            <p:nvPr/>
          </p:nvSpPr>
          <p:spPr>
            <a:xfrm>
              <a:off x="4227098" y="1735850"/>
              <a:ext cx="920895" cy="461665"/>
            </a:xfrm>
            <a:prstGeom prst="rect">
              <a:avLst/>
            </a:prstGeom>
            <a:noFill/>
          </p:spPr>
          <p:txBody>
            <a:bodyPr wrap="none" rtlCol="0">
              <a:spAutoFit/>
            </a:bodyPr>
            <a:lstStyle/>
            <a:p>
              <a:pPr algn="ctr"/>
              <a:r>
                <a:rPr lang="en-US" sz="2400" dirty="0"/>
                <a:t>Ethics</a:t>
              </a:r>
            </a:p>
          </p:txBody>
        </p:sp>
        <p:sp>
          <p:nvSpPr>
            <p:cNvPr id="17" name="TextBox 16"/>
            <p:cNvSpPr txBox="1"/>
            <p:nvPr/>
          </p:nvSpPr>
          <p:spPr>
            <a:xfrm rot="3178269">
              <a:off x="2105824" y="5151754"/>
              <a:ext cx="1811764" cy="461665"/>
            </a:xfrm>
            <a:prstGeom prst="rect">
              <a:avLst/>
            </a:prstGeom>
            <a:noFill/>
          </p:spPr>
          <p:txBody>
            <a:bodyPr wrap="none" rtlCol="0">
              <a:spAutoFit/>
            </a:bodyPr>
            <a:lstStyle/>
            <a:p>
              <a:pPr algn="ctr"/>
              <a:r>
                <a:rPr lang="en-US" sz="2400" dirty="0"/>
                <a:t>Social Justice</a:t>
              </a:r>
            </a:p>
          </p:txBody>
        </p:sp>
        <p:sp>
          <p:nvSpPr>
            <p:cNvPr id="18" name="TextBox 17"/>
            <p:cNvSpPr txBox="1"/>
            <p:nvPr/>
          </p:nvSpPr>
          <p:spPr>
            <a:xfrm rot="18214487">
              <a:off x="5533363" y="5073467"/>
              <a:ext cx="1694695" cy="461665"/>
            </a:xfrm>
            <a:prstGeom prst="rect">
              <a:avLst/>
            </a:prstGeom>
            <a:noFill/>
          </p:spPr>
          <p:txBody>
            <a:bodyPr wrap="none" rtlCol="0">
              <a:spAutoFit/>
            </a:bodyPr>
            <a:lstStyle/>
            <a:p>
              <a:pPr algn="ctr"/>
              <a:r>
                <a:rPr lang="en-US" sz="2400" dirty="0"/>
                <a:t>Governance</a:t>
              </a:r>
            </a:p>
          </p:txBody>
        </p:sp>
        <p:sp>
          <p:nvSpPr>
            <p:cNvPr id="22" name="Pie 21"/>
            <p:cNvSpPr/>
            <p:nvPr/>
          </p:nvSpPr>
          <p:spPr>
            <a:xfrm flipV="1">
              <a:off x="2877225" y="2344117"/>
              <a:ext cx="3581255" cy="3581255"/>
            </a:xfrm>
            <a:prstGeom prst="pie">
              <a:avLst>
                <a:gd name="adj1" fmla="val 10844480"/>
                <a:gd name="adj2" fmla="val 16200000"/>
              </a:avLst>
            </a:prstGeom>
            <a:solidFill>
              <a:srgbClr val="00FF00"/>
            </a:solidFill>
            <a:ln w="76200" cmpd="sng">
              <a:solidFill>
                <a:schemeClr val="tx1">
                  <a:lumMod val="50000"/>
                  <a:lumOff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
          <p:nvSpPr>
            <p:cNvPr id="23" name="Pie 22"/>
            <p:cNvSpPr/>
            <p:nvPr/>
          </p:nvSpPr>
          <p:spPr>
            <a:xfrm flipH="1" flipV="1">
              <a:off x="2877225" y="2344117"/>
              <a:ext cx="3581255" cy="3581255"/>
            </a:xfrm>
            <a:prstGeom prst="pie">
              <a:avLst>
                <a:gd name="adj1" fmla="val 10818998"/>
                <a:gd name="adj2" fmla="val 16200000"/>
              </a:avLst>
            </a:prstGeom>
            <a:solidFill>
              <a:srgbClr val="3366FF"/>
            </a:solidFill>
            <a:ln w="76200" cmpd="sng">
              <a:solidFill>
                <a:schemeClr val="tx1">
                  <a:lumMod val="50000"/>
                  <a:lumOff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
          <p:nvSpPr>
            <p:cNvPr id="10" name="Oval 9"/>
            <p:cNvSpPr/>
            <p:nvPr/>
          </p:nvSpPr>
          <p:spPr>
            <a:xfrm>
              <a:off x="4018605" y="3472804"/>
              <a:ext cx="1323087" cy="1323087"/>
            </a:xfrm>
            <a:prstGeom prst="ellipse">
              <a:avLst/>
            </a:prstGeom>
            <a:solidFill>
              <a:srgbClr val="FFBD7B"/>
            </a:solidFill>
            <a:ln w="76200" cmpd="sng">
              <a:solidFill>
                <a:srgbClr val="7F7F7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TextBox 11"/>
            <p:cNvSpPr txBox="1"/>
            <p:nvPr/>
          </p:nvSpPr>
          <p:spPr>
            <a:xfrm>
              <a:off x="4052157" y="3661012"/>
              <a:ext cx="1255985" cy="880583"/>
            </a:xfrm>
            <a:prstGeom prst="rect">
              <a:avLst/>
            </a:prstGeom>
            <a:noFill/>
          </p:spPr>
          <p:txBody>
            <a:bodyPr wrap="none" rtlCol="0">
              <a:spAutoFit/>
            </a:bodyPr>
            <a:lstStyle/>
            <a:p>
              <a:pPr algn="ctr">
                <a:lnSpc>
                  <a:spcPts val="2000"/>
                </a:lnSpc>
              </a:pPr>
              <a:r>
                <a:rPr lang="en-US" sz="2400" dirty="0"/>
                <a:t>H</a:t>
              </a:r>
              <a:r>
                <a:rPr lang="en-US" dirty="0"/>
                <a:t>uman</a:t>
              </a:r>
              <a:br>
                <a:rPr lang="en-US" sz="2400" dirty="0"/>
              </a:br>
              <a:r>
                <a:rPr lang="en-US" dirty="0"/>
                <a:t>like</a:t>
              </a:r>
              <a:br>
                <a:rPr lang="en-US" sz="2400" dirty="0"/>
              </a:br>
              <a:r>
                <a:rPr lang="en-US" sz="2400" dirty="0"/>
                <a:t>C</a:t>
              </a:r>
              <a:r>
                <a:rPr lang="en-US" dirty="0"/>
                <a:t>omputing</a:t>
              </a:r>
              <a:endParaRPr lang="en-US" sz="2400" dirty="0"/>
            </a:p>
          </p:txBody>
        </p:sp>
        <p:sp>
          <p:nvSpPr>
            <p:cNvPr id="24" name="TextBox 23"/>
            <p:cNvSpPr txBox="1"/>
            <p:nvPr/>
          </p:nvSpPr>
          <p:spPr>
            <a:xfrm rot="18898206" flipH="1">
              <a:off x="4262903" y="4431114"/>
              <a:ext cx="2325426" cy="830997"/>
            </a:xfrm>
            <a:prstGeom prst="rect">
              <a:avLst/>
            </a:prstGeom>
            <a:noFill/>
          </p:spPr>
          <p:txBody>
            <a:bodyPr wrap="none" rtlCol="0">
              <a:spAutoFit/>
            </a:bodyPr>
            <a:lstStyle/>
            <a:p>
              <a:pPr algn="ctr"/>
              <a:r>
                <a:rPr lang="en-US" sz="2400" dirty="0"/>
                <a:t>Interfaces </a:t>
              </a:r>
              <a:br>
                <a:rPr lang="en-US" sz="2400" dirty="0"/>
              </a:br>
              <a:r>
                <a:rPr lang="en-US" sz="2400" dirty="0"/>
                <a:t>for AI developers</a:t>
              </a:r>
            </a:p>
          </p:txBody>
        </p:sp>
        <p:sp>
          <p:nvSpPr>
            <p:cNvPr id="25" name="TextBox 24"/>
            <p:cNvSpPr txBox="1"/>
            <p:nvPr/>
          </p:nvSpPr>
          <p:spPr>
            <a:xfrm rot="2667035" flipH="1">
              <a:off x="2869228" y="4477705"/>
              <a:ext cx="2037036" cy="830997"/>
            </a:xfrm>
            <a:prstGeom prst="rect">
              <a:avLst/>
            </a:prstGeom>
            <a:noFill/>
          </p:spPr>
          <p:txBody>
            <a:bodyPr wrap="none" rtlCol="0">
              <a:spAutoFit/>
            </a:bodyPr>
            <a:lstStyle/>
            <a:p>
              <a:pPr algn="ctr"/>
              <a:r>
                <a:rPr lang="en-US" sz="2400" dirty="0"/>
                <a:t>Big Data</a:t>
              </a:r>
              <a:br>
                <a:rPr lang="en-US" sz="2400" dirty="0"/>
              </a:br>
              <a:r>
                <a:rPr lang="en-US" sz="2400" dirty="0"/>
                <a:t>and Evaluation</a:t>
              </a:r>
            </a:p>
          </p:txBody>
        </p:sp>
      </p:grpSp>
      <p:grpSp>
        <p:nvGrpSpPr>
          <p:cNvPr id="3" name="Group 2">
            <a:extLst>
              <a:ext uri="{FF2B5EF4-FFF2-40B4-BE49-F238E27FC236}">
                <a16:creationId xmlns:a16="http://schemas.microsoft.com/office/drawing/2014/main" id="{1850F85A-7278-65B5-A786-662C3E46CA53}"/>
              </a:ext>
            </a:extLst>
          </p:cNvPr>
          <p:cNvGrpSpPr/>
          <p:nvPr/>
        </p:nvGrpSpPr>
        <p:grpSpPr>
          <a:xfrm>
            <a:off x="1728788" y="1417637"/>
            <a:ext cx="5672137" cy="5266497"/>
            <a:chOff x="1728788" y="1417637"/>
            <a:chExt cx="5672137" cy="5266497"/>
          </a:xfrm>
        </p:grpSpPr>
        <p:grpSp>
          <p:nvGrpSpPr>
            <p:cNvPr id="13" name="Group 12">
              <a:extLst>
                <a:ext uri="{FF2B5EF4-FFF2-40B4-BE49-F238E27FC236}">
                  <a16:creationId xmlns:a16="http://schemas.microsoft.com/office/drawing/2014/main" id="{4F415650-DC06-0F4F-91A2-9401462714BA}"/>
                </a:ext>
              </a:extLst>
            </p:cNvPr>
            <p:cNvGrpSpPr/>
            <p:nvPr/>
          </p:nvGrpSpPr>
          <p:grpSpPr>
            <a:xfrm flipV="1">
              <a:off x="1728788" y="1417637"/>
              <a:ext cx="5672137" cy="5266497"/>
              <a:chOff x="1728788" y="1417637"/>
              <a:chExt cx="5672137" cy="5266497"/>
            </a:xfrm>
          </p:grpSpPr>
          <p:sp>
            <p:nvSpPr>
              <p:cNvPr id="2" name="Rectangle 1">
                <a:extLst>
                  <a:ext uri="{FF2B5EF4-FFF2-40B4-BE49-F238E27FC236}">
                    <a16:creationId xmlns:a16="http://schemas.microsoft.com/office/drawing/2014/main" id="{60F9D1F5-1531-5F4D-9E41-67B104A4F033}"/>
                  </a:ext>
                </a:extLst>
              </p:cNvPr>
              <p:cNvSpPr/>
              <p:nvPr/>
            </p:nvSpPr>
            <p:spPr>
              <a:xfrm>
                <a:off x="1728788" y="1417637"/>
                <a:ext cx="5672137" cy="5266497"/>
              </a:xfrm>
              <a:prstGeom prst="rect">
                <a:avLst/>
              </a:prstGeom>
              <a:solidFill>
                <a:schemeClr val="bg1">
                  <a:alpha val="58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Block Arc 4">
                <a:extLst>
                  <a:ext uri="{FF2B5EF4-FFF2-40B4-BE49-F238E27FC236}">
                    <a16:creationId xmlns:a16="http://schemas.microsoft.com/office/drawing/2014/main" id="{6E7A622A-5C28-1242-BE87-56C812006568}"/>
                  </a:ext>
                </a:extLst>
              </p:cNvPr>
              <p:cNvSpPr>
                <a:spLocks noChangeAspect="1"/>
              </p:cNvSpPr>
              <p:nvPr/>
            </p:nvSpPr>
            <p:spPr>
              <a:xfrm flipH="1">
                <a:off x="2876363" y="2363416"/>
                <a:ext cx="3581999" cy="3581999"/>
              </a:xfrm>
              <a:prstGeom prst="blockArc">
                <a:avLst>
                  <a:gd name="adj1" fmla="val 10800000"/>
                  <a:gd name="adj2" fmla="val 16320637"/>
                  <a:gd name="adj3" fmla="val 30365"/>
                </a:avLst>
              </a:prstGeom>
              <a:solidFill>
                <a:srgbClr val="3366FF"/>
              </a:solidFill>
              <a:ln w="76200">
                <a:solidFill>
                  <a:schemeClr val="tx1">
                    <a:lumMod val="50000"/>
                    <a:lumOff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grpSp>
        <p:sp>
          <p:nvSpPr>
            <p:cNvPr id="19" name="TextBox 18">
              <a:extLst>
                <a:ext uri="{FF2B5EF4-FFF2-40B4-BE49-F238E27FC236}">
                  <a16:creationId xmlns:a16="http://schemas.microsoft.com/office/drawing/2014/main" id="{692536BB-7B47-8C7E-89F6-B9FBC8A0A380}"/>
                </a:ext>
              </a:extLst>
            </p:cNvPr>
            <p:cNvSpPr txBox="1"/>
            <p:nvPr/>
          </p:nvSpPr>
          <p:spPr>
            <a:xfrm rot="18898206" flipH="1">
              <a:off x="4273634" y="4253124"/>
              <a:ext cx="2325426" cy="830997"/>
            </a:xfrm>
            <a:prstGeom prst="rect">
              <a:avLst/>
            </a:prstGeom>
            <a:noFill/>
          </p:spPr>
          <p:txBody>
            <a:bodyPr wrap="none" rtlCol="0">
              <a:spAutoFit/>
            </a:bodyPr>
            <a:lstStyle/>
            <a:p>
              <a:pPr algn="ctr"/>
              <a:r>
                <a:rPr lang="en-US" sz="2400" dirty="0"/>
                <a:t>Interfaces </a:t>
              </a:r>
              <a:br>
                <a:rPr lang="en-US" sz="2400" dirty="0"/>
              </a:br>
              <a:r>
                <a:rPr lang="en-US" sz="2400" dirty="0"/>
                <a:t>for AI developers</a:t>
              </a:r>
            </a:p>
          </p:txBody>
        </p:sp>
      </p:grpSp>
      <p:sp>
        <p:nvSpPr>
          <p:cNvPr id="27" name="TextBox 26">
            <a:extLst>
              <a:ext uri="{FF2B5EF4-FFF2-40B4-BE49-F238E27FC236}">
                <a16:creationId xmlns:a16="http://schemas.microsoft.com/office/drawing/2014/main" id="{265E259A-7EBE-40BB-B2F2-070250A57AA0}"/>
              </a:ext>
            </a:extLst>
          </p:cNvPr>
          <p:cNvSpPr txBox="1"/>
          <p:nvPr/>
        </p:nvSpPr>
        <p:spPr>
          <a:xfrm>
            <a:off x="6719076" y="5254168"/>
            <a:ext cx="2200794" cy="1384995"/>
          </a:xfrm>
          <a:prstGeom prst="rect">
            <a:avLst/>
          </a:prstGeom>
          <a:noFill/>
        </p:spPr>
        <p:txBody>
          <a:bodyPr wrap="none" rtlCol="0">
            <a:spAutoFit/>
          </a:bodyPr>
          <a:lstStyle/>
          <a:p>
            <a:pPr algn="r"/>
            <a:r>
              <a:rPr lang="en-US" sz="2800" dirty="0"/>
              <a:t>XAI</a:t>
            </a:r>
          </a:p>
          <a:p>
            <a:pPr algn="r"/>
            <a:r>
              <a:rPr lang="en-US" sz="2800" dirty="0"/>
              <a:t>visualization</a:t>
            </a:r>
          </a:p>
          <a:p>
            <a:pPr algn="r"/>
            <a:r>
              <a:rPr lang="en-US" sz="2800" dirty="0"/>
              <a:t>hidden values</a:t>
            </a:r>
          </a:p>
        </p:txBody>
      </p:sp>
    </p:spTree>
    <p:extLst>
      <p:ext uri="{BB962C8B-B14F-4D97-AF65-F5344CB8AC3E}">
        <p14:creationId xmlns:p14="http://schemas.microsoft.com/office/powerpoint/2010/main" val="36602695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6" name="Group 25"/>
          <p:cNvGrpSpPr/>
          <p:nvPr/>
        </p:nvGrpSpPr>
        <p:grpSpPr>
          <a:xfrm>
            <a:off x="2157896" y="1469037"/>
            <a:ext cx="5035859" cy="5035859"/>
            <a:chOff x="2157896" y="1644879"/>
            <a:chExt cx="5035859" cy="5035859"/>
          </a:xfrm>
        </p:grpSpPr>
        <p:sp>
          <p:nvSpPr>
            <p:cNvPr id="6" name="Oval 5"/>
            <p:cNvSpPr/>
            <p:nvPr/>
          </p:nvSpPr>
          <p:spPr>
            <a:xfrm>
              <a:off x="2157896" y="1644879"/>
              <a:ext cx="5035859" cy="5035859"/>
            </a:xfrm>
            <a:prstGeom prst="ellipse">
              <a:avLst/>
            </a:prstGeom>
            <a:solidFill>
              <a:srgbClr val="B3A3C7"/>
            </a:solidFill>
            <a:ln w="76200" cmpd="sng">
              <a:solidFill>
                <a:srgbClr val="7F7F7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Pie 6"/>
            <p:cNvSpPr/>
            <p:nvPr/>
          </p:nvSpPr>
          <p:spPr>
            <a:xfrm>
              <a:off x="2881129" y="2348021"/>
              <a:ext cx="3581255" cy="3581255"/>
            </a:xfrm>
            <a:prstGeom prst="pie">
              <a:avLst>
                <a:gd name="adj1" fmla="val 10844480"/>
                <a:gd name="adj2" fmla="val 16200000"/>
              </a:avLst>
            </a:prstGeom>
            <a:solidFill>
              <a:srgbClr val="FF0000"/>
            </a:solidFill>
            <a:ln w="76200" cmpd="sng">
              <a:solidFill>
                <a:schemeClr val="tx1">
                  <a:lumMod val="50000"/>
                  <a:lumOff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
          <p:nvSpPr>
            <p:cNvPr id="8" name="Pie 7"/>
            <p:cNvSpPr/>
            <p:nvPr/>
          </p:nvSpPr>
          <p:spPr>
            <a:xfrm flipH="1">
              <a:off x="2881129" y="2348021"/>
              <a:ext cx="3581255" cy="3581255"/>
            </a:xfrm>
            <a:prstGeom prst="pie">
              <a:avLst>
                <a:gd name="adj1" fmla="val 10777004"/>
                <a:gd name="adj2" fmla="val 16200000"/>
              </a:avLst>
            </a:prstGeom>
            <a:solidFill>
              <a:srgbClr val="FFFF00"/>
            </a:solidFill>
            <a:ln w="76200" cmpd="sng">
              <a:solidFill>
                <a:schemeClr val="tx1">
                  <a:lumMod val="50000"/>
                  <a:lumOff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
          <p:nvSpPr>
            <p:cNvPr id="11" name="Oval 10"/>
            <p:cNvSpPr/>
            <p:nvPr/>
          </p:nvSpPr>
          <p:spPr>
            <a:xfrm>
              <a:off x="2881128" y="2348020"/>
              <a:ext cx="3581255" cy="3581255"/>
            </a:xfrm>
            <a:prstGeom prst="ellipse">
              <a:avLst/>
            </a:prstGeom>
            <a:noFill/>
            <a:ln w="76200" cmpd="sng">
              <a:solidFill>
                <a:srgbClr val="7F7F7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TextBox 13"/>
            <p:cNvSpPr txBox="1"/>
            <p:nvPr/>
          </p:nvSpPr>
          <p:spPr>
            <a:xfrm rot="2674238">
              <a:off x="4682122" y="2852440"/>
              <a:ext cx="1807406" cy="830997"/>
            </a:xfrm>
            <a:prstGeom prst="rect">
              <a:avLst/>
            </a:prstGeom>
            <a:noFill/>
          </p:spPr>
          <p:txBody>
            <a:bodyPr wrap="none" rtlCol="0">
              <a:spAutoFit/>
            </a:bodyPr>
            <a:lstStyle/>
            <a:p>
              <a:pPr algn="ctr"/>
              <a:r>
                <a:rPr lang="en-US" sz="2400" dirty="0"/>
                <a:t>HCI for AI</a:t>
              </a:r>
              <a:br>
                <a:rPr lang="en-US" sz="2400" dirty="0"/>
              </a:br>
              <a:r>
                <a:rPr lang="en-US" sz="2400" dirty="0"/>
                <a:t>Rich Systems </a:t>
              </a:r>
            </a:p>
          </p:txBody>
        </p:sp>
        <p:sp>
          <p:nvSpPr>
            <p:cNvPr id="15" name="TextBox 14"/>
            <p:cNvSpPr txBox="1"/>
            <p:nvPr/>
          </p:nvSpPr>
          <p:spPr>
            <a:xfrm rot="18932965">
              <a:off x="3069993" y="2899031"/>
              <a:ext cx="1447932" cy="830997"/>
            </a:xfrm>
            <a:prstGeom prst="rect">
              <a:avLst/>
            </a:prstGeom>
            <a:noFill/>
          </p:spPr>
          <p:txBody>
            <a:bodyPr wrap="none" rtlCol="0">
              <a:spAutoFit/>
            </a:bodyPr>
            <a:lstStyle/>
            <a:p>
              <a:pPr algn="ctr"/>
              <a:r>
                <a:rPr lang="en-US" sz="2400" dirty="0"/>
                <a:t>Intelligent</a:t>
              </a:r>
              <a:br>
                <a:rPr lang="en-US" sz="2400" dirty="0"/>
              </a:br>
              <a:r>
                <a:rPr lang="en-US" sz="2400" dirty="0"/>
                <a:t>Interfaces</a:t>
              </a:r>
            </a:p>
          </p:txBody>
        </p:sp>
        <p:sp>
          <p:nvSpPr>
            <p:cNvPr id="16" name="TextBox 15"/>
            <p:cNvSpPr txBox="1"/>
            <p:nvPr/>
          </p:nvSpPr>
          <p:spPr>
            <a:xfrm>
              <a:off x="4227098" y="1735850"/>
              <a:ext cx="920895" cy="461665"/>
            </a:xfrm>
            <a:prstGeom prst="rect">
              <a:avLst/>
            </a:prstGeom>
            <a:noFill/>
          </p:spPr>
          <p:txBody>
            <a:bodyPr wrap="none" rtlCol="0">
              <a:spAutoFit/>
            </a:bodyPr>
            <a:lstStyle/>
            <a:p>
              <a:pPr algn="ctr"/>
              <a:r>
                <a:rPr lang="en-US" sz="2400" dirty="0"/>
                <a:t>Ethics</a:t>
              </a:r>
            </a:p>
          </p:txBody>
        </p:sp>
        <p:sp>
          <p:nvSpPr>
            <p:cNvPr id="17" name="TextBox 16"/>
            <p:cNvSpPr txBox="1"/>
            <p:nvPr/>
          </p:nvSpPr>
          <p:spPr>
            <a:xfrm rot="3178269">
              <a:off x="2105824" y="5151754"/>
              <a:ext cx="1811764" cy="461665"/>
            </a:xfrm>
            <a:prstGeom prst="rect">
              <a:avLst/>
            </a:prstGeom>
            <a:noFill/>
          </p:spPr>
          <p:txBody>
            <a:bodyPr wrap="none" rtlCol="0">
              <a:spAutoFit/>
            </a:bodyPr>
            <a:lstStyle/>
            <a:p>
              <a:pPr algn="ctr"/>
              <a:r>
                <a:rPr lang="en-US" sz="2400" dirty="0"/>
                <a:t>Social Justice</a:t>
              </a:r>
            </a:p>
          </p:txBody>
        </p:sp>
        <p:sp>
          <p:nvSpPr>
            <p:cNvPr id="18" name="TextBox 17"/>
            <p:cNvSpPr txBox="1"/>
            <p:nvPr/>
          </p:nvSpPr>
          <p:spPr>
            <a:xfrm rot="18214487">
              <a:off x="5533363" y="5073467"/>
              <a:ext cx="1694695" cy="461665"/>
            </a:xfrm>
            <a:prstGeom prst="rect">
              <a:avLst/>
            </a:prstGeom>
            <a:noFill/>
          </p:spPr>
          <p:txBody>
            <a:bodyPr wrap="none" rtlCol="0">
              <a:spAutoFit/>
            </a:bodyPr>
            <a:lstStyle/>
            <a:p>
              <a:pPr algn="ctr"/>
              <a:r>
                <a:rPr lang="en-US" sz="2400" dirty="0"/>
                <a:t>Governance</a:t>
              </a:r>
            </a:p>
          </p:txBody>
        </p:sp>
        <p:sp>
          <p:nvSpPr>
            <p:cNvPr id="22" name="Pie 21"/>
            <p:cNvSpPr/>
            <p:nvPr/>
          </p:nvSpPr>
          <p:spPr>
            <a:xfrm flipV="1">
              <a:off x="2877225" y="2344117"/>
              <a:ext cx="3581255" cy="3581255"/>
            </a:xfrm>
            <a:prstGeom prst="pie">
              <a:avLst>
                <a:gd name="adj1" fmla="val 10844480"/>
                <a:gd name="adj2" fmla="val 16200000"/>
              </a:avLst>
            </a:prstGeom>
            <a:solidFill>
              <a:srgbClr val="00FF00"/>
            </a:solidFill>
            <a:ln w="76200" cmpd="sng">
              <a:solidFill>
                <a:schemeClr val="tx1">
                  <a:lumMod val="50000"/>
                  <a:lumOff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
          <p:nvSpPr>
            <p:cNvPr id="23" name="Pie 22"/>
            <p:cNvSpPr/>
            <p:nvPr/>
          </p:nvSpPr>
          <p:spPr>
            <a:xfrm flipH="1" flipV="1">
              <a:off x="2877225" y="2344117"/>
              <a:ext cx="3581255" cy="3581255"/>
            </a:xfrm>
            <a:prstGeom prst="pie">
              <a:avLst>
                <a:gd name="adj1" fmla="val 10818998"/>
                <a:gd name="adj2" fmla="val 16200000"/>
              </a:avLst>
            </a:prstGeom>
            <a:solidFill>
              <a:srgbClr val="3366FF"/>
            </a:solidFill>
            <a:ln w="76200" cmpd="sng">
              <a:solidFill>
                <a:schemeClr val="tx1">
                  <a:lumMod val="50000"/>
                  <a:lumOff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
          <p:nvSpPr>
            <p:cNvPr id="10" name="Oval 9"/>
            <p:cNvSpPr/>
            <p:nvPr/>
          </p:nvSpPr>
          <p:spPr>
            <a:xfrm>
              <a:off x="4018605" y="3472804"/>
              <a:ext cx="1323087" cy="1323087"/>
            </a:xfrm>
            <a:prstGeom prst="ellipse">
              <a:avLst/>
            </a:prstGeom>
            <a:solidFill>
              <a:srgbClr val="FFBD7B"/>
            </a:solidFill>
            <a:ln w="76200" cmpd="sng">
              <a:solidFill>
                <a:srgbClr val="7F7F7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TextBox 11"/>
            <p:cNvSpPr txBox="1"/>
            <p:nvPr/>
          </p:nvSpPr>
          <p:spPr>
            <a:xfrm>
              <a:off x="4052157" y="3661012"/>
              <a:ext cx="1255985" cy="880583"/>
            </a:xfrm>
            <a:prstGeom prst="rect">
              <a:avLst/>
            </a:prstGeom>
            <a:noFill/>
          </p:spPr>
          <p:txBody>
            <a:bodyPr wrap="none" rtlCol="0">
              <a:spAutoFit/>
            </a:bodyPr>
            <a:lstStyle/>
            <a:p>
              <a:pPr algn="ctr">
                <a:lnSpc>
                  <a:spcPts val="2000"/>
                </a:lnSpc>
              </a:pPr>
              <a:r>
                <a:rPr lang="en-US" sz="2400" dirty="0"/>
                <a:t>H</a:t>
              </a:r>
              <a:r>
                <a:rPr lang="en-US" dirty="0"/>
                <a:t>uman</a:t>
              </a:r>
              <a:br>
                <a:rPr lang="en-US" sz="2400" dirty="0"/>
              </a:br>
              <a:r>
                <a:rPr lang="en-US" dirty="0"/>
                <a:t>like</a:t>
              </a:r>
              <a:br>
                <a:rPr lang="en-US" sz="2400" dirty="0"/>
              </a:br>
              <a:r>
                <a:rPr lang="en-US" sz="2400" dirty="0"/>
                <a:t>C</a:t>
              </a:r>
              <a:r>
                <a:rPr lang="en-US" dirty="0"/>
                <a:t>omputing</a:t>
              </a:r>
              <a:endParaRPr lang="en-US" sz="2400" dirty="0"/>
            </a:p>
          </p:txBody>
        </p:sp>
        <p:sp>
          <p:nvSpPr>
            <p:cNvPr id="24" name="TextBox 23"/>
            <p:cNvSpPr txBox="1"/>
            <p:nvPr/>
          </p:nvSpPr>
          <p:spPr>
            <a:xfrm rot="18898206" flipH="1">
              <a:off x="4262903" y="4431114"/>
              <a:ext cx="2325426" cy="830997"/>
            </a:xfrm>
            <a:prstGeom prst="rect">
              <a:avLst/>
            </a:prstGeom>
            <a:noFill/>
          </p:spPr>
          <p:txBody>
            <a:bodyPr wrap="none" rtlCol="0">
              <a:spAutoFit/>
            </a:bodyPr>
            <a:lstStyle/>
            <a:p>
              <a:pPr algn="ctr"/>
              <a:r>
                <a:rPr lang="en-US" sz="2400" dirty="0"/>
                <a:t>Interfaces </a:t>
              </a:r>
              <a:br>
                <a:rPr lang="en-US" sz="2400" dirty="0"/>
              </a:br>
              <a:r>
                <a:rPr lang="en-US" sz="2400" dirty="0"/>
                <a:t>for AI developers</a:t>
              </a:r>
            </a:p>
          </p:txBody>
        </p:sp>
        <p:sp>
          <p:nvSpPr>
            <p:cNvPr id="25" name="TextBox 24"/>
            <p:cNvSpPr txBox="1"/>
            <p:nvPr/>
          </p:nvSpPr>
          <p:spPr>
            <a:xfrm rot="2667035" flipH="1">
              <a:off x="2869228" y="4477705"/>
              <a:ext cx="2037036" cy="830997"/>
            </a:xfrm>
            <a:prstGeom prst="rect">
              <a:avLst/>
            </a:prstGeom>
            <a:noFill/>
          </p:spPr>
          <p:txBody>
            <a:bodyPr wrap="none" rtlCol="0">
              <a:spAutoFit/>
            </a:bodyPr>
            <a:lstStyle/>
            <a:p>
              <a:pPr algn="ctr"/>
              <a:r>
                <a:rPr lang="en-US" sz="2400" dirty="0"/>
                <a:t>Big Data</a:t>
              </a:r>
              <a:br>
                <a:rPr lang="en-US" sz="2400" dirty="0"/>
              </a:br>
              <a:r>
                <a:rPr lang="en-US" sz="2400" dirty="0"/>
                <a:t>and Evaluation</a:t>
              </a:r>
            </a:p>
          </p:txBody>
        </p:sp>
      </p:grpSp>
      <p:sp>
        <p:nvSpPr>
          <p:cNvPr id="5" name="Rectangle 4">
            <a:extLst>
              <a:ext uri="{FF2B5EF4-FFF2-40B4-BE49-F238E27FC236}">
                <a16:creationId xmlns:a16="http://schemas.microsoft.com/office/drawing/2014/main" id="{9171E4FF-B3FF-5F41-B848-64224827B668}"/>
              </a:ext>
            </a:extLst>
          </p:cNvPr>
          <p:cNvSpPr/>
          <p:nvPr/>
        </p:nvSpPr>
        <p:spPr>
          <a:xfrm>
            <a:off x="388396" y="2901479"/>
            <a:ext cx="1513556" cy="1815882"/>
          </a:xfrm>
          <a:prstGeom prst="rect">
            <a:avLst/>
          </a:prstGeom>
        </p:spPr>
        <p:txBody>
          <a:bodyPr wrap="none">
            <a:spAutoFit/>
          </a:bodyPr>
          <a:lstStyle/>
          <a:p>
            <a:pPr algn="ctr"/>
            <a:r>
              <a:rPr lang="en-US" sz="4000" dirty="0"/>
              <a:t>AI</a:t>
            </a:r>
            <a:r>
              <a:rPr lang="en-US" sz="3200" dirty="0"/>
              <a:t> </a:t>
            </a:r>
            <a:br>
              <a:rPr lang="en-US" sz="3200" dirty="0"/>
            </a:br>
            <a:r>
              <a:rPr lang="en-US" sz="3200" dirty="0"/>
              <a:t>helping </a:t>
            </a:r>
            <a:br>
              <a:rPr lang="en-US" sz="3200" dirty="0"/>
            </a:br>
            <a:r>
              <a:rPr lang="en-US" sz="4000" dirty="0"/>
              <a:t>UI</a:t>
            </a:r>
            <a:endParaRPr lang="en-US" sz="3200" dirty="0"/>
          </a:p>
        </p:txBody>
      </p:sp>
      <p:sp>
        <p:nvSpPr>
          <p:cNvPr id="27" name="Rectangle 26">
            <a:extLst>
              <a:ext uri="{FF2B5EF4-FFF2-40B4-BE49-F238E27FC236}">
                <a16:creationId xmlns:a16="http://schemas.microsoft.com/office/drawing/2014/main" id="{B6C63CE5-D7E6-7341-98BE-ACB0DE475E06}"/>
              </a:ext>
            </a:extLst>
          </p:cNvPr>
          <p:cNvSpPr/>
          <p:nvPr/>
        </p:nvSpPr>
        <p:spPr>
          <a:xfrm>
            <a:off x="7528454" y="2799553"/>
            <a:ext cx="1513556" cy="1815882"/>
          </a:xfrm>
          <a:prstGeom prst="rect">
            <a:avLst/>
          </a:prstGeom>
        </p:spPr>
        <p:txBody>
          <a:bodyPr wrap="none">
            <a:spAutoFit/>
          </a:bodyPr>
          <a:lstStyle/>
          <a:p>
            <a:pPr algn="ctr"/>
            <a:r>
              <a:rPr lang="en-US" sz="4000" dirty="0"/>
              <a:t>UI</a:t>
            </a:r>
            <a:r>
              <a:rPr lang="en-US" sz="3200" dirty="0"/>
              <a:t> </a:t>
            </a:r>
            <a:br>
              <a:rPr lang="en-US" sz="3200" dirty="0"/>
            </a:br>
            <a:r>
              <a:rPr lang="en-US" sz="3200" dirty="0"/>
              <a:t>helping </a:t>
            </a:r>
            <a:br>
              <a:rPr lang="en-US" sz="3200" dirty="0"/>
            </a:br>
            <a:r>
              <a:rPr lang="en-US" sz="4000" dirty="0"/>
              <a:t>AI</a:t>
            </a:r>
            <a:endParaRPr lang="en-US" sz="3200" dirty="0"/>
          </a:p>
        </p:txBody>
      </p:sp>
      <p:grpSp>
        <p:nvGrpSpPr>
          <p:cNvPr id="36" name="Group 35">
            <a:extLst>
              <a:ext uri="{FF2B5EF4-FFF2-40B4-BE49-F238E27FC236}">
                <a16:creationId xmlns:a16="http://schemas.microsoft.com/office/drawing/2014/main" id="{221730F8-6B8F-E849-904A-047688D96A98}"/>
              </a:ext>
            </a:extLst>
          </p:cNvPr>
          <p:cNvGrpSpPr/>
          <p:nvPr/>
        </p:nvGrpSpPr>
        <p:grpSpPr>
          <a:xfrm>
            <a:off x="1458757" y="1020700"/>
            <a:ext cx="6582394" cy="646331"/>
            <a:chOff x="1458757" y="1020700"/>
            <a:chExt cx="6582394" cy="646331"/>
          </a:xfrm>
        </p:grpSpPr>
        <p:sp>
          <p:nvSpPr>
            <p:cNvPr id="21" name="Rectangle 20">
              <a:extLst>
                <a:ext uri="{FF2B5EF4-FFF2-40B4-BE49-F238E27FC236}">
                  <a16:creationId xmlns:a16="http://schemas.microsoft.com/office/drawing/2014/main" id="{38F7A7A4-6C54-EF46-ACC4-A70137AD7BD7}"/>
                </a:ext>
              </a:extLst>
            </p:cNvPr>
            <p:cNvSpPr/>
            <p:nvPr/>
          </p:nvSpPr>
          <p:spPr>
            <a:xfrm>
              <a:off x="1458757" y="1020700"/>
              <a:ext cx="1954125" cy="646331"/>
            </a:xfrm>
            <a:prstGeom prst="rect">
              <a:avLst/>
            </a:prstGeom>
          </p:spPr>
          <p:txBody>
            <a:bodyPr wrap="none">
              <a:spAutoFit/>
            </a:bodyPr>
            <a:lstStyle/>
            <a:p>
              <a:pPr algn="ctr"/>
              <a:r>
                <a:rPr lang="en-US" sz="3600" dirty="0"/>
                <a:t>front-end</a:t>
              </a:r>
              <a:endParaRPr lang="en-US" sz="2800" dirty="0"/>
            </a:p>
          </p:txBody>
        </p:sp>
        <p:sp>
          <p:nvSpPr>
            <p:cNvPr id="29" name="Rectangle 28">
              <a:extLst>
                <a:ext uri="{FF2B5EF4-FFF2-40B4-BE49-F238E27FC236}">
                  <a16:creationId xmlns:a16="http://schemas.microsoft.com/office/drawing/2014/main" id="{34E5EF26-0C39-DA43-AFE1-0528B1FEDE75}"/>
                </a:ext>
              </a:extLst>
            </p:cNvPr>
            <p:cNvSpPr/>
            <p:nvPr/>
          </p:nvSpPr>
          <p:spPr>
            <a:xfrm>
              <a:off x="5805604" y="1020700"/>
              <a:ext cx="2235547" cy="646331"/>
            </a:xfrm>
            <a:prstGeom prst="rect">
              <a:avLst/>
            </a:prstGeom>
          </p:spPr>
          <p:txBody>
            <a:bodyPr wrap="none">
              <a:spAutoFit/>
            </a:bodyPr>
            <a:lstStyle/>
            <a:p>
              <a:pPr algn="ctr"/>
              <a:r>
                <a:rPr lang="en-US" sz="3600" dirty="0"/>
                <a:t>user-facing</a:t>
              </a:r>
              <a:endParaRPr lang="en-US" sz="2800" dirty="0"/>
            </a:p>
          </p:txBody>
        </p:sp>
        <p:cxnSp>
          <p:nvCxnSpPr>
            <p:cNvPr id="3" name="Straight Connector 2">
              <a:extLst>
                <a:ext uri="{FF2B5EF4-FFF2-40B4-BE49-F238E27FC236}">
                  <a16:creationId xmlns:a16="http://schemas.microsoft.com/office/drawing/2014/main" id="{F72049CB-6552-8948-AE8C-2E7B6565B5D9}"/>
                </a:ext>
              </a:extLst>
            </p:cNvPr>
            <p:cNvCxnSpPr>
              <a:cxnSpLocks/>
              <a:stCxn id="21" idx="0"/>
              <a:endCxn id="29" idx="0"/>
            </p:cNvCxnSpPr>
            <p:nvPr/>
          </p:nvCxnSpPr>
          <p:spPr>
            <a:xfrm>
              <a:off x="2435820" y="1020700"/>
              <a:ext cx="4487558" cy="0"/>
            </a:xfrm>
            <a:prstGeom prst="line">
              <a:avLst/>
            </a:prstGeom>
            <a:ln>
              <a:solidFill>
                <a:srgbClr val="7030A0"/>
              </a:solidFill>
              <a:prstDash val="dash"/>
            </a:ln>
          </p:spPr>
          <p:style>
            <a:lnRef idx="2">
              <a:schemeClr val="accent1"/>
            </a:lnRef>
            <a:fillRef idx="0">
              <a:schemeClr val="accent1"/>
            </a:fillRef>
            <a:effectRef idx="1">
              <a:schemeClr val="accent1"/>
            </a:effectRef>
            <a:fontRef idx="minor">
              <a:schemeClr val="tx1"/>
            </a:fontRef>
          </p:style>
        </p:cxnSp>
      </p:grpSp>
      <p:grpSp>
        <p:nvGrpSpPr>
          <p:cNvPr id="37" name="Group 36">
            <a:extLst>
              <a:ext uri="{FF2B5EF4-FFF2-40B4-BE49-F238E27FC236}">
                <a16:creationId xmlns:a16="http://schemas.microsoft.com/office/drawing/2014/main" id="{01C4219C-3F60-B44F-8259-86340964D136}"/>
              </a:ext>
            </a:extLst>
          </p:cNvPr>
          <p:cNvGrpSpPr/>
          <p:nvPr/>
        </p:nvGrpSpPr>
        <p:grpSpPr>
          <a:xfrm>
            <a:off x="1522364" y="6131570"/>
            <a:ext cx="7589273" cy="646331"/>
            <a:chOff x="1522364" y="6131570"/>
            <a:chExt cx="7589273" cy="646331"/>
          </a:xfrm>
        </p:grpSpPr>
        <p:sp>
          <p:nvSpPr>
            <p:cNvPr id="31" name="Rectangle 30">
              <a:extLst>
                <a:ext uri="{FF2B5EF4-FFF2-40B4-BE49-F238E27FC236}">
                  <a16:creationId xmlns:a16="http://schemas.microsoft.com/office/drawing/2014/main" id="{C4CB508A-7457-844E-A5F8-F77CACDEBBC8}"/>
                </a:ext>
              </a:extLst>
            </p:cNvPr>
            <p:cNvSpPr/>
            <p:nvPr/>
          </p:nvSpPr>
          <p:spPr>
            <a:xfrm>
              <a:off x="1522364" y="6131570"/>
              <a:ext cx="1890518" cy="646331"/>
            </a:xfrm>
            <a:prstGeom prst="rect">
              <a:avLst/>
            </a:prstGeom>
          </p:spPr>
          <p:txBody>
            <a:bodyPr wrap="none">
              <a:spAutoFit/>
            </a:bodyPr>
            <a:lstStyle/>
            <a:p>
              <a:pPr algn="ctr"/>
              <a:r>
                <a:rPr lang="en-US" sz="3600" dirty="0"/>
                <a:t>back-end</a:t>
              </a:r>
              <a:endParaRPr lang="en-US" sz="2800" dirty="0"/>
            </a:p>
          </p:txBody>
        </p:sp>
        <p:sp>
          <p:nvSpPr>
            <p:cNvPr id="32" name="Rectangle 31">
              <a:extLst>
                <a:ext uri="{FF2B5EF4-FFF2-40B4-BE49-F238E27FC236}">
                  <a16:creationId xmlns:a16="http://schemas.microsoft.com/office/drawing/2014/main" id="{F45E327E-0EF4-DC47-9299-AC1685A3241C}"/>
                </a:ext>
              </a:extLst>
            </p:cNvPr>
            <p:cNvSpPr/>
            <p:nvPr/>
          </p:nvSpPr>
          <p:spPr>
            <a:xfrm>
              <a:off x="5805604" y="6131570"/>
              <a:ext cx="3306033" cy="646331"/>
            </a:xfrm>
            <a:prstGeom prst="rect">
              <a:avLst/>
            </a:prstGeom>
          </p:spPr>
          <p:txBody>
            <a:bodyPr wrap="none">
              <a:spAutoFit/>
            </a:bodyPr>
            <a:lstStyle/>
            <a:p>
              <a:pPr algn="ctr"/>
              <a:r>
                <a:rPr lang="en-US" sz="3600" dirty="0"/>
                <a:t>developer-facing</a:t>
              </a:r>
              <a:endParaRPr lang="en-US" sz="2800" dirty="0"/>
            </a:p>
          </p:txBody>
        </p:sp>
        <p:cxnSp>
          <p:nvCxnSpPr>
            <p:cNvPr id="33" name="Straight Connector 32">
              <a:extLst>
                <a:ext uri="{FF2B5EF4-FFF2-40B4-BE49-F238E27FC236}">
                  <a16:creationId xmlns:a16="http://schemas.microsoft.com/office/drawing/2014/main" id="{10B67C3B-202E-1E4A-9345-845D1800A4C4}"/>
                </a:ext>
              </a:extLst>
            </p:cNvPr>
            <p:cNvCxnSpPr>
              <a:cxnSpLocks/>
              <a:stCxn id="31" idx="2"/>
              <a:endCxn id="32" idx="2"/>
            </p:cNvCxnSpPr>
            <p:nvPr/>
          </p:nvCxnSpPr>
          <p:spPr>
            <a:xfrm>
              <a:off x="2467623" y="6777901"/>
              <a:ext cx="4990998" cy="0"/>
            </a:xfrm>
            <a:prstGeom prst="line">
              <a:avLst/>
            </a:prstGeom>
            <a:ln>
              <a:solidFill>
                <a:srgbClr val="7030A0"/>
              </a:solidFill>
              <a:prstDash val="dash"/>
            </a:ln>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23347010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7"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06F645-1535-28E4-4F41-4A024C869243}"/>
            </a:ext>
          </a:extLst>
        </p:cNvPr>
        <p:cNvGrpSpPr/>
        <p:nvPr/>
      </p:nvGrpSpPr>
      <p:grpSpPr>
        <a:xfrm>
          <a:off x="0" y="0"/>
          <a:ext cx="0" cy="0"/>
          <a:chOff x="0" y="0"/>
          <a:chExt cx="0" cy="0"/>
        </a:xfrm>
      </p:grpSpPr>
      <p:grpSp>
        <p:nvGrpSpPr>
          <p:cNvPr id="26" name="Group 25">
            <a:extLst>
              <a:ext uri="{FF2B5EF4-FFF2-40B4-BE49-F238E27FC236}">
                <a16:creationId xmlns:a16="http://schemas.microsoft.com/office/drawing/2014/main" id="{917F6989-8E76-11C6-A06C-698DE446E5F7}"/>
              </a:ext>
            </a:extLst>
          </p:cNvPr>
          <p:cNvGrpSpPr/>
          <p:nvPr/>
        </p:nvGrpSpPr>
        <p:grpSpPr>
          <a:xfrm>
            <a:off x="2157896" y="1469037"/>
            <a:ext cx="5035859" cy="5035859"/>
            <a:chOff x="2157896" y="1644879"/>
            <a:chExt cx="5035859" cy="5035859"/>
          </a:xfrm>
        </p:grpSpPr>
        <p:sp>
          <p:nvSpPr>
            <p:cNvPr id="6" name="Oval 5">
              <a:extLst>
                <a:ext uri="{FF2B5EF4-FFF2-40B4-BE49-F238E27FC236}">
                  <a16:creationId xmlns:a16="http://schemas.microsoft.com/office/drawing/2014/main" id="{04BCBFD1-1966-4AB2-0D94-37609A265E9E}"/>
                </a:ext>
              </a:extLst>
            </p:cNvPr>
            <p:cNvSpPr/>
            <p:nvPr/>
          </p:nvSpPr>
          <p:spPr>
            <a:xfrm>
              <a:off x="2157896" y="1644879"/>
              <a:ext cx="5035859" cy="5035859"/>
            </a:xfrm>
            <a:prstGeom prst="ellipse">
              <a:avLst/>
            </a:prstGeom>
            <a:solidFill>
              <a:srgbClr val="B3A3C7"/>
            </a:solidFill>
            <a:ln w="76200" cmpd="sng">
              <a:solidFill>
                <a:srgbClr val="7F7F7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Pie 6">
              <a:extLst>
                <a:ext uri="{FF2B5EF4-FFF2-40B4-BE49-F238E27FC236}">
                  <a16:creationId xmlns:a16="http://schemas.microsoft.com/office/drawing/2014/main" id="{5585B3F6-73BB-F043-C6AC-8C2EE1504AC2}"/>
                </a:ext>
              </a:extLst>
            </p:cNvPr>
            <p:cNvSpPr/>
            <p:nvPr/>
          </p:nvSpPr>
          <p:spPr>
            <a:xfrm>
              <a:off x="2881129" y="2348021"/>
              <a:ext cx="3581255" cy="3581255"/>
            </a:xfrm>
            <a:prstGeom prst="pie">
              <a:avLst>
                <a:gd name="adj1" fmla="val 10844480"/>
                <a:gd name="adj2" fmla="val 16200000"/>
              </a:avLst>
            </a:prstGeom>
            <a:solidFill>
              <a:srgbClr val="FF0000"/>
            </a:solidFill>
            <a:ln w="76200" cmpd="sng">
              <a:solidFill>
                <a:schemeClr val="tx1">
                  <a:lumMod val="50000"/>
                  <a:lumOff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
          <p:nvSpPr>
            <p:cNvPr id="8" name="Pie 7">
              <a:extLst>
                <a:ext uri="{FF2B5EF4-FFF2-40B4-BE49-F238E27FC236}">
                  <a16:creationId xmlns:a16="http://schemas.microsoft.com/office/drawing/2014/main" id="{5FD16CC1-C644-855E-637F-E01E7AB77B65}"/>
                </a:ext>
              </a:extLst>
            </p:cNvPr>
            <p:cNvSpPr/>
            <p:nvPr/>
          </p:nvSpPr>
          <p:spPr>
            <a:xfrm flipH="1">
              <a:off x="2881129" y="2348021"/>
              <a:ext cx="3581255" cy="3581255"/>
            </a:xfrm>
            <a:prstGeom prst="pie">
              <a:avLst>
                <a:gd name="adj1" fmla="val 10777004"/>
                <a:gd name="adj2" fmla="val 16200000"/>
              </a:avLst>
            </a:prstGeom>
            <a:solidFill>
              <a:srgbClr val="FFFF00"/>
            </a:solidFill>
            <a:ln w="76200" cmpd="sng">
              <a:solidFill>
                <a:schemeClr val="tx1">
                  <a:lumMod val="50000"/>
                  <a:lumOff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
          <p:nvSpPr>
            <p:cNvPr id="11" name="Oval 10">
              <a:extLst>
                <a:ext uri="{FF2B5EF4-FFF2-40B4-BE49-F238E27FC236}">
                  <a16:creationId xmlns:a16="http://schemas.microsoft.com/office/drawing/2014/main" id="{8C089805-46A8-9B1B-FEDB-8A58AB3D29C2}"/>
                </a:ext>
              </a:extLst>
            </p:cNvPr>
            <p:cNvSpPr/>
            <p:nvPr/>
          </p:nvSpPr>
          <p:spPr>
            <a:xfrm>
              <a:off x="2881128" y="2348020"/>
              <a:ext cx="3581255" cy="3581255"/>
            </a:xfrm>
            <a:prstGeom prst="ellipse">
              <a:avLst/>
            </a:prstGeom>
            <a:noFill/>
            <a:ln w="76200" cmpd="sng">
              <a:solidFill>
                <a:srgbClr val="7F7F7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8207087D-179D-ED50-BA63-6BD8CCF74B46}"/>
                </a:ext>
              </a:extLst>
            </p:cNvPr>
            <p:cNvSpPr txBox="1"/>
            <p:nvPr/>
          </p:nvSpPr>
          <p:spPr>
            <a:xfrm rot="2674238">
              <a:off x="4682122" y="2852440"/>
              <a:ext cx="1807406" cy="830997"/>
            </a:xfrm>
            <a:prstGeom prst="rect">
              <a:avLst/>
            </a:prstGeom>
            <a:noFill/>
          </p:spPr>
          <p:txBody>
            <a:bodyPr wrap="none" rtlCol="0">
              <a:spAutoFit/>
            </a:bodyPr>
            <a:lstStyle/>
            <a:p>
              <a:pPr algn="ctr"/>
              <a:r>
                <a:rPr lang="en-US" sz="2400" dirty="0"/>
                <a:t>HCI for AI</a:t>
              </a:r>
              <a:br>
                <a:rPr lang="en-US" sz="2400" dirty="0"/>
              </a:br>
              <a:r>
                <a:rPr lang="en-US" sz="2400" dirty="0"/>
                <a:t>Rich Systems </a:t>
              </a:r>
            </a:p>
          </p:txBody>
        </p:sp>
        <p:sp>
          <p:nvSpPr>
            <p:cNvPr id="15" name="TextBox 14">
              <a:extLst>
                <a:ext uri="{FF2B5EF4-FFF2-40B4-BE49-F238E27FC236}">
                  <a16:creationId xmlns:a16="http://schemas.microsoft.com/office/drawing/2014/main" id="{1701D5FE-AC6D-5F6A-D8C0-D5B4BE32E001}"/>
                </a:ext>
              </a:extLst>
            </p:cNvPr>
            <p:cNvSpPr txBox="1"/>
            <p:nvPr/>
          </p:nvSpPr>
          <p:spPr>
            <a:xfrm rot="18932965">
              <a:off x="3069993" y="2899031"/>
              <a:ext cx="1447932" cy="830997"/>
            </a:xfrm>
            <a:prstGeom prst="rect">
              <a:avLst/>
            </a:prstGeom>
            <a:noFill/>
          </p:spPr>
          <p:txBody>
            <a:bodyPr wrap="none" rtlCol="0">
              <a:spAutoFit/>
            </a:bodyPr>
            <a:lstStyle/>
            <a:p>
              <a:pPr algn="ctr"/>
              <a:r>
                <a:rPr lang="en-US" sz="2400" dirty="0"/>
                <a:t>Intelligent</a:t>
              </a:r>
              <a:br>
                <a:rPr lang="en-US" sz="2400" dirty="0"/>
              </a:br>
              <a:r>
                <a:rPr lang="en-US" sz="2400" dirty="0"/>
                <a:t>Interfaces</a:t>
              </a:r>
            </a:p>
          </p:txBody>
        </p:sp>
        <p:sp>
          <p:nvSpPr>
            <p:cNvPr id="16" name="TextBox 15">
              <a:extLst>
                <a:ext uri="{FF2B5EF4-FFF2-40B4-BE49-F238E27FC236}">
                  <a16:creationId xmlns:a16="http://schemas.microsoft.com/office/drawing/2014/main" id="{0A75BFA8-7B21-2773-C1E1-96489591C4A4}"/>
                </a:ext>
              </a:extLst>
            </p:cNvPr>
            <p:cNvSpPr txBox="1"/>
            <p:nvPr/>
          </p:nvSpPr>
          <p:spPr>
            <a:xfrm>
              <a:off x="4227098" y="1735850"/>
              <a:ext cx="920895" cy="461665"/>
            </a:xfrm>
            <a:prstGeom prst="rect">
              <a:avLst/>
            </a:prstGeom>
            <a:noFill/>
          </p:spPr>
          <p:txBody>
            <a:bodyPr wrap="none" rtlCol="0">
              <a:spAutoFit/>
            </a:bodyPr>
            <a:lstStyle/>
            <a:p>
              <a:pPr algn="ctr"/>
              <a:r>
                <a:rPr lang="en-US" sz="2400" dirty="0"/>
                <a:t>Ethics</a:t>
              </a:r>
            </a:p>
          </p:txBody>
        </p:sp>
        <p:sp>
          <p:nvSpPr>
            <p:cNvPr id="17" name="TextBox 16">
              <a:extLst>
                <a:ext uri="{FF2B5EF4-FFF2-40B4-BE49-F238E27FC236}">
                  <a16:creationId xmlns:a16="http://schemas.microsoft.com/office/drawing/2014/main" id="{B094A84A-4309-CCAF-F3F8-9A4388D0A67B}"/>
                </a:ext>
              </a:extLst>
            </p:cNvPr>
            <p:cNvSpPr txBox="1"/>
            <p:nvPr/>
          </p:nvSpPr>
          <p:spPr>
            <a:xfrm rot="3178269">
              <a:off x="2105824" y="5151754"/>
              <a:ext cx="1811764" cy="461665"/>
            </a:xfrm>
            <a:prstGeom prst="rect">
              <a:avLst/>
            </a:prstGeom>
            <a:noFill/>
          </p:spPr>
          <p:txBody>
            <a:bodyPr wrap="none" rtlCol="0">
              <a:spAutoFit/>
            </a:bodyPr>
            <a:lstStyle/>
            <a:p>
              <a:pPr algn="ctr"/>
              <a:r>
                <a:rPr lang="en-US" sz="2400" dirty="0"/>
                <a:t>Social Justice</a:t>
              </a:r>
            </a:p>
          </p:txBody>
        </p:sp>
        <p:sp>
          <p:nvSpPr>
            <p:cNvPr id="18" name="TextBox 17">
              <a:extLst>
                <a:ext uri="{FF2B5EF4-FFF2-40B4-BE49-F238E27FC236}">
                  <a16:creationId xmlns:a16="http://schemas.microsoft.com/office/drawing/2014/main" id="{FF672DBA-BFC2-DBE1-D899-B52178C8D2CB}"/>
                </a:ext>
              </a:extLst>
            </p:cNvPr>
            <p:cNvSpPr txBox="1"/>
            <p:nvPr/>
          </p:nvSpPr>
          <p:spPr>
            <a:xfrm rot="18214487">
              <a:off x="5533363" y="5073467"/>
              <a:ext cx="1694695" cy="461665"/>
            </a:xfrm>
            <a:prstGeom prst="rect">
              <a:avLst/>
            </a:prstGeom>
            <a:noFill/>
          </p:spPr>
          <p:txBody>
            <a:bodyPr wrap="none" rtlCol="0">
              <a:spAutoFit/>
            </a:bodyPr>
            <a:lstStyle/>
            <a:p>
              <a:pPr algn="ctr"/>
              <a:r>
                <a:rPr lang="en-US" sz="2400" dirty="0"/>
                <a:t>Governance</a:t>
              </a:r>
            </a:p>
          </p:txBody>
        </p:sp>
        <p:sp>
          <p:nvSpPr>
            <p:cNvPr id="22" name="Pie 21">
              <a:extLst>
                <a:ext uri="{FF2B5EF4-FFF2-40B4-BE49-F238E27FC236}">
                  <a16:creationId xmlns:a16="http://schemas.microsoft.com/office/drawing/2014/main" id="{517C8129-D107-5B88-E5B3-BF87084500AC}"/>
                </a:ext>
              </a:extLst>
            </p:cNvPr>
            <p:cNvSpPr/>
            <p:nvPr/>
          </p:nvSpPr>
          <p:spPr>
            <a:xfrm flipV="1">
              <a:off x="2877225" y="2344117"/>
              <a:ext cx="3581255" cy="3581255"/>
            </a:xfrm>
            <a:prstGeom prst="pie">
              <a:avLst>
                <a:gd name="adj1" fmla="val 10844480"/>
                <a:gd name="adj2" fmla="val 16200000"/>
              </a:avLst>
            </a:prstGeom>
            <a:solidFill>
              <a:srgbClr val="00FF00"/>
            </a:solidFill>
            <a:ln w="76200" cmpd="sng">
              <a:solidFill>
                <a:schemeClr val="tx1">
                  <a:lumMod val="50000"/>
                  <a:lumOff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
          <p:nvSpPr>
            <p:cNvPr id="23" name="Pie 22">
              <a:extLst>
                <a:ext uri="{FF2B5EF4-FFF2-40B4-BE49-F238E27FC236}">
                  <a16:creationId xmlns:a16="http://schemas.microsoft.com/office/drawing/2014/main" id="{7ED45BC8-6C7F-8EB5-F27F-CBF22E078E90}"/>
                </a:ext>
              </a:extLst>
            </p:cNvPr>
            <p:cNvSpPr/>
            <p:nvPr/>
          </p:nvSpPr>
          <p:spPr>
            <a:xfrm flipH="1" flipV="1">
              <a:off x="2877225" y="2344117"/>
              <a:ext cx="3581255" cy="3581255"/>
            </a:xfrm>
            <a:prstGeom prst="pie">
              <a:avLst>
                <a:gd name="adj1" fmla="val 10818998"/>
                <a:gd name="adj2" fmla="val 16200000"/>
              </a:avLst>
            </a:prstGeom>
            <a:solidFill>
              <a:srgbClr val="3366FF"/>
            </a:solidFill>
            <a:ln w="76200" cmpd="sng">
              <a:solidFill>
                <a:schemeClr val="tx1">
                  <a:lumMod val="50000"/>
                  <a:lumOff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
          <p:nvSpPr>
            <p:cNvPr id="10" name="Oval 9">
              <a:extLst>
                <a:ext uri="{FF2B5EF4-FFF2-40B4-BE49-F238E27FC236}">
                  <a16:creationId xmlns:a16="http://schemas.microsoft.com/office/drawing/2014/main" id="{50A4C143-687B-FA59-2B7F-BFB73BC09ADF}"/>
                </a:ext>
              </a:extLst>
            </p:cNvPr>
            <p:cNvSpPr/>
            <p:nvPr/>
          </p:nvSpPr>
          <p:spPr>
            <a:xfrm>
              <a:off x="4018605" y="3472804"/>
              <a:ext cx="1323087" cy="1323087"/>
            </a:xfrm>
            <a:prstGeom prst="ellipse">
              <a:avLst/>
            </a:prstGeom>
            <a:solidFill>
              <a:srgbClr val="FFBD7B"/>
            </a:solidFill>
            <a:ln w="76200" cmpd="sng">
              <a:solidFill>
                <a:srgbClr val="7F7F7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3118B1D1-FD69-7906-04D7-13B4F82BAC50}"/>
                </a:ext>
              </a:extLst>
            </p:cNvPr>
            <p:cNvSpPr txBox="1"/>
            <p:nvPr/>
          </p:nvSpPr>
          <p:spPr>
            <a:xfrm>
              <a:off x="4052157" y="3661012"/>
              <a:ext cx="1255985" cy="880583"/>
            </a:xfrm>
            <a:prstGeom prst="rect">
              <a:avLst/>
            </a:prstGeom>
            <a:noFill/>
          </p:spPr>
          <p:txBody>
            <a:bodyPr wrap="none" rtlCol="0">
              <a:spAutoFit/>
            </a:bodyPr>
            <a:lstStyle/>
            <a:p>
              <a:pPr algn="ctr">
                <a:lnSpc>
                  <a:spcPts val="2000"/>
                </a:lnSpc>
              </a:pPr>
              <a:r>
                <a:rPr lang="en-US" sz="2400" dirty="0"/>
                <a:t>H</a:t>
              </a:r>
              <a:r>
                <a:rPr lang="en-US" dirty="0"/>
                <a:t>uman</a:t>
              </a:r>
              <a:br>
                <a:rPr lang="en-US" sz="2400" dirty="0"/>
              </a:br>
              <a:r>
                <a:rPr lang="en-US" dirty="0"/>
                <a:t>like</a:t>
              </a:r>
              <a:br>
                <a:rPr lang="en-US" sz="2400" dirty="0"/>
              </a:br>
              <a:r>
                <a:rPr lang="en-US" sz="2400" dirty="0"/>
                <a:t>C</a:t>
              </a:r>
              <a:r>
                <a:rPr lang="en-US" dirty="0"/>
                <a:t>omputing</a:t>
              </a:r>
              <a:endParaRPr lang="en-US" sz="2400" dirty="0"/>
            </a:p>
          </p:txBody>
        </p:sp>
        <p:sp>
          <p:nvSpPr>
            <p:cNvPr id="24" name="TextBox 23">
              <a:extLst>
                <a:ext uri="{FF2B5EF4-FFF2-40B4-BE49-F238E27FC236}">
                  <a16:creationId xmlns:a16="http://schemas.microsoft.com/office/drawing/2014/main" id="{0452E67E-D722-05CE-263F-3C6A9D6AB136}"/>
                </a:ext>
              </a:extLst>
            </p:cNvPr>
            <p:cNvSpPr txBox="1"/>
            <p:nvPr/>
          </p:nvSpPr>
          <p:spPr>
            <a:xfrm rot="18898206" flipH="1">
              <a:off x="4262903" y="4431114"/>
              <a:ext cx="2325426" cy="830997"/>
            </a:xfrm>
            <a:prstGeom prst="rect">
              <a:avLst/>
            </a:prstGeom>
            <a:noFill/>
          </p:spPr>
          <p:txBody>
            <a:bodyPr wrap="none" rtlCol="0">
              <a:spAutoFit/>
            </a:bodyPr>
            <a:lstStyle/>
            <a:p>
              <a:pPr algn="ctr"/>
              <a:r>
                <a:rPr lang="en-US" sz="2400" dirty="0"/>
                <a:t>Interfaces </a:t>
              </a:r>
              <a:br>
                <a:rPr lang="en-US" sz="2400" dirty="0"/>
              </a:br>
              <a:r>
                <a:rPr lang="en-US" sz="2400" dirty="0"/>
                <a:t>for AI developers</a:t>
              </a:r>
            </a:p>
          </p:txBody>
        </p:sp>
        <p:sp>
          <p:nvSpPr>
            <p:cNvPr id="25" name="TextBox 24">
              <a:extLst>
                <a:ext uri="{FF2B5EF4-FFF2-40B4-BE49-F238E27FC236}">
                  <a16:creationId xmlns:a16="http://schemas.microsoft.com/office/drawing/2014/main" id="{1769F754-D4ED-EE9C-66EB-A0B489991529}"/>
                </a:ext>
              </a:extLst>
            </p:cNvPr>
            <p:cNvSpPr txBox="1"/>
            <p:nvPr/>
          </p:nvSpPr>
          <p:spPr>
            <a:xfrm rot="2667035" flipH="1">
              <a:off x="2869228" y="4477705"/>
              <a:ext cx="2037036" cy="830997"/>
            </a:xfrm>
            <a:prstGeom prst="rect">
              <a:avLst/>
            </a:prstGeom>
            <a:noFill/>
          </p:spPr>
          <p:txBody>
            <a:bodyPr wrap="none" rtlCol="0">
              <a:spAutoFit/>
            </a:bodyPr>
            <a:lstStyle/>
            <a:p>
              <a:pPr algn="ctr"/>
              <a:r>
                <a:rPr lang="en-US" sz="2400" dirty="0"/>
                <a:t>Big Data</a:t>
              </a:r>
              <a:br>
                <a:rPr lang="en-US" sz="2400" dirty="0"/>
              </a:br>
              <a:r>
                <a:rPr lang="en-US" sz="2400" dirty="0"/>
                <a:t>and Evaluation</a:t>
              </a:r>
            </a:p>
          </p:txBody>
        </p:sp>
      </p:grpSp>
      <p:sp>
        <p:nvSpPr>
          <p:cNvPr id="33" name="Rectangle 32">
            <a:extLst>
              <a:ext uri="{FF2B5EF4-FFF2-40B4-BE49-F238E27FC236}">
                <a16:creationId xmlns:a16="http://schemas.microsoft.com/office/drawing/2014/main" id="{177788FD-9C19-EF62-A53D-904F8AD9CBC2}"/>
              </a:ext>
            </a:extLst>
          </p:cNvPr>
          <p:cNvSpPr/>
          <p:nvPr/>
        </p:nvSpPr>
        <p:spPr>
          <a:xfrm flipV="1">
            <a:off x="1728788" y="1417637"/>
            <a:ext cx="5672137" cy="5266497"/>
          </a:xfrm>
          <a:prstGeom prst="rect">
            <a:avLst/>
          </a:prstGeom>
          <a:solidFill>
            <a:schemeClr val="bg1">
              <a:alpha val="58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27" name="Group 26">
            <a:extLst>
              <a:ext uri="{FF2B5EF4-FFF2-40B4-BE49-F238E27FC236}">
                <a16:creationId xmlns:a16="http://schemas.microsoft.com/office/drawing/2014/main" id="{BDCC6580-C141-19B7-A780-8A28086FE677}"/>
              </a:ext>
            </a:extLst>
          </p:cNvPr>
          <p:cNvGrpSpPr/>
          <p:nvPr/>
        </p:nvGrpSpPr>
        <p:grpSpPr>
          <a:xfrm>
            <a:off x="4014282" y="3325423"/>
            <a:ext cx="1323087" cy="1323087"/>
            <a:chOff x="4171005" y="3449362"/>
            <a:chExt cx="1323087" cy="1323087"/>
          </a:xfrm>
        </p:grpSpPr>
        <p:sp>
          <p:nvSpPr>
            <p:cNvPr id="4" name="Oval 3">
              <a:extLst>
                <a:ext uri="{FF2B5EF4-FFF2-40B4-BE49-F238E27FC236}">
                  <a16:creationId xmlns:a16="http://schemas.microsoft.com/office/drawing/2014/main" id="{F0ACF805-E8B9-822F-BA24-4AB89D7168B2}"/>
                </a:ext>
              </a:extLst>
            </p:cNvPr>
            <p:cNvSpPr/>
            <p:nvPr/>
          </p:nvSpPr>
          <p:spPr>
            <a:xfrm>
              <a:off x="4171005" y="3449362"/>
              <a:ext cx="1323087" cy="1323087"/>
            </a:xfrm>
            <a:prstGeom prst="ellipse">
              <a:avLst/>
            </a:prstGeom>
            <a:solidFill>
              <a:srgbClr val="FFBD7B"/>
            </a:solidFill>
            <a:ln w="76200" cmpd="sng">
              <a:solidFill>
                <a:srgbClr val="7F7F7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 name="TextBox 18">
              <a:extLst>
                <a:ext uri="{FF2B5EF4-FFF2-40B4-BE49-F238E27FC236}">
                  <a16:creationId xmlns:a16="http://schemas.microsoft.com/office/drawing/2014/main" id="{D2F1AEDF-4D6F-F526-95A8-EEF796826371}"/>
                </a:ext>
              </a:extLst>
            </p:cNvPr>
            <p:cNvSpPr txBox="1"/>
            <p:nvPr/>
          </p:nvSpPr>
          <p:spPr>
            <a:xfrm>
              <a:off x="4204557" y="3637570"/>
              <a:ext cx="1255985" cy="880583"/>
            </a:xfrm>
            <a:prstGeom prst="rect">
              <a:avLst/>
            </a:prstGeom>
            <a:noFill/>
          </p:spPr>
          <p:txBody>
            <a:bodyPr wrap="none" rtlCol="0">
              <a:spAutoFit/>
            </a:bodyPr>
            <a:lstStyle/>
            <a:p>
              <a:pPr algn="ctr">
                <a:lnSpc>
                  <a:spcPts val="2000"/>
                </a:lnSpc>
              </a:pPr>
              <a:r>
                <a:rPr lang="en-US" sz="2400" dirty="0"/>
                <a:t>H</a:t>
              </a:r>
              <a:r>
                <a:rPr lang="en-US" dirty="0"/>
                <a:t>uman</a:t>
              </a:r>
              <a:br>
                <a:rPr lang="en-US" sz="2400" dirty="0"/>
              </a:br>
              <a:r>
                <a:rPr lang="en-US" dirty="0"/>
                <a:t>like</a:t>
              </a:r>
              <a:br>
                <a:rPr lang="en-US" sz="2400" dirty="0"/>
              </a:br>
              <a:r>
                <a:rPr lang="en-US" sz="2400" dirty="0"/>
                <a:t>C</a:t>
              </a:r>
              <a:r>
                <a:rPr lang="en-US" dirty="0"/>
                <a:t>omputing</a:t>
              </a:r>
              <a:endParaRPr lang="en-US" sz="2400" dirty="0"/>
            </a:p>
          </p:txBody>
        </p:sp>
      </p:grpSp>
      <p:sp>
        <p:nvSpPr>
          <p:cNvPr id="3" name="TextBox 2">
            <a:extLst>
              <a:ext uri="{FF2B5EF4-FFF2-40B4-BE49-F238E27FC236}">
                <a16:creationId xmlns:a16="http://schemas.microsoft.com/office/drawing/2014/main" id="{889AB5E4-EB80-F382-712C-36574611DC3C}"/>
              </a:ext>
            </a:extLst>
          </p:cNvPr>
          <p:cNvSpPr txBox="1"/>
          <p:nvPr/>
        </p:nvSpPr>
        <p:spPr>
          <a:xfrm>
            <a:off x="253296" y="578014"/>
            <a:ext cx="4790670" cy="1384995"/>
          </a:xfrm>
          <a:prstGeom prst="rect">
            <a:avLst/>
          </a:prstGeom>
          <a:noFill/>
        </p:spPr>
        <p:txBody>
          <a:bodyPr wrap="none" rtlCol="0">
            <a:spAutoFit/>
          </a:bodyPr>
          <a:lstStyle/>
          <a:p>
            <a:r>
              <a:rPr lang="en-US" sz="2800" dirty="0"/>
              <a:t>AI behaving more like humans</a:t>
            </a:r>
            <a:br>
              <a:rPr lang="en-US" sz="2800" dirty="0"/>
            </a:br>
            <a:r>
              <a:rPr lang="en-US" sz="2800" dirty="0"/>
              <a:t>to improve AI and H-AI</a:t>
            </a:r>
          </a:p>
          <a:p>
            <a:r>
              <a:rPr lang="en-US" sz="2800" dirty="0"/>
              <a:t>explainable AI</a:t>
            </a:r>
          </a:p>
        </p:txBody>
      </p:sp>
    </p:spTree>
    <p:extLst>
      <p:ext uri="{BB962C8B-B14F-4D97-AF65-F5344CB8AC3E}">
        <p14:creationId xmlns:p14="http://schemas.microsoft.com/office/powerpoint/2010/main" val="38742404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614C75-2FAD-B08B-41E9-012B767A1B5F}"/>
            </a:ext>
          </a:extLst>
        </p:cNvPr>
        <p:cNvGrpSpPr/>
        <p:nvPr/>
      </p:nvGrpSpPr>
      <p:grpSpPr>
        <a:xfrm>
          <a:off x="0" y="0"/>
          <a:ext cx="0" cy="0"/>
          <a:chOff x="0" y="0"/>
          <a:chExt cx="0" cy="0"/>
        </a:xfrm>
      </p:grpSpPr>
      <p:grpSp>
        <p:nvGrpSpPr>
          <p:cNvPr id="26" name="Group 25">
            <a:extLst>
              <a:ext uri="{FF2B5EF4-FFF2-40B4-BE49-F238E27FC236}">
                <a16:creationId xmlns:a16="http://schemas.microsoft.com/office/drawing/2014/main" id="{5749E145-3466-433B-B08A-828F53E43CE4}"/>
              </a:ext>
            </a:extLst>
          </p:cNvPr>
          <p:cNvGrpSpPr/>
          <p:nvPr/>
        </p:nvGrpSpPr>
        <p:grpSpPr>
          <a:xfrm>
            <a:off x="2157896" y="1469037"/>
            <a:ext cx="5035859" cy="5035859"/>
            <a:chOff x="2157896" y="1644879"/>
            <a:chExt cx="5035859" cy="5035859"/>
          </a:xfrm>
        </p:grpSpPr>
        <p:sp>
          <p:nvSpPr>
            <p:cNvPr id="6" name="Oval 5">
              <a:extLst>
                <a:ext uri="{FF2B5EF4-FFF2-40B4-BE49-F238E27FC236}">
                  <a16:creationId xmlns:a16="http://schemas.microsoft.com/office/drawing/2014/main" id="{FEDE6867-69C1-C1C9-4C94-BE3A0482857A}"/>
                </a:ext>
              </a:extLst>
            </p:cNvPr>
            <p:cNvSpPr/>
            <p:nvPr/>
          </p:nvSpPr>
          <p:spPr>
            <a:xfrm>
              <a:off x="2157896" y="1644879"/>
              <a:ext cx="5035859" cy="5035859"/>
            </a:xfrm>
            <a:prstGeom prst="ellipse">
              <a:avLst/>
            </a:prstGeom>
            <a:solidFill>
              <a:srgbClr val="B3A3C7"/>
            </a:solidFill>
            <a:ln w="76200" cmpd="sng">
              <a:solidFill>
                <a:srgbClr val="7F7F7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Pie 6">
              <a:extLst>
                <a:ext uri="{FF2B5EF4-FFF2-40B4-BE49-F238E27FC236}">
                  <a16:creationId xmlns:a16="http://schemas.microsoft.com/office/drawing/2014/main" id="{8CB0E8FA-F463-1013-5A72-9A743A73EA65}"/>
                </a:ext>
              </a:extLst>
            </p:cNvPr>
            <p:cNvSpPr/>
            <p:nvPr/>
          </p:nvSpPr>
          <p:spPr>
            <a:xfrm>
              <a:off x="2881129" y="2348021"/>
              <a:ext cx="3581255" cy="3581255"/>
            </a:xfrm>
            <a:prstGeom prst="pie">
              <a:avLst>
                <a:gd name="adj1" fmla="val 10844480"/>
                <a:gd name="adj2" fmla="val 16200000"/>
              </a:avLst>
            </a:prstGeom>
            <a:solidFill>
              <a:srgbClr val="FF0000"/>
            </a:solidFill>
            <a:ln w="76200" cmpd="sng">
              <a:solidFill>
                <a:schemeClr val="tx1">
                  <a:lumMod val="50000"/>
                  <a:lumOff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
          <p:nvSpPr>
            <p:cNvPr id="8" name="Pie 7">
              <a:extLst>
                <a:ext uri="{FF2B5EF4-FFF2-40B4-BE49-F238E27FC236}">
                  <a16:creationId xmlns:a16="http://schemas.microsoft.com/office/drawing/2014/main" id="{36EB2F5B-4BA1-C5C7-05F5-EA1610A539F2}"/>
                </a:ext>
              </a:extLst>
            </p:cNvPr>
            <p:cNvSpPr/>
            <p:nvPr/>
          </p:nvSpPr>
          <p:spPr>
            <a:xfrm flipH="1">
              <a:off x="2881129" y="2348021"/>
              <a:ext cx="3581255" cy="3581255"/>
            </a:xfrm>
            <a:prstGeom prst="pie">
              <a:avLst>
                <a:gd name="adj1" fmla="val 10777004"/>
                <a:gd name="adj2" fmla="val 16200000"/>
              </a:avLst>
            </a:prstGeom>
            <a:solidFill>
              <a:srgbClr val="FFFF00"/>
            </a:solidFill>
            <a:ln w="76200" cmpd="sng">
              <a:solidFill>
                <a:schemeClr val="tx1">
                  <a:lumMod val="50000"/>
                  <a:lumOff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
          <p:nvSpPr>
            <p:cNvPr id="11" name="Oval 10">
              <a:extLst>
                <a:ext uri="{FF2B5EF4-FFF2-40B4-BE49-F238E27FC236}">
                  <a16:creationId xmlns:a16="http://schemas.microsoft.com/office/drawing/2014/main" id="{7F41B3E0-4F8C-304F-DB92-58E2FE9A6194}"/>
                </a:ext>
              </a:extLst>
            </p:cNvPr>
            <p:cNvSpPr/>
            <p:nvPr/>
          </p:nvSpPr>
          <p:spPr>
            <a:xfrm>
              <a:off x="2881128" y="2348020"/>
              <a:ext cx="3581255" cy="3581255"/>
            </a:xfrm>
            <a:prstGeom prst="ellipse">
              <a:avLst/>
            </a:prstGeom>
            <a:noFill/>
            <a:ln w="76200" cmpd="sng">
              <a:solidFill>
                <a:srgbClr val="7F7F7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CDA535BA-136F-0AC6-73D3-7518CF8164AF}"/>
                </a:ext>
              </a:extLst>
            </p:cNvPr>
            <p:cNvSpPr txBox="1"/>
            <p:nvPr/>
          </p:nvSpPr>
          <p:spPr>
            <a:xfrm rot="2674238">
              <a:off x="4682122" y="2852440"/>
              <a:ext cx="1807406" cy="830997"/>
            </a:xfrm>
            <a:prstGeom prst="rect">
              <a:avLst/>
            </a:prstGeom>
            <a:noFill/>
          </p:spPr>
          <p:txBody>
            <a:bodyPr wrap="none" rtlCol="0">
              <a:spAutoFit/>
            </a:bodyPr>
            <a:lstStyle/>
            <a:p>
              <a:pPr algn="ctr"/>
              <a:r>
                <a:rPr lang="en-US" sz="2400" dirty="0"/>
                <a:t>HCI for AI</a:t>
              </a:r>
              <a:br>
                <a:rPr lang="en-US" sz="2400" dirty="0"/>
              </a:br>
              <a:r>
                <a:rPr lang="en-US" sz="2400" dirty="0"/>
                <a:t>Rich Systems </a:t>
              </a:r>
            </a:p>
          </p:txBody>
        </p:sp>
        <p:sp>
          <p:nvSpPr>
            <p:cNvPr id="15" name="TextBox 14">
              <a:extLst>
                <a:ext uri="{FF2B5EF4-FFF2-40B4-BE49-F238E27FC236}">
                  <a16:creationId xmlns:a16="http://schemas.microsoft.com/office/drawing/2014/main" id="{67351395-F8BD-49B0-9ACC-A9577C833DB0}"/>
                </a:ext>
              </a:extLst>
            </p:cNvPr>
            <p:cNvSpPr txBox="1"/>
            <p:nvPr/>
          </p:nvSpPr>
          <p:spPr>
            <a:xfrm rot="18932965">
              <a:off x="3069993" y="2899031"/>
              <a:ext cx="1447932" cy="830997"/>
            </a:xfrm>
            <a:prstGeom prst="rect">
              <a:avLst/>
            </a:prstGeom>
            <a:noFill/>
          </p:spPr>
          <p:txBody>
            <a:bodyPr wrap="none" rtlCol="0">
              <a:spAutoFit/>
            </a:bodyPr>
            <a:lstStyle/>
            <a:p>
              <a:pPr algn="ctr"/>
              <a:r>
                <a:rPr lang="en-US" sz="2400" dirty="0"/>
                <a:t>Intelligent</a:t>
              </a:r>
              <a:br>
                <a:rPr lang="en-US" sz="2400" dirty="0"/>
              </a:br>
              <a:r>
                <a:rPr lang="en-US" sz="2400" dirty="0"/>
                <a:t>Interfaces</a:t>
              </a:r>
            </a:p>
          </p:txBody>
        </p:sp>
        <p:sp>
          <p:nvSpPr>
            <p:cNvPr id="16" name="TextBox 15">
              <a:extLst>
                <a:ext uri="{FF2B5EF4-FFF2-40B4-BE49-F238E27FC236}">
                  <a16:creationId xmlns:a16="http://schemas.microsoft.com/office/drawing/2014/main" id="{87042E80-668F-3C36-F619-3D2E90C055C1}"/>
                </a:ext>
              </a:extLst>
            </p:cNvPr>
            <p:cNvSpPr txBox="1"/>
            <p:nvPr/>
          </p:nvSpPr>
          <p:spPr>
            <a:xfrm>
              <a:off x="4227098" y="1735850"/>
              <a:ext cx="920895" cy="461665"/>
            </a:xfrm>
            <a:prstGeom prst="rect">
              <a:avLst/>
            </a:prstGeom>
            <a:noFill/>
          </p:spPr>
          <p:txBody>
            <a:bodyPr wrap="none" rtlCol="0">
              <a:spAutoFit/>
            </a:bodyPr>
            <a:lstStyle/>
            <a:p>
              <a:pPr algn="ctr"/>
              <a:r>
                <a:rPr lang="en-US" sz="2400" dirty="0"/>
                <a:t>Ethics</a:t>
              </a:r>
            </a:p>
          </p:txBody>
        </p:sp>
        <p:sp>
          <p:nvSpPr>
            <p:cNvPr id="17" name="TextBox 16">
              <a:extLst>
                <a:ext uri="{FF2B5EF4-FFF2-40B4-BE49-F238E27FC236}">
                  <a16:creationId xmlns:a16="http://schemas.microsoft.com/office/drawing/2014/main" id="{DF70514B-CFD8-C030-23B3-FF401694BC55}"/>
                </a:ext>
              </a:extLst>
            </p:cNvPr>
            <p:cNvSpPr txBox="1"/>
            <p:nvPr/>
          </p:nvSpPr>
          <p:spPr>
            <a:xfrm rot="3178269">
              <a:off x="2105824" y="5151754"/>
              <a:ext cx="1811764" cy="461665"/>
            </a:xfrm>
            <a:prstGeom prst="rect">
              <a:avLst/>
            </a:prstGeom>
            <a:noFill/>
          </p:spPr>
          <p:txBody>
            <a:bodyPr wrap="none" rtlCol="0">
              <a:spAutoFit/>
            </a:bodyPr>
            <a:lstStyle/>
            <a:p>
              <a:pPr algn="ctr"/>
              <a:r>
                <a:rPr lang="en-US" sz="2400" dirty="0"/>
                <a:t>Social Justice</a:t>
              </a:r>
            </a:p>
          </p:txBody>
        </p:sp>
        <p:sp>
          <p:nvSpPr>
            <p:cNvPr id="18" name="TextBox 17">
              <a:extLst>
                <a:ext uri="{FF2B5EF4-FFF2-40B4-BE49-F238E27FC236}">
                  <a16:creationId xmlns:a16="http://schemas.microsoft.com/office/drawing/2014/main" id="{F1E02571-373F-B335-155A-7F256C84BB1F}"/>
                </a:ext>
              </a:extLst>
            </p:cNvPr>
            <p:cNvSpPr txBox="1"/>
            <p:nvPr/>
          </p:nvSpPr>
          <p:spPr>
            <a:xfrm rot="18214487">
              <a:off x="5533363" y="5073467"/>
              <a:ext cx="1694695" cy="461665"/>
            </a:xfrm>
            <a:prstGeom prst="rect">
              <a:avLst/>
            </a:prstGeom>
            <a:noFill/>
          </p:spPr>
          <p:txBody>
            <a:bodyPr wrap="none" rtlCol="0">
              <a:spAutoFit/>
            </a:bodyPr>
            <a:lstStyle/>
            <a:p>
              <a:pPr algn="ctr"/>
              <a:r>
                <a:rPr lang="en-US" sz="2400" dirty="0"/>
                <a:t>Governance</a:t>
              </a:r>
            </a:p>
          </p:txBody>
        </p:sp>
        <p:sp>
          <p:nvSpPr>
            <p:cNvPr id="22" name="Pie 21">
              <a:extLst>
                <a:ext uri="{FF2B5EF4-FFF2-40B4-BE49-F238E27FC236}">
                  <a16:creationId xmlns:a16="http://schemas.microsoft.com/office/drawing/2014/main" id="{BB1D48B0-2161-1A4C-B072-8D562D70AF7C}"/>
                </a:ext>
              </a:extLst>
            </p:cNvPr>
            <p:cNvSpPr/>
            <p:nvPr/>
          </p:nvSpPr>
          <p:spPr>
            <a:xfrm flipV="1">
              <a:off x="2877225" y="2344117"/>
              <a:ext cx="3581255" cy="3581255"/>
            </a:xfrm>
            <a:prstGeom prst="pie">
              <a:avLst>
                <a:gd name="adj1" fmla="val 10844480"/>
                <a:gd name="adj2" fmla="val 16200000"/>
              </a:avLst>
            </a:prstGeom>
            <a:solidFill>
              <a:srgbClr val="00FF00"/>
            </a:solidFill>
            <a:ln w="76200" cmpd="sng">
              <a:solidFill>
                <a:schemeClr val="tx1">
                  <a:lumMod val="50000"/>
                  <a:lumOff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
          <p:nvSpPr>
            <p:cNvPr id="23" name="Pie 22">
              <a:extLst>
                <a:ext uri="{FF2B5EF4-FFF2-40B4-BE49-F238E27FC236}">
                  <a16:creationId xmlns:a16="http://schemas.microsoft.com/office/drawing/2014/main" id="{48C5C1BF-66B2-A446-0CF0-B94D236F4016}"/>
                </a:ext>
              </a:extLst>
            </p:cNvPr>
            <p:cNvSpPr/>
            <p:nvPr/>
          </p:nvSpPr>
          <p:spPr>
            <a:xfrm flipH="1" flipV="1">
              <a:off x="2877225" y="2344117"/>
              <a:ext cx="3581255" cy="3581255"/>
            </a:xfrm>
            <a:prstGeom prst="pie">
              <a:avLst>
                <a:gd name="adj1" fmla="val 10818998"/>
                <a:gd name="adj2" fmla="val 16200000"/>
              </a:avLst>
            </a:prstGeom>
            <a:solidFill>
              <a:srgbClr val="3366FF"/>
            </a:solidFill>
            <a:ln w="76200" cmpd="sng">
              <a:solidFill>
                <a:schemeClr val="tx1">
                  <a:lumMod val="50000"/>
                  <a:lumOff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
          <p:nvSpPr>
            <p:cNvPr id="10" name="Oval 9">
              <a:extLst>
                <a:ext uri="{FF2B5EF4-FFF2-40B4-BE49-F238E27FC236}">
                  <a16:creationId xmlns:a16="http://schemas.microsoft.com/office/drawing/2014/main" id="{7029EDCD-2784-E7C9-E835-384746B855A7}"/>
                </a:ext>
              </a:extLst>
            </p:cNvPr>
            <p:cNvSpPr/>
            <p:nvPr/>
          </p:nvSpPr>
          <p:spPr>
            <a:xfrm>
              <a:off x="4018605" y="3472804"/>
              <a:ext cx="1323087" cy="1323087"/>
            </a:xfrm>
            <a:prstGeom prst="ellipse">
              <a:avLst/>
            </a:prstGeom>
            <a:solidFill>
              <a:srgbClr val="FFBD7B"/>
            </a:solidFill>
            <a:ln w="76200" cmpd="sng">
              <a:solidFill>
                <a:srgbClr val="7F7F7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DA4FCA4F-13F1-C725-4823-1E50EE5B7CFB}"/>
                </a:ext>
              </a:extLst>
            </p:cNvPr>
            <p:cNvSpPr txBox="1"/>
            <p:nvPr/>
          </p:nvSpPr>
          <p:spPr>
            <a:xfrm>
              <a:off x="4052157" y="3661012"/>
              <a:ext cx="1255985" cy="880583"/>
            </a:xfrm>
            <a:prstGeom prst="rect">
              <a:avLst/>
            </a:prstGeom>
            <a:noFill/>
          </p:spPr>
          <p:txBody>
            <a:bodyPr wrap="none" rtlCol="0">
              <a:spAutoFit/>
            </a:bodyPr>
            <a:lstStyle/>
            <a:p>
              <a:pPr algn="ctr">
                <a:lnSpc>
                  <a:spcPts val="2000"/>
                </a:lnSpc>
              </a:pPr>
              <a:r>
                <a:rPr lang="en-US" sz="2400" dirty="0"/>
                <a:t>H</a:t>
              </a:r>
              <a:r>
                <a:rPr lang="en-US" dirty="0"/>
                <a:t>uman</a:t>
              </a:r>
              <a:br>
                <a:rPr lang="en-US" sz="2400" dirty="0"/>
              </a:br>
              <a:r>
                <a:rPr lang="en-US" dirty="0"/>
                <a:t>like</a:t>
              </a:r>
              <a:br>
                <a:rPr lang="en-US" sz="2400" dirty="0"/>
              </a:br>
              <a:r>
                <a:rPr lang="en-US" sz="2400" dirty="0"/>
                <a:t>C</a:t>
              </a:r>
              <a:r>
                <a:rPr lang="en-US" dirty="0"/>
                <a:t>omputing</a:t>
              </a:r>
              <a:endParaRPr lang="en-US" sz="2400" dirty="0"/>
            </a:p>
          </p:txBody>
        </p:sp>
        <p:sp>
          <p:nvSpPr>
            <p:cNvPr id="24" name="TextBox 23">
              <a:extLst>
                <a:ext uri="{FF2B5EF4-FFF2-40B4-BE49-F238E27FC236}">
                  <a16:creationId xmlns:a16="http://schemas.microsoft.com/office/drawing/2014/main" id="{08ED472A-E423-2A2D-ED43-057C4315ED07}"/>
                </a:ext>
              </a:extLst>
            </p:cNvPr>
            <p:cNvSpPr txBox="1"/>
            <p:nvPr/>
          </p:nvSpPr>
          <p:spPr>
            <a:xfrm rot="18898206" flipH="1">
              <a:off x="4262903" y="4431114"/>
              <a:ext cx="2325426" cy="830997"/>
            </a:xfrm>
            <a:prstGeom prst="rect">
              <a:avLst/>
            </a:prstGeom>
            <a:noFill/>
          </p:spPr>
          <p:txBody>
            <a:bodyPr wrap="none" rtlCol="0">
              <a:spAutoFit/>
            </a:bodyPr>
            <a:lstStyle/>
            <a:p>
              <a:pPr algn="ctr"/>
              <a:r>
                <a:rPr lang="en-US" sz="2400" dirty="0"/>
                <a:t>Interfaces </a:t>
              </a:r>
              <a:br>
                <a:rPr lang="en-US" sz="2400" dirty="0"/>
              </a:br>
              <a:r>
                <a:rPr lang="en-US" sz="2400" dirty="0"/>
                <a:t>for AI developers</a:t>
              </a:r>
            </a:p>
          </p:txBody>
        </p:sp>
        <p:sp>
          <p:nvSpPr>
            <p:cNvPr id="25" name="TextBox 24">
              <a:extLst>
                <a:ext uri="{FF2B5EF4-FFF2-40B4-BE49-F238E27FC236}">
                  <a16:creationId xmlns:a16="http://schemas.microsoft.com/office/drawing/2014/main" id="{CCD219F4-9AD1-FA30-5C19-0C15FF8B4269}"/>
                </a:ext>
              </a:extLst>
            </p:cNvPr>
            <p:cNvSpPr txBox="1"/>
            <p:nvPr/>
          </p:nvSpPr>
          <p:spPr>
            <a:xfrm rot="2667035" flipH="1">
              <a:off x="2869228" y="4477705"/>
              <a:ext cx="2037036" cy="830997"/>
            </a:xfrm>
            <a:prstGeom prst="rect">
              <a:avLst/>
            </a:prstGeom>
            <a:noFill/>
          </p:spPr>
          <p:txBody>
            <a:bodyPr wrap="none" rtlCol="0">
              <a:spAutoFit/>
            </a:bodyPr>
            <a:lstStyle/>
            <a:p>
              <a:pPr algn="ctr"/>
              <a:r>
                <a:rPr lang="en-US" sz="2400" dirty="0"/>
                <a:t>Big Data</a:t>
              </a:r>
              <a:br>
                <a:rPr lang="en-US" sz="2400" dirty="0"/>
              </a:br>
              <a:r>
                <a:rPr lang="en-US" sz="2400" dirty="0"/>
                <a:t>and Evaluation</a:t>
              </a:r>
            </a:p>
          </p:txBody>
        </p:sp>
      </p:grpSp>
      <p:sp>
        <p:nvSpPr>
          <p:cNvPr id="3" name="TextBox 2">
            <a:extLst>
              <a:ext uri="{FF2B5EF4-FFF2-40B4-BE49-F238E27FC236}">
                <a16:creationId xmlns:a16="http://schemas.microsoft.com/office/drawing/2014/main" id="{FB29E00D-3AAC-526E-3D91-5E82CE04902E}"/>
              </a:ext>
            </a:extLst>
          </p:cNvPr>
          <p:cNvSpPr txBox="1"/>
          <p:nvPr/>
        </p:nvSpPr>
        <p:spPr>
          <a:xfrm>
            <a:off x="545942" y="353104"/>
            <a:ext cx="8598058" cy="2246769"/>
          </a:xfrm>
          <a:prstGeom prst="rect">
            <a:avLst/>
          </a:prstGeom>
          <a:noFill/>
        </p:spPr>
        <p:txBody>
          <a:bodyPr wrap="none" rtlCol="0">
            <a:spAutoFit/>
          </a:bodyPr>
          <a:lstStyle/>
          <a:p>
            <a:pPr algn="r"/>
            <a:r>
              <a:rPr lang="en-US" sz="2800" dirty="0"/>
              <a:t>all tech in a social, political and organizational  context</a:t>
            </a:r>
          </a:p>
          <a:p>
            <a:pPr algn="r"/>
            <a:r>
              <a:rPr lang="en-US" sz="2800" dirty="0"/>
              <a:t>ethics, smart weapons</a:t>
            </a:r>
          </a:p>
          <a:p>
            <a:pPr algn="r"/>
            <a:r>
              <a:rPr lang="en-US" sz="2800" dirty="0"/>
              <a:t>legal accountability </a:t>
            </a:r>
            <a:br>
              <a:rPr lang="en-US" sz="2800" dirty="0"/>
            </a:br>
            <a:r>
              <a:rPr lang="en-US" sz="2800" dirty="0"/>
              <a:t>social justice</a:t>
            </a:r>
            <a:br>
              <a:rPr lang="en-US" sz="2800" dirty="0"/>
            </a:br>
            <a:r>
              <a:rPr lang="en-US" sz="2800" dirty="0"/>
              <a:t>bias</a:t>
            </a:r>
          </a:p>
        </p:txBody>
      </p:sp>
      <p:sp>
        <p:nvSpPr>
          <p:cNvPr id="29" name="Oval 28">
            <a:extLst>
              <a:ext uri="{FF2B5EF4-FFF2-40B4-BE49-F238E27FC236}">
                <a16:creationId xmlns:a16="http://schemas.microsoft.com/office/drawing/2014/main" id="{187FD24F-A571-0DC1-B3F2-271A63F1F9A8}"/>
              </a:ext>
            </a:extLst>
          </p:cNvPr>
          <p:cNvSpPr/>
          <p:nvPr/>
        </p:nvSpPr>
        <p:spPr>
          <a:xfrm>
            <a:off x="2885198" y="2196339"/>
            <a:ext cx="3581255" cy="3581255"/>
          </a:xfrm>
          <a:prstGeom prst="ellipse">
            <a:avLst/>
          </a:prstGeom>
          <a:solidFill>
            <a:schemeClr val="bg1">
              <a:alpha val="58000"/>
            </a:schemeClr>
          </a:solidFill>
          <a:ln w="76200" cmpd="sng">
            <a:solidFill>
              <a:srgbClr val="7F7F7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5487691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E9F2E6"/>
        </a:solidFill>
        <a:effectLst/>
      </p:bgPr>
    </p:bg>
    <p:spTree>
      <p:nvGrpSpPr>
        <p:cNvPr id="1" name="">
          <a:extLst>
            <a:ext uri="{FF2B5EF4-FFF2-40B4-BE49-F238E27FC236}">
              <a16:creationId xmlns:a16="http://schemas.microsoft.com/office/drawing/2014/main" id="{17E171AF-A704-F266-9931-13AB62DF7C7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AD8024E-0A07-38FA-2096-9AF41B1AD632}"/>
              </a:ext>
            </a:extLst>
          </p:cNvPr>
          <p:cNvSpPr>
            <a:spLocks noGrp="1"/>
          </p:cNvSpPr>
          <p:nvPr>
            <p:ph type="title"/>
          </p:nvPr>
        </p:nvSpPr>
        <p:spPr>
          <a:xfrm>
            <a:off x="623888" y="2438400"/>
            <a:ext cx="7886700" cy="1225669"/>
          </a:xfrm>
        </p:spPr>
        <p:txBody>
          <a:bodyPr>
            <a:noAutofit/>
          </a:bodyPr>
          <a:lstStyle/>
          <a:p>
            <a:r>
              <a:rPr lang="en-GB" sz="4000" dirty="0"/>
              <a:t>1.6 Structure of the book</a:t>
            </a:r>
          </a:p>
        </p:txBody>
      </p:sp>
      <p:sp>
        <p:nvSpPr>
          <p:cNvPr id="3" name="Text Placeholder 2">
            <a:extLst>
              <a:ext uri="{FF2B5EF4-FFF2-40B4-BE49-F238E27FC236}">
                <a16:creationId xmlns:a16="http://schemas.microsoft.com/office/drawing/2014/main" id="{8FD51535-8D0E-362F-388C-2424D1139812}"/>
              </a:ext>
            </a:extLst>
          </p:cNvPr>
          <p:cNvSpPr>
            <a:spLocks noGrp="1"/>
          </p:cNvSpPr>
          <p:nvPr>
            <p:ph type="body" idx="1"/>
          </p:nvPr>
        </p:nvSpPr>
        <p:spPr>
          <a:xfrm>
            <a:off x="623888" y="4419600"/>
            <a:ext cx="7886700" cy="1670051"/>
          </a:xfrm>
        </p:spPr>
        <p:txBody>
          <a:bodyPr/>
          <a:lstStyle/>
          <a:p>
            <a:endParaRPr lang="en-GB" dirty="0"/>
          </a:p>
        </p:txBody>
      </p:sp>
    </p:spTree>
    <p:extLst>
      <p:ext uri="{BB962C8B-B14F-4D97-AF65-F5344CB8AC3E}">
        <p14:creationId xmlns:p14="http://schemas.microsoft.com/office/powerpoint/2010/main" val="22053943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4C88D8F0-EE97-0BF3-2AA4-CC5B5EB49743}"/>
              </a:ext>
            </a:extLst>
          </p:cNvPr>
          <p:cNvSpPr>
            <a:spLocks noGrp="1"/>
          </p:cNvSpPr>
          <p:nvPr>
            <p:ph type="title"/>
          </p:nvPr>
        </p:nvSpPr>
        <p:spPr/>
        <p:txBody>
          <a:bodyPr/>
          <a:lstStyle/>
          <a:p>
            <a:r>
              <a:rPr lang="en-GB" dirty="0"/>
              <a:t>rest of the book …</a:t>
            </a:r>
          </a:p>
        </p:txBody>
      </p:sp>
      <p:sp>
        <p:nvSpPr>
          <p:cNvPr id="6" name="Content Placeholder 5">
            <a:extLst>
              <a:ext uri="{FF2B5EF4-FFF2-40B4-BE49-F238E27FC236}">
                <a16:creationId xmlns:a16="http://schemas.microsoft.com/office/drawing/2014/main" id="{4C39CB79-2F2A-1EE2-8B69-CB08AA5E553B}"/>
              </a:ext>
            </a:extLst>
          </p:cNvPr>
          <p:cNvSpPr>
            <a:spLocks noGrp="1"/>
          </p:cNvSpPr>
          <p:nvPr>
            <p:ph idx="1"/>
          </p:nvPr>
        </p:nvSpPr>
        <p:spPr/>
        <p:txBody>
          <a:bodyPr>
            <a:normAutofit/>
          </a:bodyPr>
          <a:lstStyle/>
          <a:p>
            <a:pPr marL="0" indent="0">
              <a:buNone/>
            </a:pPr>
            <a:r>
              <a:rPr lang="en-GB" dirty="0"/>
              <a:t>2	AI in the User Interface</a:t>
            </a:r>
          </a:p>
          <a:p>
            <a:pPr marL="0" indent="0">
              <a:buNone/>
            </a:pPr>
            <a:r>
              <a:rPr lang="en-GB" dirty="0"/>
              <a:t>3	User Interfaces for AI-Rich Systems</a:t>
            </a:r>
          </a:p>
          <a:p>
            <a:pPr marL="0" indent="0">
              <a:buNone/>
            </a:pPr>
            <a:r>
              <a:rPr lang="en-GB" dirty="0"/>
              <a:t>4	Synergy</a:t>
            </a:r>
          </a:p>
          <a:p>
            <a:pPr marL="0" indent="0">
              <a:buNone/>
            </a:pPr>
            <a:r>
              <a:rPr lang="en-GB" dirty="0"/>
              <a:t>5	What happens when it all goes wrong</a:t>
            </a:r>
          </a:p>
          <a:p>
            <a:pPr marL="0" indent="0">
              <a:buNone/>
            </a:pPr>
            <a:r>
              <a:rPr lang="en-GB" dirty="0"/>
              <a:t>6	AI Behind the Scenes in UX/</a:t>
            </a:r>
            <a:r>
              <a:rPr lang="en-GB" dirty="0" err="1"/>
              <a:t>IxD</a:t>
            </a:r>
            <a:endParaRPr lang="en-GB" dirty="0"/>
          </a:p>
          <a:p>
            <a:pPr marL="0" indent="0">
              <a:buNone/>
            </a:pPr>
            <a:r>
              <a:rPr lang="en-GB" dirty="0"/>
              <a:t>7	HCI for backend AI developers</a:t>
            </a:r>
          </a:p>
          <a:p>
            <a:pPr marL="0" indent="0">
              <a:buNone/>
            </a:pPr>
            <a:r>
              <a:rPr lang="en-GB" dirty="0"/>
              <a:t>8	Human-life Computing</a:t>
            </a:r>
          </a:p>
          <a:p>
            <a:pPr marL="0" indent="0">
              <a:buNone/>
            </a:pPr>
            <a:r>
              <a:rPr lang="en-GB" dirty="0"/>
              <a:t>9	Wider Context</a:t>
            </a:r>
          </a:p>
          <a:p>
            <a:endParaRPr lang="en-GB" dirty="0"/>
          </a:p>
        </p:txBody>
      </p:sp>
    </p:spTree>
    <p:extLst>
      <p:ext uri="{BB962C8B-B14F-4D97-AF65-F5344CB8AC3E}">
        <p14:creationId xmlns:p14="http://schemas.microsoft.com/office/powerpoint/2010/main" val="2826127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rgbClr val="E9F2E6"/>
        </a:solidFill>
        <a:effectLst/>
      </p:bgPr>
    </p:bg>
    <p:spTree>
      <p:nvGrpSpPr>
        <p:cNvPr id="1" name="">
          <a:extLst>
            <a:ext uri="{FF2B5EF4-FFF2-40B4-BE49-F238E27FC236}">
              <a16:creationId xmlns:a16="http://schemas.microsoft.com/office/drawing/2014/main" id="{4A084B74-063C-8B04-BF47-958E3A1FA91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CB3762E-DCB7-0AD0-1FCB-34186A7658A9}"/>
              </a:ext>
            </a:extLst>
          </p:cNvPr>
          <p:cNvSpPr>
            <a:spLocks noGrp="1"/>
          </p:cNvSpPr>
          <p:nvPr>
            <p:ph type="title"/>
          </p:nvPr>
        </p:nvSpPr>
        <p:spPr>
          <a:xfrm>
            <a:off x="623888" y="2438400"/>
            <a:ext cx="7886700" cy="1225669"/>
          </a:xfrm>
          <a:noFill/>
        </p:spPr>
        <p:txBody>
          <a:bodyPr>
            <a:noAutofit/>
          </a:bodyPr>
          <a:lstStyle/>
          <a:p>
            <a:r>
              <a:rPr lang="en-GB" sz="4000"/>
              <a:t>Key </a:t>
            </a:r>
            <a:r>
              <a:rPr lang="en-GB" sz="4000" dirty="0"/>
              <a:t>Points</a:t>
            </a:r>
          </a:p>
        </p:txBody>
      </p:sp>
      <p:sp>
        <p:nvSpPr>
          <p:cNvPr id="3" name="Text Placeholder 2">
            <a:extLst>
              <a:ext uri="{FF2B5EF4-FFF2-40B4-BE49-F238E27FC236}">
                <a16:creationId xmlns:a16="http://schemas.microsoft.com/office/drawing/2014/main" id="{6A44A16A-C2DE-D37B-56F7-256FABE6F217}"/>
              </a:ext>
            </a:extLst>
          </p:cNvPr>
          <p:cNvSpPr>
            <a:spLocks noGrp="1"/>
          </p:cNvSpPr>
          <p:nvPr>
            <p:ph type="body" idx="1"/>
          </p:nvPr>
        </p:nvSpPr>
        <p:spPr>
          <a:xfrm>
            <a:off x="623888" y="4419600"/>
            <a:ext cx="7886700" cy="1670051"/>
          </a:xfrm>
        </p:spPr>
        <p:txBody>
          <a:bodyPr/>
          <a:lstStyle/>
          <a:p>
            <a:endParaRPr lang="en-GB" dirty="0"/>
          </a:p>
        </p:txBody>
      </p:sp>
    </p:spTree>
    <p:extLst>
      <p:ext uri="{BB962C8B-B14F-4D97-AF65-F5344CB8AC3E}">
        <p14:creationId xmlns:p14="http://schemas.microsoft.com/office/powerpoint/2010/main" val="143193632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C534BE-FB32-F021-B26F-4C3DB35AB874}"/>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21D6FE33-5229-85F8-87AC-AB8A2E33A5BC}"/>
              </a:ext>
            </a:extLst>
          </p:cNvPr>
          <p:cNvSpPr>
            <a:spLocks noGrp="1"/>
          </p:cNvSpPr>
          <p:nvPr>
            <p:ph type="title"/>
          </p:nvPr>
        </p:nvSpPr>
        <p:spPr/>
        <p:txBody>
          <a:bodyPr/>
          <a:lstStyle/>
          <a:p>
            <a:r>
              <a:rPr lang="en-GB" dirty="0"/>
              <a:t>key points</a:t>
            </a:r>
          </a:p>
        </p:txBody>
      </p:sp>
      <p:sp>
        <p:nvSpPr>
          <p:cNvPr id="6" name="Content Placeholder 5">
            <a:extLst>
              <a:ext uri="{FF2B5EF4-FFF2-40B4-BE49-F238E27FC236}">
                <a16:creationId xmlns:a16="http://schemas.microsoft.com/office/drawing/2014/main" id="{CC6294B8-4124-ED21-3893-FB8EE66494EB}"/>
              </a:ext>
            </a:extLst>
          </p:cNvPr>
          <p:cNvSpPr>
            <a:spLocks noGrp="1"/>
          </p:cNvSpPr>
          <p:nvPr>
            <p:ph idx="1"/>
          </p:nvPr>
        </p:nvSpPr>
        <p:spPr/>
        <p:txBody>
          <a:bodyPr>
            <a:normAutofit fontScale="85000" lnSpcReduction="20000"/>
          </a:bodyPr>
          <a:lstStyle/>
          <a:p>
            <a:pPr marL="180975" indent="-168275"/>
            <a:r>
              <a:rPr lang="en-GB" dirty="0"/>
              <a:t>AI includes:</a:t>
            </a:r>
          </a:p>
          <a:p>
            <a:pPr marL="457200" lvl="1" indent="0">
              <a:buNone/>
            </a:pPr>
            <a:r>
              <a:rPr lang="en-GB" dirty="0">
                <a:solidFill>
                  <a:schemeClr val="accent6">
                    <a:lumMod val="75000"/>
                  </a:schemeClr>
                </a:solidFill>
              </a:rPr>
              <a:t>traditional AI </a:t>
            </a:r>
            <a:r>
              <a:rPr lang="en-GB" dirty="0"/>
              <a:t>(symbolic); </a:t>
            </a:r>
            <a:r>
              <a:rPr lang="en-GB" dirty="0">
                <a:solidFill>
                  <a:schemeClr val="accent6">
                    <a:lumMod val="75000"/>
                  </a:schemeClr>
                </a:solidFill>
              </a:rPr>
              <a:t>machine learning</a:t>
            </a:r>
            <a:r>
              <a:rPr lang="en-GB" dirty="0"/>
              <a:t> esp. neural networks (sub-symbolic); and </a:t>
            </a:r>
            <a:r>
              <a:rPr lang="en-GB" dirty="0">
                <a:solidFill>
                  <a:schemeClr val="accent6">
                    <a:lumMod val="75000"/>
                  </a:schemeClr>
                </a:solidFill>
              </a:rPr>
              <a:t>statistical techniques</a:t>
            </a:r>
          </a:p>
          <a:p>
            <a:pPr marL="180975" indent="-168275"/>
            <a:r>
              <a:rPr lang="en-GB" dirty="0"/>
              <a:t>AI is </a:t>
            </a:r>
            <a:r>
              <a:rPr lang="en-GB" dirty="0">
                <a:solidFill>
                  <a:schemeClr val="accent6">
                    <a:lumMod val="75000"/>
                  </a:schemeClr>
                </a:solidFill>
              </a:rPr>
              <a:t>Alien Intelligence</a:t>
            </a:r>
            <a:r>
              <a:rPr lang="en-GB" dirty="0"/>
              <a:t>.</a:t>
            </a:r>
          </a:p>
          <a:p>
            <a:pPr marL="180975" indent="-168275"/>
            <a:r>
              <a:rPr lang="en-GB" dirty="0"/>
              <a:t>HCI both </a:t>
            </a:r>
            <a:r>
              <a:rPr lang="en-GB" dirty="0">
                <a:solidFill>
                  <a:schemeClr val="accent6">
                    <a:lumMod val="75000"/>
                  </a:schemeClr>
                </a:solidFill>
              </a:rPr>
              <a:t>academic study </a:t>
            </a:r>
            <a:r>
              <a:rPr lang="en-GB" dirty="0"/>
              <a:t>and </a:t>
            </a:r>
            <a:r>
              <a:rPr lang="en-GB" dirty="0">
                <a:solidFill>
                  <a:schemeClr val="accent6">
                    <a:lumMod val="75000"/>
                  </a:schemeClr>
                </a:solidFill>
              </a:rPr>
              <a:t>practical design </a:t>
            </a:r>
          </a:p>
          <a:p>
            <a:pPr marL="180975" indent="-168275"/>
            <a:r>
              <a:rPr lang="en-GB" dirty="0"/>
              <a:t>practical HCI design three facets:</a:t>
            </a:r>
          </a:p>
          <a:p>
            <a:pPr marL="585788" lvl="1" indent="-168275"/>
            <a:r>
              <a:rPr lang="en-GB" dirty="0">
                <a:solidFill>
                  <a:schemeClr val="accent6">
                    <a:lumMod val="75000"/>
                  </a:schemeClr>
                </a:solidFill>
              </a:rPr>
              <a:t>effectiveness</a:t>
            </a:r>
            <a:r>
              <a:rPr lang="en-GB" dirty="0"/>
              <a:t> (can you do what you want?)</a:t>
            </a:r>
          </a:p>
          <a:p>
            <a:pPr marL="585788" lvl="1" indent="-168275"/>
            <a:r>
              <a:rPr lang="en-GB" dirty="0">
                <a:solidFill>
                  <a:schemeClr val="accent6">
                    <a:lumMod val="75000"/>
                  </a:schemeClr>
                </a:solidFill>
              </a:rPr>
              <a:t>efficiency</a:t>
            </a:r>
            <a:r>
              <a:rPr lang="en-GB" dirty="0"/>
              <a:t> (can you do it easily?)</a:t>
            </a:r>
          </a:p>
          <a:p>
            <a:pPr marL="585788" lvl="1" indent="-168275"/>
            <a:r>
              <a:rPr lang="en-GB" dirty="0">
                <a:solidFill>
                  <a:schemeClr val="accent6">
                    <a:lumMod val="75000"/>
                  </a:schemeClr>
                </a:solidFill>
              </a:rPr>
              <a:t>satisfaction</a:t>
            </a:r>
            <a:r>
              <a:rPr lang="en-GB" dirty="0"/>
              <a:t> (is it enjoyable or without discomfort?).</a:t>
            </a:r>
          </a:p>
          <a:p>
            <a:pPr marL="180975" indent="-168275"/>
            <a:r>
              <a:rPr lang="en-GB" dirty="0"/>
              <a:t>AI and HCI </a:t>
            </a:r>
            <a:r>
              <a:rPr lang="en-GB" dirty="0">
                <a:solidFill>
                  <a:schemeClr val="accent6">
                    <a:lumMod val="75000"/>
                  </a:schemeClr>
                </a:solidFill>
              </a:rPr>
              <a:t>converging</a:t>
            </a:r>
          </a:p>
          <a:p>
            <a:pPr marL="460375" lvl="1" indent="0">
              <a:buNone/>
            </a:pPr>
            <a:r>
              <a:rPr lang="en-GB" dirty="0"/>
              <a:t>both needed in almost every computer systems</a:t>
            </a:r>
          </a:p>
          <a:p>
            <a:pPr marL="180975" indent="-168275"/>
            <a:r>
              <a:rPr lang="en-GB" dirty="0"/>
              <a:t>AI systems typically involve the </a:t>
            </a:r>
            <a:r>
              <a:rPr lang="en-GB" dirty="0">
                <a:solidFill>
                  <a:schemeClr val="accent6">
                    <a:lumMod val="75000"/>
                  </a:schemeClr>
                </a:solidFill>
              </a:rPr>
              <a:t>three Cs</a:t>
            </a:r>
            <a:r>
              <a:rPr lang="en-GB" dirty="0"/>
              <a:t>:</a:t>
            </a:r>
          </a:p>
          <a:p>
            <a:pPr marL="469900" lvl="1" indent="0">
              <a:buNone/>
            </a:pPr>
            <a:r>
              <a:rPr lang="en-GB" dirty="0">
                <a:solidFill>
                  <a:schemeClr val="accent6">
                    <a:lumMod val="75000"/>
                  </a:schemeClr>
                </a:solidFill>
              </a:rPr>
              <a:t>complexity</a:t>
            </a:r>
            <a:r>
              <a:rPr lang="en-GB" dirty="0"/>
              <a:t>, </a:t>
            </a:r>
            <a:r>
              <a:rPr lang="en-GB" dirty="0">
                <a:solidFill>
                  <a:schemeClr val="accent6">
                    <a:lumMod val="75000"/>
                  </a:schemeClr>
                </a:solidFill>
              </a:rPr>
              <a:t>(un)certainty </a:t>
            </a:r>
            <a:r>
              <a:rPr lang="en-GB" dirty="0"/>
              <a:t>and </a:t>
            </a:r>
            <a:r>
              <a:rPr lang="en-GB" dirty="0">
                <a:solidFill>
                  <a:schemeClr val="accent6">
                    <a:lumMod val="75000"/>
                  </a:schemeClr>
                </a:solidFill>
              </a:rPr>
              <a:t>coadaptation</a:t>
            </a:r>
            <a:endParaRPr lang="en-GB" dirty="0"/>
          </a:p>
        </p:txBody>
      </p:sp>
    </p:spTree>
    <p:extLst>
      <p:ext uri="{BB962C8B-B14F-4D97-AF65-F5344CB8AC3E}">
        <p14:creationId xmlns:p14="http://schemas.microsoft.com/office/powerpoint/2010/main" val="1510748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A9260A7-E465-6CDA-D0C7-EE2E948C5B55}"/>
              </a:ext>
            </a:extLst>
          </p:cNvPr>
          <p:cNvSpPr>
            <a:spLocks noGrp="1"/>
          </p:cNvSpPr>
          <p:nvPr>
            <p:ph type="title"/>
          </p:nvPr>
        </p:nvSpPr>
        <p:spPr/>
        <p:txBody>
          <a:bodyPr/>
          <a:lstStyle/>
          <a:p>
            <a:pPr algn="ctr"/>
            <a:r>
              <a:rPr lang="en-GB" dirty="0"/>
              <a:t>what is AI?</a:t>
            </a:r>
          </a:p>
        </p:txBody>
      </p:sp>
      <p:sp>
        <p:nvSpPr>
          <p:cNvPr id="5" name="Content Placeholder 4">
            <a:extLst>
              <a:ext uri="{FF2B5EF4-FFF2-40B4-BE49-F238E27FC236}">
                <a16:creationId xmlns:a16="http://schemas.microsoft.com/office/drawing/2014/main" id="{165C8525-43F5-A906-6C15-1413715ED5CD}"/>
              </a:ext>
            </a:extLst>
          </p:cNvPr>
          <p:cNvSpPr>
            <a:spLocks noGrp="1"/>
          </p:cNvSpPr>
          <p:nvPr>
            <p:ph idx="1"/>
          </p:nvPr>
        </p:nvSpPr>
        <p:spPr>
          <a:xfrm>
            <a:off x="628650" y="1825624"/>
            <a:ext cx="7886700" cy="4667249"/>
          </a:xfrm>
        </p:spPr>
        <p:txBody>
          <a:bodyPr>
            <a:normAutofit lnSpcReduction="10000"/>
          </a:bodyPr>
          <a:lstStyle/>
          <a:p>
            <a:pPr marL="0" indent="0" algn="ctr">
              <a:buNone/>
            </a:pPr>
            <a:r>
              <a:rPr lang="en-GB" i="1" dirty="0"/>
              <a:t>any algorithmic technique that gives rise to </a:t>
            </a:r>
            <a:br>
              <a:rPr lang="en-GB" i="1" dirty="0"/>
            </a:br>
            <a:r>
              <a:rPr lang="en-GB" i="1" dirty="0"/>
              <a:t>behaviour one might regard as ‘clever</a:t>
            </a:r>
            <a:r>
              <a:rPr lang="en-GB" dirty="0"/>
              <a:t>’</a:t>
            </a:r>
          </a:p>
          <a:p>
            <a:endParaRPr lang="en-GB" sz="1200" dirty="0"/>
          </a:p>
          <a:p>
            <a:pPr marL="0" indent="0">
              <a:buNone/>
            </a:pPr>
            <a:r>
              <a:rPr lang="en-GB" dirty="0"/>
              <a:t>traditional AI</a:t>
            </a:r>
          </a:p>
          <a:p>
            <a:pPr lvl="1"/>
            <a:r>
              <a:rPr lang="en-GB" dirty="0"/>
              <a:t>largely hand-written sets of rules or patterns, executed by some form of reasoning engine</a:t>
            </a:r>
          </a:p>
          <a:p>
            <a:pPr marL="0" indent="0">
              <a:buNone/>
            </a:pPr>
            <a:r>
              <a:rPr lang="en-GB" dirty="0"/>
              <a:t>machine learning</a:t>
            </a:r>
          </a:p>
          <a:p>
            <a:pPr lvl="1"/>
            <a:r>
              <a:rPr lang="en-GB" dirty="0"/>
              <a:t>examples are analysed by an algorithm</a:t>
            </a:r>
          </a:p>
          <a:p>
            <a:pPr lvl="1"/>
            <a:r>
              <a:rPr lang="en-GB" dirty="0"/>
              <a:t>includes neural networks and LLMs</a:t>
            </a:r>
            <a:endParaRPr lang="en-GB" sz="2800" dirty="0"/>
          </a:p>
          <a:p>
            <a:pPr marL="0" indent="0">
              <a:buNone/>
            </a:pPr>
            <a:r>
              <a:rPr lang="en-GB" dirty="0"/>
              <a:t>statistical techniques </a:t>
            </a:r>
          </a:p>
          <a:p>
            <a:pPr lvl="1"/>
            <a:r>
              <a:rPr lang="en-GB" dirty="0"/>
              <a:t>often involving matrix algebra or Bayesian analysis</a:t>
            </a:r>
          </a:p>
          <a:p>
            <a:pPr lvl="1"/>
            <a:r>
              <a:rPr lang="en-GB" dirty="0"/>
              <a:t>may be ‘unreasonably effective’</a:t>
            </a:r>
          </a:p>
          <a:p>
            <a:pPr lvl="1"/>
            <a:endParaRPr lang="en-GB" dirty="0"/>
          </a:p>
          <a:p>
            <a:endParaRPr lang="en-GB" dirty="0"/>
          </a:p>
        </p:txBody>
      </p:sp>
    </p:spTree>
    <p:extLst>
      <p:ext uri="{BB962C8B-B14F-4D97-AF65-F5344CB8AC3E}">
        <p14:creationId xmlns:p14="http://schemas.microsoft.com/office/powerpoint/2010/main" val="13717782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5E2271-6E4E-74B9-AB39-92EA51A4C15F}"/>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E3E4F33F-AB05-98D8-236C-908464DB1DEF}"/>
              </a:ext>
            </a:extLst>
          </p:cNvPr>
          <p:cNvSpPr>
            <a:spLocks noGrp="1"/>
          </p:cNvSpPr>
          <p:nvPr>
            <p:ph type="title"/>
          </p:nvPr>
        </p:nvSpPr>
        <p:spPr/>
        <p:txBody>
          <a:bodyPr/>
          <a:lstStyle/>
          <a:p>
            <a:r>
              <a:rPr lang="en-GB" dirty="0"/>
              <a:t>EU Definition</a:t>
            </a:r>
          </a:p>
        </p:txBody>
      </p:sp>
      <p:sp>
        <p:nvSpPr>
          <p:cNvPr id="5" name="Content Placeholder 4">
            <a:extLst>
              <a:ext uri="{FF2B5EF4-FFF2-40B4-BE49-F238E27FC236}">
                <a16:creationId xmlns:a16="http://schemas.microsoft.com/office/drawing/2014/main" id="{150BC59B-9CCF-CFD1-1274-B9FFD0291980}"/>
              </a:ext>
            </a:extLst>
          </p:cNvPr>
          <p:cNvSpPr>
            <a:spLocks noGrp="1"/>
          </p:cNvSpPr>
          <p:nvPr>
            <p:ph idx="1"/>
          </p:nvPr>
        </p:nvSpPr>
        <p:spPr/>
        <p:txBody>
          <a:bodyPr>
            <a:normAutofit/>
          </a:bodyPr>
          <a:lstStyle/>
          <a:p>
            <a:pPr marL="0" indent="0">
              <a:buNone/>
            </a:pPr>
            <a:r>
              <a:rPr lang="en-GB" dirty="0"/>
              <a:t>European Union AI Act – Article 3: Definitions</a:t>
            </a:r>
          </a:p>
          <a:p>
            <a:pPr marL="457200" lvl="1" indent="0">
              <a:buNone/>
            </a:pPr>
            <a:r>
              <a:rPr lang="en-GB" dirty="0"/>
              <a:t>https://</a:t>
            </a:r>
            <a:r>
              <a:rPr lang="en-GB" dirty="0" err="1"/>
              <a:t>artificialintelligenceact.eu</a:t>
            </a:r>
            <a:r>
              <a:rPr lang="en-GB" dirty="0"/>
              <a:t>/article/3/</a:t>
            </a:r>
          </a:p>
          <a:p>
            <a:pPr marL="457200" lvl="1" indent="0">
              <a:buNone/>
            </a:pPr>
            <a:endParaRPr lang="en-GB" dirty="0"/>
          </a:p>
          <a:p>
            <a:pPr marL="457200" lvl="1" indent="0">
              <a:buNone/>
            </a:pPr>
            <a:r>
              <a:rPr lang="en-GB" dirty="0"/>
              <a:t>(1) ‘AI system’ means a machine-based system that is designed to operate with varying levels of autonomy and that may exhibit adaptiveness after deployment, and that, for explicit or implicit objectives, infers, from the input it receives, how to generate outputs such as predictions, content, recommendations, or decisions that can influence physical or virtual environments;</a:t>
            </a:r>
          </a:p>
        </p:txBody>
      </p:sp>
    </p:spTree>
    <p:extLst>
      <p:ext uri="{BB962C8B-B14F-4D97-AF65-F5344CB8AC3E}">
        <p14:creationId xmlns:p14="http://schemas.microsoft.com/office/powerpoint/2010/main" val="8350980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9EAAC6-2B46-3F75-882B-3950D3AC306C}"/>
              </a:ext>
            </a:extLst>
          </p:cNvPr>
          <p:cNvSpPr>
            <a:spLocks noGrp="1"/>
          </p:cNvSpPr>
          <p:nvPr>
            <p:ph type="title"/>
          </p:nvPr>
        </p:nvSpPr>
        <p:spPr/>
        <p:txBody>
          <a:bodyPr/>
          <a:lstStyle/>
          <a:p>
            <a:r>
              <a:rPr lang="en-GB" dirty="0"/>
              <a:t>human like?</a:t>
            </a:r>
          </a:p>
        </p:txBody>
      </p:sp>
      <p:sp>
        <p:nvSpPr>
          <p:cNvPr id="3" name="Content Placeholder 2">
            <a:extLst>
              <a:ext uri="{FF2B5EF4-FFF2-40B4-BE49-F238E27FC236}">
                <a16:creationId xmlns:a16="http://schemas.microsoft.com/office/drawing/2014/main" id="{C2F3A768-1D43-5B74-B0AD-E075B2F6AC33}"/>
              </a:ext>
            </a:extLst>
          </p:cNvPr>
          <p:cNvSpPr>
            <a:spLocks noGrp="1"/>
          </p:cNvSpPr>
          <p:nvPr>
            <p:ph idx="1"/>
          </p:nvPr>
        </p:nvSpPr>
        <p:spPr/>
        <p:txBody>
          <a:bodyPr/>
          <a:lstStyle/>
          <a:p>
            <a:pPr marL="0" indent="0">
              <a:buNone/>
            </a:pPr>
            <a:endParaRPr lang="en-GB" dirty="0"/>
          </a:p>
          <a:p>
            <a:pPr marL="0" indent="0" algn="ctr">
              <a:buNone/>
            </a:pPr>
            <a:r>
              <a:rPr lang="en-GB" sz="4000" dirty="0"/>
              <a:t>… or Alien Intelligence?</a:t>
            </a:r>
          </a:p>
          <a:p>
            <a:endParaRPr lang="en-GB" i="1" dirty="0"/>
          </a:p>
          <a:p>
            <a:endParaRPr lang="en-GB" i="1" dirty="0"/>
          </a:p>
          <a:p>
            <a:pPr marL="0" indent="0">
              <a:buNone/>
            </a:pPr>
            <a:endParaRPr lang="en-GB" dirty="0"/>
          </a:p>
          <a:p>
            <a:pPr marL="0" indent="0">
              <a:buNone/>
            </a:pPr>
            <a:r>
              <a:rPr lang="en-GB" dirty="0"/>
              <a:t>intelligent but ‘not as we know it</a:t>
            </a:r>
            <a:br>
              <a:rPr lang="en-GB" dirty="0"/>
            </a:br>
            <a:r>
              <a:rPr lang="en-GB" dirty="0"/>
              <a:t>				</a:t>
            </a:r>
            <a:r>
              <a:rPr lang="en-GB" sz="2400" dirty="0"/>
              <a:t>e.g. computer chess</a:t>
            </a:r>
            <a:endParaRPr lang="en-GB" dirty="0"/>
          </a:p>
          <a:p>
            <a:pPr marL="0" indent="0">
              <a:buNone/>
            </a:pPr>
            <a:r>
              <a:rPr lang="en-GB" dirty="0"/>
              <a:t>complementing human intelligence</a:t>
            </a:r>
          </a:p>
          <a:p>
            <a:endParaRPr lang="en-GB" dirty="0"/>
          </a:p>
        </p:txBody>
      </p:sp>
    </p:spTree>
    <p:extLst>
      <p:ext uri="{BB962C8B-B14F-4D97-AF65-F5344CB8AC3E}">
        <p14:creationId xmlns:p14="http://schemas.microsoft.com/office/powerpoint/2010/main" val="3190118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E9F2E6"/>
        </a:solidFill>
        <a:effectLst/>
      </p:bgPr>
    </p:bg>
    <p:spTree>
      <p:nvGrpSpPr>
        <p:cNvPr id="1" name="">
          <a:extLst>
            <a:ext uri="{FF2B5EF4-FFF2-40B4-BE49-F238E27FC236}">
              <a16:creationId xmlns:a16="http://schemas.microsoft.com/office/drawing/2014/main" id="{521EEE39-81D9-6806-BD5E-31420796739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890AA26-9A25-5BFA-6D67-0B3E8AA6DFA9}"/>
              </a:ext>
            </a:extLst>
          </p:cNvPr>
          <p:cNvSpPr>
            <a:spLocks noGrp="1"/>
          </p:cNvSpPr>
          <p:nvPr>
            <p:ph type="title"/>
          </p:nvPr>
        </p:nvSpPr>
        <p:spPr>
          <a:xfrm>
            <a:off x="623888" y="2438400"/>
            <a:ext cx="7886700" cy="1225669"/>
          </a:xfrm>
        </p:spPr>
        <p:txBody>
          <a:bodyPr>
            <a:noAutofit/>
          </a:bodyPr>
          <a:lstStyle/>
          <a:p>
            <a:r>
              <a:rPr lang="en-GB" sz="4000" dirty="0"/>
              <a:t>1.2 What is Human–Computer Interaction?</a:t>
            </a:r>
          </a:p>
        </p:txBody>
      </p:sp>
      <p:sp>
        <p:nvSpPr>
          <p:cNvPr id="3" name="Text Placeholder 2">
            <a:extLst>
              <a:ext uri="{FF2B5EF4-FFF2-40B4-BE49-F238E27FC236}">
                <a16:creationId xmlns:a16="http://schemas.microsoft.com/office/drawing/2014/main" id="{D8C78102-2FE1-B4BC-45BB-C9D7DBE8A3CC}"/>
              </a:ext>
            </a:extLst>
          </p:cNvPr>
          <p:cNvSpPr>
            <a:spLocks noGrp="1"/>
          </p:cNvSpPr>
          <p:nvPr>
            <p:ph type="body" idx="1"/>
          </p:nvPr>
        </p:nvSpPr>
        <p:spPr>
          <a:xfrm>
            <a:off x="623888" y="4419600"/>
            <a:ext cx="7886700" cy="1670051"/>
          </a:xfrm>
        </p:spPr>
        <p:txBody>
          <a:bodyPr/>
          <a:lstStyle/>
          <a:p>
            <a:endParaRPr lang="en-GB" dirty="0"/>
          </a:p>
        </p:txBody>
      </p:sp>
    </p:spTree>
    <p:extLst>
      <p:ext uri="{BB962C8B-B14F-4D97-AF65-F5344CB8AC3E}">
        <p14:creationId xmlns:p14="http://schemas.microsoft.com/office/powerpoint/2010/main" val="30902688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3288CA2-0981-9E2A-284A-CE4E76C74BB2}"/>
              </a:ext>
            </a:extLst>
          </p:cNvPr>
          <p:cNvSpPr>
            <a:spLocks noGrp="1"/>
          </p:cNvSpPr>
          <p:nvPr>
            <p:ph type="title"/>
          </p:nvPr>
        </p:nvSpPr>
        <p:spPr/>
        <p:txBody>
          <a:bodyPr/>
          <a:lstStyle/>
          <a:p>
            <a:r>
              <a:rPr lang="en-GB" dirty="0"/>
              <a:t>what is HCI?</a:t>
            </a:r>
          </a:p>
        </p:txBody>
      </p:sp>
      <p:sp>
        <p:nvSpPr>
          <p:cNvPr id="5" name="Content Placeholder 4">
            <a:extLst>
              <a:ext uri="{FF2B5EF4-FFF2-40B4-BE49-F238E27FC236}">
                <a16:creationId xmlns:a16="http://schemas.microsoft.com/office/drawing/2014/main" id="{7C56DB9E-6532-2E7F-4412-84787EE70B6F}"/>
              </a:ext>
            </a:extLst>
          </p:cNvPr>
          <p:cNvSpPr>
            <a:spLocks noGrp="1"/>
          </p:cNvSpPr>
          <p:nvPr>
            <p:ph idx="1"/>
          </p:nvPr>
        </p:nvSpPr>
        <p:spPr/>
        <p:txBody>
          <a:bodyPr>
            <a:normAutofit/>
          </a:bodyPr>
          <a:lstStyle/>
          <a:p>
            <a:pPr marL="0" indent="0">
              <a:buNone/>
            </a:pPr>
            <a:endParaRPr lang="en-GB" sz="3200" dirty="0"/>
          </a:p>
          <a:p>
            <a:pPr marL="0" indent="0">
              <a:buNone/>
            </a:pPr>
            <a:r>
              <a:rPr lang="en-GB" sz="3200" dirty="0">
                <a:solidFill>
                  <a:schemeClr val="accent6">
                    <a:lumMod val="75000"/>
                  </a:schemeClr>
                </a:solidFill>
              </a:rPr>
              <a:t>academic study</a:t>
            </a:r>
          </a:p>
          <a:p>
            <a:pPr marL="1117600" lvl="1" indent="0">
              <a:buNone/>
            </a:pPr>
            <a:r>
              <a:rPr lang="en-GB" sz="2800" dirty="0"/>
              <a:t>how humans (individually or collectively) </a:t>
            </a:r>
            <a:br>
              <a:rPr lang="en-GB" sz="2800" dirty="0"/>
            </a:br>
            <a:r>
              <a:rPr lang="en-GB" sz="2800" dirty="0"/>
              <a:t>experience computer technology</a:t>
            </a:r>
          </a:p>
          <a:p>
            <a:pPr marL="0" indent="0">
              <a:buNone/>
            </a:pPr>
            <a:endParaRPr lang="en-GB" sz="3200" dirty="0"/>
          </a:p>
          <a:p>
            <a:pPr marL="0" indent="0">
              <a:buNone/>
            </a:pPr>
            <a:r>
              <a:rPr lang="en-GB" sz="3200" dirty="0">
                <a:solidFill>
                  <a:schemeClr val="accent6">
                    <a:lumMod val="75000"/>
                  </a:schemeClr>
                </a:solidFill>
              </a:rPr>
              <a:t>design discipline</a:t>
            </a:r>
          </a:p>
          <a:p>
            <a:pPr marL="1117600" lvl="1" indent="0">
              <a:buNone/>
            </a:pPr>
            <a:r>
              <a:rPr lang="en-GB" sz="2800" dirty="0"/>
              <a:t>how to make systems </a:t>
            </a:r>
            <a:br>
              <a:rPr lang="en-GB" sz="2800" dirty="0"/>
            </a:br>
            <a:r>
              <a:rPr lang="en-GB" sz="2800" dirty="0"/>
              <a:t>that work better for people</a:t>
            </a:r>
          </a:p>
          <a:p>
            <a:pPr marL="0" indent="0">
              <a:buNone/>
            </a:pPr>
            <a:endParaRPr lang="en-GB" sz="3200" dirty="0"/>
          </a:p>
        </p:txBody>
      </p:sp>
    </p:spTree>
    <p:extLst>
      <p:ext uri="{BB962C8B-B14F-4D97-AF65-F5344CB8AC3E}">
        <p14:creationId xmlns:p14="http://schemas.microsoft.com/office/powerpoint/2010/main" val="12414810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C378A4-77EB-72D8-5DD8-1960C5A4340C}"/>
              </a:ext>
            </a:extLst>
          </p:cNvPr>
          <p:cNvSpPr>
            <a:spLocks noGrp="1"/>
          </p:cNvSpPr>
          <p:nvPr>
            <p:ph type="title"/>
          </p:nvPr>
        </p:nvSpPr>
        <p:spPr/>
        <p:txBody>
          <a:bodyPr/>
          <a:lstStyle/>
          <a:p>
            <a:r>
              <a:rPr lang="en-GB" dirty="0"/>
              <a:t>three facets</a:t>
            </a:r>
          </a:p>
        </p:txBody>
      </p:sp>
      <p:sp>
        <p:nvSpPr>
          <p:cNvPr id="3" name="Content Placeholder 2">
            <a:extLst>
              <a:ext uri="{FF2B5EF4-FFF2-40B4-BE49-F238E27FC236}">
                <a16:creationId xmlns:a16="http://schemas.microsoft.com/office/drawing/2014/main" id="{1B33EC61-92A2-8800-80D8-BCF7A8AB8DAF}"/>
              </a:ext>
            </a:extLst>
          </p:cNvPr>
          <p:cNvSpPr>
            <a:spLocks noGrp="1"/>
          </p:cNvSpPr>
          <p:nvPr>
            <p:ph idx="1"/>
          </p:nvPr>
        </p:nvSpPr>
        <p:spPr/>
        <p:txBody>
          <a:bodyPr/>
          <a:lstStyle/>
          <a:p>
            <a:pPr marL="0" indent="0">
              <a:buNone/>
            </a:pPr>
            <a:r>
              <a:rPr lang="en-GB" dirty="0"/>
              <a:t>core early terms, codified in ISO standards</a:t>
            </a:r>
          </a:p>
          <a:p>
            <a:pPr marL="0" indent="0">
              <a:buNone/>
            </a:pPr>
            <a:endParaRPr lang="en-GB" sz="1050" dirty="0"/>
          </a:p>
          <a:p>
            <a:pPr marL="0" indent="0">
              <a:buNone/>
            </a:pPr>
            <a:r>
              <a:rPr lang="en-GB" sz="3200" dirty="0">
                <a:solidFill>
                  <a:schemeClr val="accent6">
                    <a:lumMod val="75000"/>
                  </a:schemeClr>
                </a:solidFill>
              </a:rPr>
              <a:t>effectiveness</a:t>
            </a:r>
          </a:p>
          <a:p>
            <a:pPr marL="1082675" lvl="1" indent="0">
              <a:buNone/>
            </a:pPr>
            <a:r>
              <a:rPr lang="en-GB" dirty="0"/>
              <a:t>can users achieve their goals</a:t>
            </a:r>
          </a:p>
          <a:p>
            <a:pPr marL="0" indent="0">
              <a:buNone/>
            </a:pPr>
            <a:r>
              <a:rPr lang="en-GB" sz="3200" dirty="0">
                <a:solidFill>
                  <a:schemeClr val="accent6">
                    <a:lumMod val="75000"/>
                  </a:schemeClr>
                </a:solidFill>
              </a:rPr>
              <a:t>efficiency</a:t>
            </a:r>
            <a:endParaRPr lang="en-GB" dirty="0">
              <a:solidFill>
                <a:schemeClr val="accent6">
                  <a:lumMod val="75000"/>
                </a:schemeClr>
              </a:solidFill>
            </a:endParaRPr>
          </a:p>
          <a:p>
            <a:pPr marL="1117600" lvl="1" indent="0">
              <a:buNone/>
            </a:pPr>
            <a:r>
              <a:rPr lang="en-GB" dirty="0"/>
              <a:t>can they do so with minimal effort</a:t>
            </a:r>
          </a:p>
          <a:p>
            <a:pPr marL="0" indent="0">
              <a:buNone/>
            </a:pPr>
            <a:r>
              <a:rPr lang="en-GB" sz="3200" dirty="0">
                <a:solidFill>
                  <a:schemeClr val="accent6">
                    <a:lumMod val="75000"/>
                  </a:schemeClr>
                </a:solidFill>
              </a:rPr>
              <a:t>satisfaction</a:t>
            </a:r>
            <a:endParaRPr lang="en-GB" dirty="0">
              <a:solidFill>
                <a:schemeClr val="accent6">
                  <a:lumMod val="75000"/>
                </a:schemeClr>
              </a:solidFill>
            </a:endParaRPr>
          </a:p>
          <a:p>
            <a:pPr marL="1117600" lvl="1" indent="0">
              <a:buNone/>
            </a:pPr>
            <a:r>
              <a:rPr lang="en-GB" dirty="0"/>
              <a:t>do they feel happy doing this </a:t>
            </a:r>
            <a:br>
              <a:rPr lang="en-GB" dirty="0"/>
            </a:br>
            <a:r>
              <a:rPr lang="en-GB" dirty="0"/>
              <a:t>(or at least without discomfort)</a:t>
            </a:r>
          </a:p>
        </p:txBody>
      </p:sp>
    </p:spTree>
    <p:extLst>
      <p:ext uri="{BB962C8B-B14F-4D97-AF65-F5344CB8AC3E}">
        <p14:creationId xmlns:p14="http://schemas.microsoft.com/office/powerpoint/2010/main" val="9076005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E9F2E6"/>
        </a:solidFill>
        <a:effectLst/>
      </p:bgPr>
    </p:bg>
    <p:spTree>
      <p:nvGrpSpPr>
        <p:cNvPr id="1" name="">
          <a:extLst>
            <a:ext uri="{FF2B5EF4-FFF2-40B4-BE49-F238E27FC236}">
              <a16:creationId xmlns:a16="http://schemas.microsoft.com/office/drawing/2014/main" id="{BEB296AC-08ED-5DA3-8CBD-57608D9A406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5FDEE56-0CE1-2F17-2058-4E6AB572AE52}"/>
              </a:ext>
            </a:extLst>
          </p:cNvPr>
          <p:cNvSpPr>
            <a:spLocks noGrp="1"/>
          </p:cNvSpPr>
          <p:nvPr>
            <p:ph type="title"/>
          </p:nvPr>
        </p:nvSpPr>
        <p:spPr>
          <a:xfrm>
            <a:off x="623888" y="2438400"/>
            <a:ext cx="7886700" cy="1225669"/>
          </a:xfrm>
        </p:spPr>
        <p:txBody>
          <a:bodyPr>
            <a:noAutofit/>
          </a:bodyPr>
          <a:lstStyle/>
          <a:p>
            <a:r>
              <a:rPr lang="en-GB" sz="4000" dirty="0"/>
              <a:t>1.3 Coming Together</a:t>
            </a:r>
          </a:p>
        </p:txBody>
      </p:sp>
      <p:sp>
        <p:nvSpPr>
          <p:cNvPr id="3" name="Text Placeholder 2">
            <a:extLst>
              <a:ext uri="{FF2B5EF4-FFF2-40B4-BE49-F238E27FC236}">
                <a16:creationId xmlns:a16="http://schemas.microsoft.com/office/drawing/2014/main" id="{98332532-55FA-64B4-FE56-D28BE561E0AA}"/>
              </a:ext>
            </a:extLst>
          </p:cNvPr>
          <p:cNvSpPr>
            <a:spLocks noGrp="1"/>
          </p:cNvSpPr>
          <p:nvPr>
            <p:ph type="body" idx="1"/>
          </p:nvPr>
        </p:nvSpPr>
        <p:spPr>
          <a:xfrm>
            <a:off x="623888" y="4419600"/>
            <a:ext cx="7886700" cy="1670051"/>
          </a:xfrm>
        </p:spPr>
        <p:txBody>
          <a:bodyPr/>
          <a:lstStyle/>
          <a:p>
            <a:endParaRPr lang="en-GB" dirty="0"/>
          </a:p>
        </p:txBody>
      </p:sp>
    </p:spTree>
    <p:extLst>
      <p:ext uri="{BB962C8B-B14F-4D97-AF65-F5344CB8AC3E}">
        <p14:creationId xmlns:p14="http://schemas.microsoft.com/office/powerpoint/2010/main" val="214335344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245</TotalTime>
  <Words>989</Words>
  <Application>Microsoft Macintosh PowerPoint</Application>
  <PresentationFormat>On-screen Show (4:3)</PresentationFormat>
  <Paragraphs>221</Paragraphs>
  <Slides>27</Slides>
  <Notes>14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27</vt:i4>
      </vt:variant>
    </vt:vector>
  </HeadingPairs>
  <TitlesOfParts>
    <vt:vector size="31" baseType="lpstr">
      <vt:lpstr>Aptos</vt:lpstr>
      <vt:lpstr>Aptos Display</vt:lpstr>
      <vt:lpstr>Arial</vt:lpstr>
      <vt:lpstr>Office Theme</vt:lpstr>
      <vt:lpstr>AI for HCI – Chapter 1  Introduction</vt:lpstr>
      <vt:lpstr>1.1 What is Artificial Intelligence?</vt:lpstr>
      <vt:lpstr>what is AI?</vt:lpstr>
      <vt:lpstr>EU Definition</vt:lpstr>
      <vt:lpstr>human like?</vt:lpstr>
      <vt:lpstr>1.2 What is Human–Computer Interaction?</vt:lpstr>
      <vt:lpstr>what is HCI?</vt:lpstr>
      <vt:lpstr>three facets</vt:lpstr>
      <vt:lpstr>1.3 Coming Together</vt:lpstr>
      <vt:lpstr>coming together</vt:lpstr>
      <vt:lpstr>1.4 Is AI special?</vt:lpstr>
      <vt:lpstr>just another technology?</vt:lpstr>
      <vt:lpstr>is AI different?     </vt:lpstr>
      <vt:lpstr>good AI+HCI</vt:lpstr>
      <vt:lpstr>1.5 An AI and HCI Framework</vt:lpstr>
      <vt:lpstr>AI and User Interaction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1.6 Structure of the book</vt:lpstr>
      <vt:lpstr>rest of the book …</vt:lpstr>
      <vt:lpstr>Key Points</vt:lpstr>
      <vt:lpstr>key points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Alan Dix</dc:creator>
  <cp:lastModifiedBy>Alan Dix</cp:lastModifiedBy>
  <cp:revision>11</cp:revision>
  <dcterms:created xsi:type="dcterms:W3CDTF">2025-06-09T07:37:06Z</dcterms:created>
  <dcterms:modified xsi:type="dcterms:W3CDTF">2025-11-23T11:21:01Z</dcterms:modified>
</cp:coreProperties>
</file>