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8"/>
  </p:notesMasterIdLst>
  <p:sldIdLst>
    <p:sldId id="258" r:id="rId2"/>
    <p:sldId id="265" r:id="rId3"/>
    <p:sldId id="551" r:id="rId4"/>
    <p:sldId id="552" r:id="rId5"/>
    <p:sldId id="280" r:id="rId6"/>
    <p:sldId id="268" r:id="rId7"/>
    <p:sldId id="553" r:id="rId8"/>
    <p:sldId id="266" r:id="rId9"/>
    <p:sldId id="555" r:id="rId10"/>
    <p:sldId id="549" r:id="rId11"/>
    <p:sldId id="548" r:id="rId12"/>
    <p:sldId id="328" r:id="rId13"/>
    <p:sldId id="331" r:id="rId14"/>
    <p:sldId id="325" r:id="rId15"/>
    <p:sldId id="330" r:id="rId16"/>
    <p:sldId id="546" r:id="rId17"/>
    <p:sldId id="277" r:id="rId18"/>
    <p:sldId id="278" r:id="rId19"/>
    <p:sldId id="550" r:id="rId20"/>
    <p:sldId id="547" r:id="rId21"/>
    <p:sldId id="269" r:id="rId22"/>
    <p:sldId id="267" r:id="rId23"/>
    <p:sldId id="554" r:id="rId24"/>
    <p:sldId id="556" r:id="rId25"/>
    <p:sldId id="569" r:id="rId26"/>
    <p:sldId id="570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2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49"/>
    <p:restoredTop sz="83264"/>
  </p:normalViewPr>
  <p:slideViewPr>
    <p:cSldViewPr snapToGrid="0">
      <p:cViewPr>
        <p:scale>
          <a:sx n="80" d="100"/>
          <a:sy n="80" d="100"/>
        </p:scale>
        <p:origin x="792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B9074-8243-D340-AC4E-4955A1A3C968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EFB4E-C109-FB4F-B622-D74BE7CB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243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 AI in the User Interface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2.1 Introduction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2.1.1 Why use AI?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2.1.2 Dimensions of use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2.2 Invisible AI – natural user interfaces and augmentation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2.3 Explicit interaction with AI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2.3.1 Task inference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2.3.2 Deterministic ground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2.3.3 Appropriate Intelligence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2.3.4 Case study: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onCue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designing for Appropriate Intelligence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2.4 Evaluating intelligent interfaces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3975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8A44EB-580D-4846-B362-40C544383548}" type="slidenum">
              <a:rPr lang="en-US"/>
              <a:pPr/>
              <a:t>21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54E2D-1A35-83A4-D65C-5557CAC4E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AF741D-D3B0-A10C-2F46-87DD3D8D08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CEF2F1-F2A6-5055-A431-7564C99524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FD1193-3E8E-517D-716B-AA1B24D90F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2346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73BBC-E588-5D20-D3C9-015C27847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7C40B9-2BBB-6BFA-0822-8CDB7501CE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9EC501-5282-D3EE-F83A-5D3F1536DF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15B79C-5B52-88DC-CAA8-AE102DDF26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9203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2B1AE-7579-1A69-F63F-5E12459BC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DB52F6-F847-384F-0C90-8D4B5CE291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FCF601-0F0C-182E-97F1-B56E09E254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2DC872-D56D-0FED-B51D-C88B953F8F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407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F3442-10C9-B95F-83E1-825CD112F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8EE8EA-F02A-CBAC-CC56-8C962A1B27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816A5E-76FB-C277-849C-A8ACEB80AB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2.1.1 Why use AI?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2.1.2 Dimensions of use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3E3134-E88C-1CD2-C090-51C25387AA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007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BE20CF-70AE-EA44-A9F2-B089D8CA5A36}" type="slidenum">
              <a:rPr lang="en-GB"/>
              <a:pPr/>
              <a:t>5</a:t>
            </a:fld>
            <a:endParaRPr lang="en-GB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F7862-8C01-F356-155C-567ABBF19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77FBEE-BE0E-457F-C6EC-DBF02BF76C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00C414-BCCE-EE20-65D3-FF414A06FA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DBCCD-CB48-45A0-70DC-BE52486F11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416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3CB12-D6BB-E72D-8680-98681BBC9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688869-F8B7-1FF8-5FBB-9D5D4C9966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7547DB-E236-9868-9F92-34649A741C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2.3.1 Task inference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2.3.2 Deterministic ground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2.3.3 Appropriate Intelligence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2.3.4 Case study: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onCue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designing for Appropriate Intelligence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3F634C-F3D0-ED1D-DF59-91FEA7AAFD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3076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2509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E6364A-8147-7745-BCD1-3370448DADBA}" type="slidenum">
              <a:rPr lang="en-US"/>
              <a:pPr/>
              <a:t>17</a:t>
            </a:fld>
            <a:endParaRPr lang="en-US"/>
          </a:p>
        </p:txBody>
      </p:sp>
      <p:sp>
        <p:nvSpPr>
          <p:cNvPr id="14848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5776C0-502C-EF4C-8943-A925B2284307}" type="slidenum">
              <a:rPr lang="en-US"/>
              <a:pPr/>
              <a:t>18</a:t>
            </a:fld>
            <a:endParaRPr lang="en-US"/>
          </a:p>
        </p:txBody>
      </p:sp>
      <p:sp>
        <p:nvSpPr>
          <p:cNvPr id="1505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6C7AA2-023F-B84B-83F2-47092DA7DE94}" type="slidenum">
              <a:rPr lang="en-US"/>
              <a:pPr/>
              <a:t>20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0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54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546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104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90418"/>
            <a:ext cx="7886700" cy="225004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887038"/>
            <a:ext cx="7886700" cy="320261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702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86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51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84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003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92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96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707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29314-C276-68FD-FD4E-AD311685D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6A8DF4B-9AB2-7660-EB67-A37B4E7FA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AI for HCI – </a:t>
            </a:r>
            <a:r>
              <a:rPr lang="en-GB" sz="4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Chapter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2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AI in the User Interface</a:t>
            </a:r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7095EE8-E9EF-4365-3AC7-F3516F0B09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chemeClr val="tx1"/>
                </a:solidFill>
              </a:rPr>
              <a:t>2.1 Introduction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2.1.1 Why use AI?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2.1.2 Dimensions of use</a:t>
            </a:r>
          </a:p>
          <a:p>
            <a:r>
              <a:rPr lang="en-GB" dirty="0">
                <a:solidFill>
                  <a:schemeClr val="tx1"/>
                </a:solidFill>
              </a:rPr>
              <a:t>2.2 Invisible AI – natural user interfaces and augmentation</a:t>
            </a:r>
          </a:p>
          <a:p>
            <a:r>
              <a:rPr lang="en-GB" dirty="0">
                <a:solidFill>
                  <a:schemeClr val="tx1"/>
                </a:solidFill>
              </a:rPr>
              <a:t>2.3 Explicit interaction with AI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2.3.1 Task inference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2.3.2 Deterministic ground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2.3.3 Appropriate Intelligence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2.3.4 Case study: </a:t>
            </a:r>
            <a:r>
              <a:rPr lang="en-GB" dirty="0" err="1">
                <a:solidFill>
                  <a:schemeClr val="tx1"/>
                </a:solidFill>
              </a:rPr>
              <a:t>onCue</a:t>
            </a:r>
            <a:r>
              <a:rPr lang="en-GB" dirty="0">
                <a:solidFill>
                  <a:schemeClr val="tx1"/>
                </a:solidFill>
              </a:rPr>
              <a:t> – designing for Appropriate Intelligence</a:t>
            </a:r>
          </a:p>
          <a:p>
            <a:r>
              <a:rPr lang="en-GB" dirty="0">
                <a:solidFill>
                  <a:schemeClr val="tx1"/>
                </a:solidFill>
              </a:rPr>
              <a:t>2.4 Evaluating intelligent interfaces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8736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33AA8-6B0E-30DB-07EB-9EA6060EA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508BF-2067-342E-4086-8AB581F8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/>
          </a:bodyPr>
          <a:lstStyle/>
          <a:p>
            <a:r>
              <a:rPr lang="cy-GB" cap="none" dirty="0">
                <a:solidFill>
                  <a:schemeClr val="accent6">
                    <a:lumMod val="75000"/>
                  </a:schemeClr>
                </a:solidFill>
              </a:rPr>
              <a:t>task inference</a:t>
            </a:r>
            <a:endParaRPr lang="en-US" cap="none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93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EEE46-55C3-824A-2894-22A7F7A84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EAGER – early system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8B54E-7582-E4F0-6D29-A0EC64DB0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3200" dirty="0"/>
              <a:t>intelligence was </a:t>
            </a:r>
            <a:r>
              <a:rPr lang="en-GB" sz="3200" dirty="0">
                <a:solidFill>
                  <a:schemeClr val="accent6">
                    <a:lumMod val="75000"/>
                  </a:schemeClr>
                </a:solidFill>
              </a:rPr>
              <a:t>embodied</a:t>
            </a:r>
          </a:p>
          <a:p>
            <a:pPr lvl="1"/>
            <a:r>
              <a:rPr lang="en-GB" sz="2800" dirty="0"/>
              <a:t>only affected other entities</a:t>
            </a:r>
            <a:br>
              <a:rPr lang="en-GB" sz="2800" dirty="0"/>
            </a:br>
            <a:r>
              <a:rPr lang="en-GB" sz="2800" dirty="0"/>
              <a:t>in the user interface </a:t>
            </a:r>
            <a:br>
              <a:rPr lang="en-GB" sz="2800" dirty="0"/>
            </a:br>
            <a:r>
              <a:rPr lang="en-GB" sz="2800" dirty="0"/>
              <a:t>when requested;</a:t>
            </a:r>
          </a:p>
          <a:p>
            <a:endParaRPr lang="en-GB" sz="2400" dirty="0"/>
          </a:p>
          <a:p>
            <a:pPr marL="0" indent="0">
              <a:buNone/>
            </a:pPr>
            <a:r>
              <a:rPr lang="en-GB" sz="3200" dirty="0"/>
              <a:t>only made </a:t>
            </a:r>
            <a:r>
              <a:rPr lang="en-GB" sz="3200" dirty="0">
                <a:solidFill>
                  <a:schemeClr val="accent6">
                    <a:lumMod val="75000"/>
                  </a:schemeClr>
                </a:solidFill>
              </a:rPr>
              <a:t>suggestions</a:t>
            </a:r>
          </a:p>
          <a:p>
            <a:pPr lvl="1"/>
            <a:r>
              <a:rPr lang="en-GB" sz="2800" dirty="0"/>
              <a:t>when it made a mistake</a:t>
            </a:r>
            <a:br>
              <a:rPr lang="en-GB" sz="2800" dirty="0"/>
            </a:br>
            <a:r>
              <a:rPr lang="en-GB" sz="2800" dirty="0"/>
              <a:t>it could simply be ignored.</a:t>
            </a:r>
          </a:p>
        </p:txBody>
      </p:sp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C10AC8E4-F341-AEA3-910B-6230EBF73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1999" y="365126"/>
            <a:ext cx="3302001" cy="4144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604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361C4-8DDF-C842-A24D-63C832C12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heuristics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86534-4B4E-064E-BCE7-6190DBAFD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5875" indent="0">
              <a:buNone/>
            </a:pPr>
            <a:endParaRPr lang="cy-GB" sz="4000" dirty="0">
              <a:solidFill>
                <a:schemeClr val="accent6">
                  <a:lumMod val="50000"/>
                </a:schemeClr>
              </a:solidFill>
            </a:endParaRPr>
          </a:p>
          <a:p>
            <a:pPr marL="15875" indent="0">
              <a:buNone/>
            </a:pPr>
            <a:r>
              <a:rPr lang="cy-GB" sz="4000" dirty="0">
                <a:solidFill>
                  <a:schemeClr val="accent6">
                    <a:lumMod val="50000"/>
                  </a:schemeClr>
                </a:solidFill>
              </a:rPr>
              <a:t>deterministic ground</a:t>
            </a:r>
          </a:p>
          <a:p>
            <a:pPr marL="1044575" lvl="1" indent="-571500"/>
            <a:r>
              <a:rPr lang="cy-GB" sz="3200" dirty="0"/>
              <a:t>knowing what may change</a:t>
            </a:r>
          </a:p>
          <a:p>
            <a:pPr marL="1655763" lvl="1"/>
            <a:endParaRPr lang="cy-GB" sz="3600" dirty="0"/>
          </a:p>
          <a:p>
            <a:pPr marL="15875" indent="0">
              <a:buNone/>
            </a:pPr>
            <a:r>
              <a:rPr lang="cy-GB" sz="4000" dirty="0">
                <a:solidFill>
                  <a:schemeClr val="accent6">
                    <a:lumMod val="50000"/>
                  </a:schemeClr>
                </a:solidFill>
              </a:rPr>
              <a:t>appropriate intelligence</a:t>
            </a:r>
          </a:p>
          <a:p>
            <a:pPr marL="1044575" lvl="1" indent="-571500"/>
            <a:r>
              <a:rPr lang="cy-GB" sz="3200" dirty="0"/>
              <a:t>what happens when it all goes wrong </a:t>
            </a:r>
          </a:p>
        </p:txBody>
      </p:sp>
    </p:spTree>
    <p:extLst>
      <p:ext uri="{BB962C8B-B14F-4D97-AF65-F5344CB8AC3E}">
        <p14:creationId xmlns:p14="http://schemas.microsoft.com/office/powerpoint/2010/main" val="3246393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85EEE-59AE-7E49-9191-74BBCEFF4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/>
          </a:bodyPr>
          <a:lstStyle/>
          <a:p>
            <a:r>
              <a:rPr lang="cy-GB" cap="none" dirty="0">
                <a:solidFill>
                  <a:schemeClr val="accent6">
                    <a:lumMod val="75000"/>
                  </a:schemeClr>
                </a:solidFill>
              </a:rPr>
              <a:t>deterministic ground</a:t>
            </a:r>
            <a:endParaRPr lang="en-US" cap="none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560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3BE1A58E-F3A5-DE43-849A-0D8D793A46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deterministic ground ...  </a:t>
            </a:r>
            <a:r>
              <a:rPr lang="en-US" altLang="en-US" dirty="0"/>
              <a:t>for menus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E8EB79E-A994-97F6-ACA5-23BB4FABD1C3}"/>
              </a:ext>
            </a:extLst>
          </p:cNvPr>
          <p:cNvGrpSpPr/>
          <p:nvPr/>
        </p:nvGrpSpPr>
        <p:grpSpPr>
          <a:xfrm>
            <a:off x="299800" y="2335291"/>
            <a:ext cx="5403530" cy="3654425"/>
            <a:chOff x="-180655" y="1855611"/>
            <a:chExt cx="5403530" cy="3654425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CB092416-74BE-FF45-84B7-448ECFB66EAA}"/>
                </a:ext>
              </a:extLst>
            </p:cNvPr>
            <p:cNvGrpSpPr/>
            <p:nvPr/>
          </p:nvGrpSpPr>
          <p:grpSpPr>
            <a:xfrm>
              <a:off x="3921125" y="1855611"/>
              <a:ext cx="1301750" cy="3654425"/>
              <a:chOff x="6553200" y="2590800"/>
              <a:chExt cx="1301750" cy="3654425"/>
            </a:xfrm>
          </p:grpSpPr>
          <p:sp>
            <p:nvSpPr>
              <p:cNvPr id="80900" name="Text Box 4">
                <a:extLst>
                  <a:ext uri="{FF2B5EF4-FFF2-40B4-BE49-F238E27FC236}">
                    <a16:creationId xmlns:a16="http://schemas.microsoft.com/office/drawing/2014/main" id="{A6F46A5F-F312-974E-AA12-BC3B11883D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53200" y="2971800"/>
                <a:ext cx="1301750" cy="3273425"/>
              </a:xfrm>
              <a:prstGeom prst="rect">
                <a:avLst/>
              </a:prstGeom>
              <a:noFill/>
              <a:ln w="38100">
                <a:solidFill>
                  <a:srgbClr val="4B0025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1800" dirty="0">
                    <a:latin typeface="Arial" panose="020B0604020202020204" pitchFamily="34" charset="0"/>
                  </a:rPr>
                  <a:t>David</a:t>
                </a:r>
              </a:p>
              <a:p>
                <a:r>
                  <a:rPr lang="en-US" altLang="en-US" sz="1800" dirty="0">
                    <a:latin typeface="Arial" panose="020B0604020202020204" pitchFamily="34" charset="0"/>
                  </a:rPr>
                  <a:t>Mary</a:t>
                </a:r>
              </a:p>
              <a:p>
                <a:r>
                  <a:rPr lang="en-US" altLang="en-US" sz="1800" dirty="0">
                    <a:latin typeface="Arial" panose="020B0604020202020204" pitchFamily="34" charset="0"/>
                  </a:rPr>
                  <a:t>Florence</a:t>
                </a:r>
              </a:p>
              <a:p>
                <a:endParaRPr lang="en-US" altLang="en-US" sz="800" dirty="0">
                  <a:latin typeface="Arial" panose="020B0604020202020204" pitchFamily="34" charset="0"/>
                </a:endParaRPr>
              </a:p>
              <a:p>
                <a:r>
                  <a:rPr lang="en-US" altLang="en-US" sz="1800" dirty="0">
                    <a:latin typeface="Arial" panose="020B0604020202020204" pitchFamily="34" charset="0"/>
                  </a:rPr>
                  <a:t>Adrian</a:t>
                </a:r>
              </a:p>
              <a:p>
                <a:r>
                  <a:rPr lang="en-US" altLang="en-US" sz="1800" dirty="0">
                    <a:latin typeface="Arial" panose="020B0604020202020204" pitchFamily="34" charset="0"/>
                  </a:rPr>
                  <a:t>Andy</a:t>
                </a:r>
              </a:p>
              <a:p>
                <a:r>
                  <a:rPr lang="en-US" altLang="en-US" sz="1800" dirty="0">
                    <a:latin typeface="Arial" panose="020B0604020202020204" pitchFamily="34" charset="0"/>
                  </a:rPr>
                  <a:t>Brian</a:t>
                </a:r>
              </a:p>
              <a:p>
                <a:r>
                  <a:rPr lang="en-US" altLang="en-US" sz="1800" dirty="0">
                    <a:latin typeface="Arial" panose="020B0604020202020204" pitchFamily="34" charset="0"/>
                  </a:rPr>
                  <a:t>Charlotte</a:t>
                </a:r>
              </a:p>
              <a:p>
                <a:r>
                  <a:rPr lang="en-US" altLang="en-US" sz="1800" dirty="0">
                    <a:latin typeface="Arial" panose="020B0604020202020204" pitchFamily="34" charset="0"/>
                  </a:rPr>
                  <a:t>Colin</a:t>
                </a:r>
              </a:p>
              <a:p>
                <a:r>
                  <a:rPr lang="en-US" altLang="en-US" sz="1800" dirty="0">
                    <a:latin typeface="Arial" panose="020B0604020202020204" pitchFamily="34" charset="0"/>
                  </a:rPr>
                  <a:t>David</a:t>
                </a:r>
              </a:p>
              <a:p>
                <a:r>
                  <a:rPr lang="en-US" altLang="en-US" sz="1800" dirty="0" err="1">
                    <a:latin typeface="Arial" panose="020B0604020202020204" pitchFamily="34" charset="0"/>
                  </a:rPr>
                  <a:t>Devina</a:t>
                </a:r>
                <a:endParaRPr lang="en-US" altLang="en-US" sz="1800" dirty="0">
                  <a:latin typeface="Arial" panose="020B0604020202020204" pitchFamily="34" charset="0"/>
                </a:endParaRPr>
              </a:p>
              <a:p>
                <a:r>
                  <a:rPr lang="en-US" altLang="en-US" sz="1800" dirty="0">
                    <a:latin typeface="Arial" panose="020B0604020202020204" pitchFamily="34" charset="0"/>
                  </a:rPr>
                  <a:t>. . .            </a:t>
                </a:r>
              </a:p>
            </p:txBody>
          </p:sp>
          <p:sp>
            <p:nvSpPr>
              <p:cNvPr id="80901" name="Text Box 5">
                <a:extLst>
                  <a:ext uri="{FF2B5EF4-FFF2-40B4-BE49-F238E27FC236}">
                    <a16:creationId xmlns:a16="http://schemas.microsoft.com/office/drawing/2014/main" id="{E19182F2-FAAC-E54F-A947-2C10E98E98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53200" y="2590800"/>
                <a:ext cx="1120820" cy="369332"/>
              </a:xfrm>
              <a:prstGeom prst="rect">
                <a:avLst/>
              </a:prstGeom>
              <a:solidFill>
                <a:srgbClr val="4B0025"/>
              </a:solidFill>
              <a:ln w="38100">
                <a:solidFill>
                  <a:srgbClr val="4B0025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1800" dirty="0">
                    <a:solidFill>
                      <a:srgbClr val="FFFB00"/>
                    </a:solidFill>
                    <a:latin typeface="Arial" panose="020B0604020202020204" pitchFamily="34" charset="0"/>
                  </a:rPr>
                  <a:t>Message</a:t>
                </a:r>
              </a:p>
            </p:txBody>
          </p:sp>
          <p:sp>
            <p:nvSpPr>
              <p:cNvPr id="80902" name="Line 6">
                <a:extLst>
                  <a:ext uri="{FF2B5EF4-FFF2-40B4-BE49-F238E27FC236}">
                    <a16:creationId xmlns:a16="http://schemas.microsoft.com/office/drawing/2014/main" id="{DF899514-8DE7-1A40-AE50-21B1E5DF25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53200" y="3962400"/>
                <a:ext cx="1295400" cy="0"/>
              </a:xfrm>
              <a:prstGeom prst="line">
                <a:avLst/>
              </a:prstGeom>
              <a:noFill/>
              <a:ln w="9525">
                <a:solidFill>
                  <a:srgbClr val="4B0025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261F4EB-B862-5A4A-A9D2-86000CB7B356}"/>
                </a:ext>
              </a:extLst>
            </p:cNvPr>
            <p:cNvSpPr/>
            <p:nvPr/>
          </p:nvSpPr>
          <p:spPr>
            <a:xfrm>
              <a:off x="200986" y="2088438"/>
              <a:ext cx="3014662" cy="11387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en-US" sz="2800" dirty="0">
                  <a:solidFill>
                    <a:schemeClr val="accent6">
                      <a:lumMod val="50000"/>
                    </a:schemeClr>
                  </a:solidFill>
                </a:rPr>
                <a:t>adaptive area</a:t>
              </a:r>
              <a:br>
                <a:rPr lang="en-US" altLang="en-US" sz="2000" dirty="0"/>
              </a:br>
              <a:r>
                <a:rPr lang="en-US" altLang="en-US" sz="2000" dirty="0"/>
                <a:t>most popular/likely at top</a:t>
              </a:r>
              <a:br>
                <a:rPr lang="en-US" altLang="en-US" sz="2000" dirty="0"/>
              </a:br>
              <a:r>
                <a:rPr lang="en-US" altLang="en-US" sz="2000" i="1" dirty="0"/>
                <a:t>quick when it gets it right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4B13EC2-E386-894E-A9E0-EE9036E514C8}"/>
                </a:ext>
              </a:extLst>
            </p:cNvPr>
            <p:cNvSpPr/>
            <p:nvPr/>
          </p:nvSpPr>
          <p:spPr>
            <a:xfrm>
              <a:off x="-180655" y="3866619"/>
              <a:ext cx="3396303" cy="11387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en-US" sz="2800" dirty="0">
                  <a:solidFill>
                    <a:schemeClr val="accent6">
                      <a:lumMod val="50000"/>
                    </a:schemeClr>
                  </a:solidFill>
                </a:rPr>
                <a:t>deterministic ground</a:t>
              </a:r>
              <a:br>
                <a:rPr lang="en-US" altLang="en-US" sz="2000" dirty="0"/>
              </a:br>
              <a:r>
                <a:rPr lang="en-US" altLang="en-US" sz="2000" dirty="0"/>
                <a:t>alphabetic below</a:t>
              </a:r>
              <a:br>
                <a:rPr lang="en-US" altLang="en-US" sz="2000" dirty="0"/>
              </a:br>
              <a:r>
                <a:rPr lang="en-US" altLang="en-US" sz="2000" i="1" dirty="0"/>
                <a:t>still easy to scan when it isn’t  </a:t>
              </a:r>
            </a:p>
          </p:txBody>
        </p:sp>
        <p:sp>
          <p:nvSpPr>
            <p:cNvPr id="11" name="Right Brace 10">
              <a:extLst>
                <a:ext uri="{FF2B5EF4-FFF2-40B4-BE49-F238E27FC236}">
                  <a16:creationId xmlns:a16="http://schemas.microsoft.com/office/drawing/2014/main" id="{3F333518-F5EF-264C-8071-1B8B6CBB2F21}"/>
                </a:ext>
              </a:extLst>
            </p:cNvPr>
            <p:cNvSpPr/>
            <p:nvPr/>
          </p:nvSpPr>
          <p:spPr>
            <a:xfrm flipH="1">
              <a:off x="3396936" y="2236611"/>
              <a:ext cx="342900" cy="900128"/>
            </a:xfrm>
            <a:prstGeom prst="rightBrace">
              <a:avLst>
                <a:gd name="adj1" fmla="val 39341"/>
                <a:gd name="adj2" fmla="val 50000"/>
              </a:avLst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ight Brace 11">
              <a:extLst>
                <a:ext uri="{FF2B5EF4-FFF2-40B4-BE49-F238E27FC236}">
                  <a16:creationId xmlns:a16="http://schemas.microsoft.com/office/drawing/2014/main" id="{AD821229-3F7C-1A49-A9A9-D87BEFB1A532}"/>
                </a:ext>
              </a:extLst>
            </p:cNvPr>
            <p:cNvSpPr/>
            <p:nvPr/>
          </p:nvSpPr>
          <p:spPr>
            <a:xfrm flipH="1">
              <a:off x="3396936" y="3321934"/>
              <a:ext cx="342900" cy="2188102"/>
            </a:xfrm>
            <a:prstGeom prst="rightBrace">
              <a:avLst>
                <a:gd name="adj1" fmla="val 39341"/>
                <a:gd name="adj2" fmla="val 50000"/>
              </a:avLst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3BE1A58E-F3A5-DE43-849A-0D8D793A46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deterministic ground ...  </a:t>
            </a:r>
            <a:r>
              <a:rPr lang="en-US" altLang="en-US" dirty="0"/>
              <a:t>for menus</a:t>
            </a:r>
            <a:br>
              <a:rPr lang="en-US" altLang="en-US" sz="4000" dirty="0"/>
            </a:br>
            <a:r>
              <a:rPr lang="en-US" altLang="en-US" sz="4000" dirty="0"/>
              <a:t>				  </a:t>
            </a:r>
            <a:r>
              <a:rPr lang="en-US" altLang="en-US" sz="3600" dirty="0"/>
              <a:t>…  another option</a:t>
            </a:r>
            <a:endParaRPr lang="en-US" altLang="en-US" sz="4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0BBE1BD-A80B-6CFF-43E4-F314826A98F5}"/>
              </a:ext>
            </a:extLst>
          </p:cNvPr>
          <p:cNvGrpSpPr/>
          <p:nvPr/>
        </p:nvGrpSpPr>
        <p:grpSpPr>
          <a:xfrm>
            <a:off x="254830" y="2335291"/>
            <a:ext cx="8840765" cy="3520321"/>
            <a:chOff x="-133136" y="1855611"/>
            <a:chExt cx="8840765" cy="352032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045FA17-BC01-8540-8C1C-D2396996F9C0}"/>
                </a:ext>
              </a:extLst>
            </p:cNvPr>
            <p:cNvSpPr/>
            <p:nvPr/>
          </p:nvSpPr>
          <p:spPr>
            <a:xfrm>
              <a:off x="4007431" y="3657600"/>
              <a:ext cx="1274708" cy="287613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  <a:effectLst>
              <a:outerShdw blurRad="190500" dir="5400000" algn="t" rotWithShape="0">
                <a:srgbClr val="FFBD7B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AE3A06D-499A-3848-8776-1BBC97EAAFCD}"/>
                </a:ext>
              </a:extLst>
            </p:cNvPr>
            <p:cNvSpPr/>
            <p:nvPr/>
          </p:nvSpPr>
          <p:spPr>
            <a:xfrm>
              <a:off x="4007431" y="4469908"/>
              <a:ext cx="1274708" cy="287613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  <a:effectLst>
              <a:outerShdw blurRad="190500" dir="5400000" algn="t" rotWithShape="0">
                <a:srgbClr val="FFBD7B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CB092416-74BE-FF45-84B7-448ECFB66EAA}"/>
                </a:ext>
              </a:extLst>
            </p:cNvPr>
            <p:cNvGrpSpPr/>
            <p:nvPr/>
          </p:nvGrpSpPr>
          <p:grpSpPr>
            <a:xfrm>
              <a:off x="4007431" y="1855611"/>
              <a:ext cx="1274708" cy="3520321"/>
              <a:chOff x="6553200" y="2590800"/>
              <a:chExt cx="1274708" cy="3520321"/>
            </a:xfrm>
          </p:grpSpPr>
          <p:sp>
            <p:nvSpPr>
              <p:cNvPr id="80900" name="Text Box 4">
                <a:extLst>
                  <a:ext uri="{FF2B5EF4-FFF2-40B4-BE49-F238E27FC236}">
                    <a16:creationId xmlns:a16="http://schemas.microsoft.com/office/drawing/2014/main" id="{A6F46A5F-F312-974E-AA12-BC3B11883D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53200" y="2971800"/>
                <a:ext cx="1274708" cy="3139321"/>
              </a:xfrm>
              <a:prstGeom prst="rect">
                <a:avLst/>
              </a:prstGeom>
              <a:noFill/>
              <a:ln w="38100">
                <a:solidFill>
                  <a:srgbClr val="4B0025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1800" dirty="0">
                    <a:latin typeface="Arial" panose="020B0604020202020204" pitchFamily="34" charset="0"/>
                  </a:rPr>
                  <a:t>Adrian</a:t>
                </a:r>
              </a:p>
              <a:p>
                <a:r>
                  <a:rPr lang="en-US" altLang="en-US" sz="1800" dirty="0">
                    <a:latin typeface="Arial" panose="020B0604020202020204" pitchFamily="34" charset="0"/>
                  </a:rPr>
                  <a:t>Andy</a:t>
                </a:r>
              </a:p>
              <a:p>
                <a:r>
                  <a:rPr lang="en-US" altLang="en-US" sz="1800" dirty="0">
                    <a:latin typeface="Arial" panose="020B0604020202020204" pitchFamily="34" charset="0"/>
                  </a:rPr>
                  <a:t>Brian</a:t>
                </a:r>
              </a:p>
              <a:p>
                <a:r>
                  <a:rPr lang="en-US" altLang="en-US" sz="1800" dirty="0">
                    <a:latin typeface="Arial" panose="020B0604020202020204" pitchFamily="34" charset="0"/>
                  </a:rPr>
                  <a:t>Charlotte</a:t>
                </a:r>
              </a:p>
              <a:p>
                <a:r>
                  <a:rPr lang="en-US" altLang="en-US" sz="1800" dirty="0">
                    <a:latin typeface="Arial" panose="020B0604020202020204" pitchFamily="34" charset="0"/>
                  </a:rPr>
                  <a:t>Colin</a:t>
                </a:r>
              </a:p>
              <a:p>
                <a:r>
                  <a:rPr lang="en-US" altLang="en-US" sz="1800" dirty="0">
                    <a:latin typeface="Arial" panose="020B0604020202020204" pitchFamily="34" charset="0"/>
                  </a:rPr>
                  <a:t>David</a:t>
                </a:r>
              </a:p>
              <a:p>
                <a:r>
                  <a:rPr lang="en-US" altLang="en-US" sz="1800" dirty="0" err="1">
                    <a:latin typeface="Arial" panose="020B0604020202020204" pitchFamily="34" charset="0"/>
                  </a:rPr>
                  <a:t>Devina</a:t>
                </a:r>
                <a:br>
                  <a:rPr lang="en-US" altLang="en-US" sz="1800" dirty="0">
                    <a:latin typeface="Arial" panose="020B0604020202020204" pitchFamily="34" charset="0"/>
                  </a:rPr>
                </a:br>
                <a:r>
                  <a:rPr lang="en-US" altLang="en-US" sz="1800" dirty="0">
                    <a:latin typeface="Arial" panose="020B0604020202020204" pitchFamily="34" charset="0"/>
                  </a:rPr>
                  <a:t>Elizabeth</a:t>
                </a:r>
              </a:p>
              <a:p>
                <a:r>
                  <a:rPr lang="en-US" altLang="en-US" dirty="0">
                    <a:latin typeface="Arial" panose="020B0604020202020204" pitchFamily="34" charset="0"/>
                  </a:rPr>
                  <a:t>Florence</a:t>
                </a:r>
              </a:p>
              <a:p>
                <a:r>
                  <a:rPr lang="en-US" altLang="en-US" sz="1800" dirty="0">
                    <a:latin typeface="Arial" panose="020B0604020202020204" pitchFamily="34" charset="0"/>
                  </a:rPr>
                  <a:t>George</a:t>
                </a:r>
              </a:p>
              <a:p>
                <a:r>
                  <a:rPr lang="en-US" altLang="en-US" sz="1800" dirty="0">
                    <a:latin typeface="Arial" panose="020B0604020202020204" pitchFamily="34" charset="0"/>
                  </a:rPr>
                  <a:t>. . .            </a:t>
                </a:r>
              </a:p>
            </p:txBody>
          </p:sp>
          <p:sp>
            <p:nvSpPr>
              <p:cNvPr id="80901" name="Text Box 5">
                <a:extLst>
                  <a:ext uri="{FF2B5EF4-FFF2-40B4-BE49-F238E27FC236}">
                    <a16:creationId xmlns:a16="http://schemas.microsoft.com/office/drawing/2014/main" id="{E19182F2-FAAC-E54F-A947-2C10E98E98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53200" y="2590800"/>
                <a:ext cx="1120820" cy="369332"/>
              </a:xfrm>
              <a:prstGeom prst="rect">
                <a:avLst/>
              </a:prstGeom>
              <a:solidFill>
                <a:srgbClr val="4B0025"/>
              </a:solidFill>
              <a:ln w="38100">
                <a:solidFill>
                  <a:srgbClr val="4B0025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1800" dirty="0">
                    <a:solidFill>
                      <a:srgbClr val="FFFB00"/>
                    </a:solidFill>
                    <a:latin typeface="Arial" panose="020B0604020202020204" pitchFamily="34" charset="0"/>
                  </a:rPr>
                  <a:t>Message</a:t>
                </a:r>
              </a:p>
            </p:txBody>
          </p:sp>
        </p:grp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261F4EB-B862-5A4A-A9D2-86000CB7B356}"/>
                </a:ext>
              </a:extLst>
            </p:cNvPr>
            <p:cNvSpPr/>
            <p:nvPr/>
          </p:nvSpPr>
          <p:spPr>
            <a:xfrm>
              <a:off x="6172443" y="3618748"/>
              <a:ext cx="2535186" cy="11387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en-US" sz="2800" dirty="0">
                  <a:solidFill>
                    <a:schemeClr val="accent6">
                      <a:lumMod val="50000"/>
                    </a:schemeClr>
                  </a:solidFill>
                </a:rPr>
                <a:t>adaptive aspect</a:t>
              </a:r>
              <a:br>
                <a:rPr lang="en-US" altLang="en-US" sz="2000" dirty="0"/>
              </a:br>
              <a:r>
                <a:rPr lang="en-US" altLang="en-US" sz="2000" dirty="0"/>
                <a:t>highlight most popular/likely items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4B13EC2-E386-894E-A9E0-EE9036E514C8}"/>
                </a:ext>
              </a:extLst>
            </p:cNvPr>
            <p:cNvSpPr/>
            <p:nvPr/>
          </p:nvSpPr>
          <p:spPr>
            <a:xfrm>
              <a:off x="-133136" y="3088212"/>
              <a:ext cx="3396303" cy="11387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en-US" sz="2800" dirty="0">
                  <a:solidFill>
                    <a:schemeClr val="accent6">
                      <a:lumMod val="50000"/>
                    </a:schemeClr>
                  </a:solidFill>
                </a:rPr>
                <a:t>deterministic ground</a:t>
              </a:r>
              <a:br>
                <a:rPr lang="en-US" altLang="en-US" sz="2000" dirty="0"/>
              </a:br>
              <a:r>
                <a:rPr lang="en-US" altLang="en-US" sz="2000" dirty="0"/>
                <a:t>overall order</a:t>
              </a:r>
              <a:br>
                <a:rPr lang="en-US" altLang="en-US" sz="2000" dirty="0"/>
              </a:br>
              <a:r>
                <a:rPr lang="en-US" altLang="en-US" sz="2000" dirty="0"/>
                <a:t>always alphabetic</a:t>
              </a:r>
              <a:endParaRPr lang="en-US" altLang="en-US" sz="2000" i="1" dirty="0"/>
            </a:p>
          </p:txBody>
        </p:sp>
        <p:sp>
          <p:nvSpPr>
            <p:cNvPr id="11" name="Right Brace 10">
              <a:extLst>
                <a:ext uri="{FF2B5EF4-FFF2-40B4-BE49-F238E27FC236}">
                  <a16:creationId xmlns:a16="http://schemas.microsoft.com/office/drawing/2014/main" id="{3F333518-F5EF-264C-8071-1B8B6CBB2F21}"/>
                </a:ext>
              </a:extLst>
            </p:cNvPr>
            <p:cNvSpPr/>
            <p:nvPr/>
          </p:nvSpPr>
          <p:spPr>
            <a:xfrm>
              <a:off x="5555841" y="3657599"/>
              <a:ext cx="342900" cy="1138773"/>
            </a:xfrm>
            <a:prstGeom prst="rightBrace">
              <a:avLst>
                <a:gd name="adj1" fmla="val 39341"/>
                <a:gd name="adj2" fmla="val 50000"/>
              </a:avLst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ight Brace 11">
              <a:extLst>
                <a:ext uri="{FF2B5EF4-FFF2-40B4-BE49-F238E27FC236}">
                  <a16:creationId xmlns:a16="http://schemas.microsoft.com/office/drawing/2014/main" id="{AD821229-3F7C-1A49-A9A9-D87BEFB1A532}"/>
                </a:ext>
              </a:extLst>
            </p:cNvPr>
            <p:cNvSpPr/>
            <p:nvPr/>
          </p:nvSpPr>
          <p:spPr>
            <a:xfrm flipH="1">
              <a:off x="3483243" y="2261754"/>
              <a:ext cx="342900" cy="2981577"/>
            </a:xfrm>
            <a:prstGeom prst="rightBrace">
              <a:avLst>
                <a:gd name="adj1" fmla="val 39341"/>
                <a:gd name="adj2" fmla="val 50000"/>
              </a:avLst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3951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85EEE-59AE-7E49-9191-74BBCEFF4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/>
          </a:bodyPr>
          <a:lstStyle/>
          <a:p>
            <a:r>
              <a:rPr lang="cy-GB" cap="none" dirty="0">
                <a:solidFill>
                  <a:schemeClr val="accent6">
                    <a:lumMod val="75000"/>
                  </a:schemeClr>
                </a:solidFill>
              </a:rPr>
              <a:t>appropriate intelligence</a:t>
            </a:r>
            <a:endParaRPr lang="en-US" cap="none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8189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of standard AI interfaces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/>
              <a:t>it should be right as often as possible</a:t>
            </a:r>
          </a:p>
          <a:p>
            <a:pPr marL="609600" indent="-609600">
              <a:buFontTx/>
              <a:buAutoNum type="arabicPeriod"/>
            </a:pPr>
            <a:endParaRPr lang="en-US"/>
          </a:p>
          <a:p>
            <a:pPr marL="609600" indent="-609600">
              <a:buFontTx/>
              <a:buAutoNum type="arabicPeriod"/>
            </a:pPr>
            <a:r>
              <a:rPr lang="en-US"/>
              <a:t>when it is right it should be good</a:t>
            </a:r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 rot="-882464">
            <a:off x="4649788" y="4265613"/>
            <a:ext cx="3375025" cy="955675"/>
          </a:xfrm>
          <a:prstGeom prst="rect">
            <a:avLst/>
          </a:prstGeom>
          <a:solidFill>
            <a:srgbClr val="E3DEDE"/>
          </a:solidFill>
          <a:ln w="9525">
            <a:solidFill>
              <a:srgbClr val="4B0025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4B0025"/>
                </a:solidFill>
              </a:rPr>
              <a:t>good for demos</a:t>
            </a:r>
          </a:p>
          <a:p>
            <a:r>
              <a:rPr lang="en-US" sz="2800">
                <a:solidFill>
                  <a:srgbClr val="4B0025"/>
                </a:solidFill>
              </a:rPr>
              <a:t>look how clever it is!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0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rules of appropriate intelligence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dirty="0"/>
              <a:t>it should be right as often as possible</a:t>
            </a:r>
          </a:p>
          <a:p>
            <a:pPr marL="609600" indent="-609600">
              <a:buFontTx/>
              <a:buAutoNum type="arabicPeriod"/>
            </a:pPr>
            <a:endParaRPr lang="en-US" sz="2000" dirty="0"/>
          </a:p>
          <a:p>
            <a:pPr marL="609600" indent="-609600">
              <a:buFontTx/>
              <a:buAutoNum type="arabicPeriod"/>
            </a:pPr>
            <a:r>
              <a:rPr lang="en-US" dirty="0"/>
              <a:t>when it is right it should be good</a:t>
            </a:r>
          </a:p>
          <a:p>
            <a:pPr marL="609600" indent="-609600">
              <a:buFontTx/>
              <a:buAutoNum type="arabicPeriod"/>
            </a:pPr>
            <a:endParaRPr lang="en-US" sz="2000" dirty="0"/>
          </a:p>
          <a:p>
            <a:pPr marL="609600" indent="-609600">
              <a:buFontTx/>
              <a:buAutoNum type="arabicPeriod"/>
            </a:pPr>
            <a:r>
              <a:rPr lang="en-US" dirty="0"/>
              <a:t>when it isn’t right ...</a:t>
            </a:r>
          </a:p>
          <a:p>
            <a:pPr marL="609600" indent="-609600">
              <a:buFont typeface="Times" pitchFamily="-111" charset="0"/>
              <a:buNone/>
            </a:pPr>
            <a:r>
              <a:rPr lang="en-US" dirty="0"/>
              <a:t>	it shouldn’t mess you up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757858" y="3424230"/>
            <a:ext cx="2514600" cy="1219200"/>
            <a:chOff x="3984" y="2736"/>
            <a:chExt cx="1584" cy="768"/>
          </a:xfrm>
        </p:grpSpPr>
        <p:sp>
          <p:nvSpPr>
            <p:cNvPr id="149509" name="AutoShape 5"/>
            <p:cNvSpPr>
              <a:spLocks/>
            </p:cNvSpPr>
            <p:nvPr/>
          </p:nvSpPr>
          <p:spPr bwMode="auto">
            <a:xfrm>
              <a:off x="3984" y="2736"/>
              <a:ext cx="240" cy="768"/>
            </a:xfrm>
            <a:prstGeom prst="rightBrace">
              <a:avLst>
                <a:gd name="adj1" fmla="val 26667"/>
                <a:gd name="adj2" fmla="val 50000"/>
              </a:avLst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510" name="Text Box 6"/>
            <p:cNvSpPr txBox="1">
              <a:spLocks noChangeArrowheads="1"/>
            </p:cNvSpPr>
            <p:nvPr/>
          </p:nvSpPr>
          <p:spPr bwMode="auto">
            <a:xfrm>
              <a:off x="4416" y="2736"/>
              <a:ext cx="1152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/>
                <a:t>what makes a system really work!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8250D97-8242-AD40-AC6D-157930A5831E}"/>
              </a:ext>
            </a:extLst>
          </p:cNvPr>
          <p:cNvGrpSpPr/>
          <p:nvPr/>
        </p:nvGrpSpPr>
        <p:grpSpPr>
          <a:xfrm>
            <a:off x="4745225" y="4696027"/>
            <a:ext cx="4323561" cy="2181028"/>
            <a:chOff x="5053455" y="1560742"/>
            <a:chExt cx="4323561" cy="218102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C3992EC0-DB18-2547-BD2A-BEFC7066A058}"/>
                </a:ext>
              </a:extLst>
            </p:cNvPr>
            <p:cNvGrpSpPr/>
            <p:nvPr/>
          </p:nvGrpSpPr>
          <p:grpSpPr>
            <a:xfrm>
              <a:off x="5053455" y="1796968"/>
              <a:ext cx="1206500" cy="1762050"/>
              <a:chOff x="4874595" y="1600200"/>
              <a:chExt cx="1206500" cy="1762050"/>
            </a:xfrm>
          </p:grpSpPr>
          <p:pic>
            <p:nvPicPr>
              <p:cNvPr id="13" name="Picture 12" descr="clippy.png">
                <a:extLst>
                  <a:ext uri="{FF2B5EF4-FFF2-40B4-BE49-F238E27FC236}">
                    <a16:creationId xmlns:a16="http://schemas.microsoft.com/office/drawing/2014/main" id="{EDBBD5FC-329B-D042-8C05-8E30240A367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74595" y="1600200"/>
                <a:ext cx="1206500" cy="1092200"/>
              </a:xfrm>
              <a:prstGeom prst="rect">
                <a:avLst/>
              </a:prstGeom>
            </p:spPr>
          </p:pic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683C09B-B123-654D-88D2-4F6683E399A2}"/>
                  </a:ext>
                </a:extLst>
              </p:cNvPr>
              <p:cNvSpPr txBox="1"/>
              <p:nvPr/>
            </p:nvSpPr>
            <p:spPr>
              <a:xfrm>
                <a:off x="5164433" y="1731034"/>
                <a:ext cx="916662" cy="1631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0" dirty="0">
                    <a:solidFill>
                      <a:srgbClr val="FF0000"/>
                    </a:solidFill>
                    <a:latin typeface="Zapf Dingbats"/>
                    <a:ea typeface="Zapf Dingbats"/>
                    <a:cs typeface="Zapf Dingbats"/>
                    <a:sym typeface="Zapf Dingbats"/>
                  </a:rPr>
                  <a:t>✗</a:t>
                </a:r>
                <a:endParaRPr lang="en-US" sz="100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5780C45A-B706-1D45-9CC0-32575A179313}"/>
                </a:ext>
              </a:extLst>
            </p:cNvPr>
            <p:cNvGrpSpPr/>
            <p:nvPr/>
          </p:nvGrpSpPr>
          <p:grpSpPr>
            <a:xfrm>
              <a:off x="6531856" y="1560742"/>
              <a:ext cx="2845160" cy="2181028"/>
              <a:chOff x="6442426" y="1417638"/>
              <a:chExt cx="2845160" cy="2181028"/>
            </a:xfrm>
          </p:grpSpPr>
          <p:pic>
            <p:nvPicPr>
              <p:cNvPr id="11" name="Picture 10" descr="excel-sum.png">
                <a:extLst>
                  <a:ext uri="{FF2B5EF4-FFF2-40B4-BE49-F238E27FC236}">
                    <a16:creationId xmlns:a16="http://schemas.microsoft.com/office/drawing/2014/main" id="{608983F7-AAD1-0648-9BDC-2E45959F6A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42426" y="1417638"/>
                <a:ext cx="2454465" cy="2095736"/>
              </a:xfrm>
              <a:prstGeom prst="rect">
                <a:avLst/>
              </a:prstGeom>
            </p:spPr>
          </p:pic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7DD41B9-E523-0647-A107-70D36738349F}"/>
                  </a:ext>
                </a:extLst>
              </p:cNvPr>
              <p:cNvSpPr txBox="1"/>
              <p:nvPr/>
            </p:nvSpPr>
            <p:spPr>
              <a:xfrm>
                <a:off x="7820518" y="1967450"/>
                <a:ext cx="1467068" cy="1631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0" dirty="0">
                    <a:solidFill>
                      <a:schemeClr val="accent3">
                        <a:lumMod val="50000"/>
                      </a:schemeClr>
                    </a:solidFill>
                    <a:latin typeface="Zapf Dingbats"/>
                    <a:ea typeface="Zapf Dingbats"/>
                    <a:cs typeface="Zapf Dingbats"/>
                    <a:sym typeface="Zapf Dingbats"/>
                  </a:rPr>
                  <a:t>✔</a:t>
                </a:r>
                <a:endParaRPr lang="en-US" sz="10000" dirty="0">
                  <a:solidFill>
                    <a:schemeClr val="accent3">
                      <a:lumMod val="50000"/>
                    </a:schemeClr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A1461-E3A3-8F44-3228-8B63D2829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D1A7E-3E41-A07A-EC7C-F7362D47C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y-GB" cap="none" dirty="0">
                <a:solidFill>
                  <a:schemeClr val="accent6">
                    <a:lumMod val="75000"/>
                  </a:schemeClr>
                </a:solidFill>
              </a:rPr>
              <a:t>Case study: onCue</a:t>
            </a:r>
            <a:br>
              <a:rPr lang="cy-GB" cap="none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y-GB" cap="none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cy-GB" sz="4000" cap="none" dirty="0">
                <a:solidFill>
                  <a:schemeClr val="accent6">
                    <a:lumMod val="75000"/>
                  </a:schemeClr>
                </a:solidFill>
              </a:rPr>
              <a:t>designing for appropriate </a:t>
            </a:r>
            <a:r>
              <a:rPr lang="cy-GB" sz="4000" dirty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cy-GB" sz="4000" cap="none" dirty="0">
                <a:solidFill>
                  <a:schemeClr val="accent6">
                    <a:lumMod val="75000"/>
                  </a:schemeClr>
                </a:solidFill>
              </a:rPr>
              <a:t>ntelligence</a:t>
            </a:r>
            <a:endParaRPr lang="en-US" cap="none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531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1DAE9-EA36-9F16-B34B-A5369ED9C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97D1D9-C40D-7117-8A99-695764EE57F6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3E10AC-7C7F-7F02-471E-A424BB283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2.1 Introduction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B18892-7315-B777-5D9A-1C0DF657D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2.1.1 Why use AI?</a:t>
            </a:r>
          </a:p>
          <a:p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2.1.2 Dimensions of use</a:t>
            </a:r>
          </a:p>
        </p:txBody>
      </p:sp>
    </p:spTree>
    <p:extLst>
      <p:ext uri="{BB962C8B-B14F-4D97-AF65-F5344CB8AC3E}">
        <p14:creationId xmlns:p14="http://schemas.microsoft.com/office/powerpoint/2010/main" val="7538101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onCue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intelligent ‘context sensitive’ toolbar</a:t>
            </a:r>
          </a:p>
          <a:p>
            <a:r>
              <a:rPr lang="en-US" sz="2400" dirty="0"/>
              <a:t>sits at side of the screen</a:t>
            </a:r>
          </a:p>
          <a:p>
            <a:r>
              <a:rPr lang="en-US" sz="2400" dirty="0"/>
              <a:t>watches clipboard for cut/copy</a:t>
            </a:r>
          </a:p>
          <a:p>
            <a:r>
              <a:rPr lang="en-US" sz="2400" dirty="0"/>
              <a:t>suggests useful things to do </a:t>
            </a:r>
            <a:br>
              <a:rPr lang="en-US" sz="2400" dirty="0"/>
            </a:br>
            <a:r>
              <a:rPr lang="en-US" sz="2400" dirty="0"/>
              <a:t>with copied date</a:t>
            </a:r>
          </a:p>
        </p:txBody>
      </p:sp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7165975" y="1973263"/>
          <a:ext cx="1306513" cy="2566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676656" imgH="1325880" progId="Word.Picture.8">
                  <p:embed/>
                </p:oleObj>
              </mc:Choice>
              <mc:Fallback>
                <p:oleObj name="Picture" r:id="rId3" imgW="676656" imgH="1325880" progId="Word.Picture.8">
                  <p:embed/>
                  <p:pic>
                    <p:nvPicPr>
                      <p:cNvPr id="634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5975" y="1973263"/>
                        <a:ext cx="1306513" cy="2566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3493" name="Picture 5" descr="oncue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72400" y="417513"/>
            <a:ext cx="1143000" cy="7254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ded Corner 4">
            <a:extLst>
              <a:ext uri="{FF2B5EF4-FFF2-40B4-BE49-F238E27FC236}">
                <a16:creationId xmlns:a16="http://schemas.microsoft.com/office/drawing/2014/main" id="{4558FC1B-5667-624E-B907-79A84CCB88B9}"/>
              </a:ext>
            </a:extLst>
          </p:cNvPr>
          <p:cNvSpPr/>
          <p:nvPr/>
        </p:nvSpPr>
        <p:spPr>
          <a:xfrm>
            <a:off x="671512" y="3831220"/>
            <a:ext cx="4687566" cy="2257064"/>
          </a:xfrm>
          <a:prstGeom prst="foldedCorner">
            <a:avLst>
              <a:gd name="adj" fmla="val 11539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696913" y="3981450"/>
            <a:ext cx="4628190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-111" charset="0"/>
              </a:rPr>
              <a:t>     20      21      22      23</a:t>
            </a:r>
          </a:p>
          <a:p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-111" charset="0"/>
              </a:rPr>
              <a:t>     25      24      20      17</a:t>
            </a:r>
          </a:p>
          <a:p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-111" charset="0"/>
              </a:rPr>
              <a:t>      7       7       3       7</a:t>
            </a:r>
          </a:p>
          <a:p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Courier New" pitchFamily="-111" charset="0"/>
            </a:endParaRPr>
          </a:p>
          <a:p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-111" charset="0"/>
              </a:rPr>
              <a:t>the dancing histograms very useful a</a:t>
            </a:r>
          </a:p>
          <a:p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-111" charset="0"/>
              </a:rPr>
              <a:t>ing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-111" charset="0"/>
              </a:rPr>
              <a:t> out some of the textile sites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-111" charset="0"/>
              </a:rPr>
              <a:t>yo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Courier New" pitchFamily="-111" charset="0"/>
            </a:endParaRPr>
          </a:p>
          <a:p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-111" charset="0"/>
              </a:rPr>
              <a:t>x's page at http://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-111" charset="0"/>
              </a:rPr>
              <a:t>www.hiraeth.com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-111" charset="0"/>
              </a:rPr>
              <a:t>/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-111" charset="0"/>
            </a:endParaRP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err="1"/>
              <a:t>onCue</a:t>
            </a:r>
            <a:r>
              <a:rPr lang="en-US" sz="4000" dirty="0"/>
              <a:t>   </a:t>
            </a:r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(dot com days!)</a:t>
            </a:r>
            <a:endParaRPr lang="en-US" sz="4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162050"/>
            <a:ext cx="6395013" cy="503237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intelligent ‘context sensitive’ toolbar</a:t>
            </a:r>
          </a:p>
        </p:txBody>
      </p:sp>
      <p:graphicFrame>
        <p:nvGraphicFramePr>
          <p:cNvPr id="65543" name="Object 7"/>
          <p:cNvGraphicFramePr>
            <a:graphicFrameLocks noChangeAspect="1"/>
          </p:cNvGraphicFramePr>
          <p:nvPr/>
        </p:nvGraphicFramePr>
        <p:xfrm>
          <a:off x="7165975" y="1971675"/>
          <a:ext cx="1292225" cy="257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670560" imgH="1328928" progId="Word.Picture.8">
                  <p:embed/>
                </p:oleObj>
              </mc:Choice>
              <mc:Fallback>
                <p:oleObj name="Picture" r:id="rId3" imgW="670560" imgH="1328928" progId="Word.Picture.8">
                  <p:embed/>
                  <p:pic>
                    <p:nvPicPr>
                      <p:cNvPr id="6554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5975" y="1971675"/>
                        <a:ext cx="1292225" cy="2574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4" name="Object 8"/>
          <p:cNvGraphicFramePr>
            <a:graphicFrameLocks noChangeAspect="1"/>
          </p:cNvGraphicFramePr>
          <p:nvPr/>
        </p:nvGraphicFramePr>
        <p:xfrm>
          <a:off x="7165975" y="1973263"/>
          <a:ext cx="1306513" cy="2566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5" imgW="676656" imgH="1325880" progId="Word.Picture.8">
                  <p:embed/>
                </p:oleObj>
              </mc:Choice>
              <mc:Fallback>
                <p:oleObj name="Picture" r:id="rId5" imgW="676656" imgH="1325880" progId="Word.Picture.8">
                  <p:embed/>
                  <p:pic>
                    <p:nvPicPr>
                      <p:cNvPr id="6554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5975" y="1973263"/>
                        <a:ext cx="1306513" cy="2566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57200" y="3327726"/>
            <a:ext cx="3143254" cy="1978026"/>
            <a:chOff x="336" y="2016"/>
            <a:chExt cx="1980" cy="1246"/>
          </a:xfrm>
        </p:grpSpPr>
        <p:sp>
          <p:nvSpPr>
            <p:cNvPr id="65547" name="Text Box 11"/>
            <p:cNvSpPr txBox="1">
              <a:spLocks noChangeArrowheads="1"/>
            </p:cNvSpPr>
            <p:nvPr/>
          </p:nvSpPr>
          <p:spPr bwMode="auto">
            <a:xfrm>
              <a:off x="1405" y="3050"/>
              <a:ext cx="911" cy="212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1600" b="1">
                  <a:solidFill>
                    <a:schemeClr val="hlink"/>
                  </a:solidFill>
                  <a:latin typeface="Courier New" pitchFamily="-111" charset="0"/>
                </a:rPr>
                <a:t>histograms</a:t>
              </a:r>
            </a:p>
          </p:txBody>
        </p:sp>
        <p:sp>
          <p:nvSpPr>
            <p:cNvPr id="65548" name="Rectangle 12"/>
            <p:cNvSpPr>
              <a:spLocks noChangeArrowheads="1"/>
            </p:cNvSpPr>
            <p:nvPr/>
          </p:nvSpPr>
          <p:spPr bwMode="auto">
            <a:xfrm>
              <a:off x="336" y="2016"/>
              <a:ext cx="15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latin typeface="Trebuchet MS" pitchFamily="-111" charset="0"/>
                </a:rPr>
                <a:t>user selects text</a:t>
              </a: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2971800" y="2133600"/>
            <a:ext cx="3679825" cy="2362200"/>
            <a:chOff x="1872" y="1344"/>
            <a:chExt cx="2318" cy="1488"/>
          </a:xfrm>
        </p:grpSpPr>
        <p:pic>
          <p:nvPicPr>
            <p:cNvPr id="65550" name="Picture 14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160" y="1344"/>
              <a:ext cx="1632" cy="1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5551" name="Rectangle 15"/>
            <p:cNvSpPr>
              <a:spLocks noChangeArrowheads="1"/>
            </p:cNvSpPr>
            <p:nvPr/>
          </p:nvSpPr>
          <p:spPr bwMode="auto">
            <a:xfrm>
              <a:off x="1872" y="2544"/>
              <a:ext cx="2318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rebuchet MS" pitchFamily="-111" charset="0"/>
                </a:rPr>
                <a:t>and copies it to clipboard</a:t>
              </a:r>
            </a:p>
          </p:txBody>
        </p:sp>
      </p:grpSp>
      <p:sp>
        <p:nvSpPr>
          <p:cNvPr id="65552" name="Rectangle 16"/>
          <p:cNvSpPr>
            <a:spLocks noChangeArrowheads="1"/>
          </p:cNvSpPr>
          <p:nvPr/>
        </p:nvSpPr>
        <p:spPr bwMode="auto">
          <a:xfrm>
            <a:off x="6286500" y="4572000"/>
            <a:ext cx="2204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</a:pPr>
            <a:r>
              <a:rPr lang="en-US" dirty="0">
                <a:latin typeface="Trebuchet MS" pitchFamily="-111" charset="0"/>
              </a:rPr>
              <a:t>icons slowly fade in</a:t>
            </a:r>
          </a:p>
        </p:txBody>
      </p:sp>
      <p:pic>
        <p:nvPicPr>
          <p:cNvPr id="65553" name="Picture 17" descr="oncue1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772400" y="417513"/>
            <a:ext cx="1143000" cy="7254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52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318ED-00EB-12AA-8EAE-17995CE63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252D108-9AA9-0232-78E6-8EB75437656A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FAD0A5-B9D2-B57E-2E0D-BF5A77893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2.4 Evaluating intelligent interfaces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4C9BCE-D61D-C761-957D-568B2368B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11378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2124610-2FCC-95A0-B0A1-A06A8A72D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special challenges of AI in UI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961AEA-C88C-1C04-1926-AAAC42AED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complexity</a:t>
            </a:r>
          </a:p>
          <a:p>
            <a:pPr lvl="1"/>
            <a:r>
              <a:rPr lang="en-GB" sz="2000" dirty="0"/>
              <a:t>unfamiliarity and rapid change</a:t>
            </a:r>
          </a:p>
          <a:p>
            <a:pPr lvl="1"/>
            <a:r>
              <a:rPr lang="en-GB" sz="2000" dirty="0"/>
              <a:t>use Wizard of Oz or expensive (now) ‘lash ups’</a:t>
            </a:r>
          </a:p>
          <a:p>
            <a:pPr marL="0" indent="0">
              <a:buNone/>
            </a:pPr>
            <a:r>
              <a:rPr lang="en-GB" dirty="0"/>
              <a:t>(un)certainty</a:t>
            </a:r>
          </a:p>
          <a:p>
            <a:pPr lvl="1"/>
            <a:r>
              <a:rPr lang="en-GB" sz="2000" dirty="0"/>
              <a:t>stochastic nature of AI </a:t>
            </a:r>
            <a:br>
              <a:rPr lang="en-GB" sz="2000" dirty="0"/>
            </a:br>
            <a:r>
              <a:rPr lang="en-GB" sz="2000" dirty="0"/>
              <a:t>	=&gt;  repeatability hard, variability high</a:t>
            </a:r>
          </a:p>
          <a:p>
            <a:pPr lvl="1"/>
            <a:r>
              <a:rPr lang="en-GB" sz="2000" dirty="0"/>
              <a:t>use expert evaluation, blend justification and targeted empirical</a:t>
            </a:r>
          </a:p>
          <a:p>
            <a:pPr marL="0" indent="0">
              <a:buNone/>
            </a:pPr>
            <a:r>
              <a:rPr lang="en-GB" dirty="0"/>
              <a:t>co-adaptation</a:t>
            </a:r>
          </a:p>
          <a:p>
            <a:pPr lvl="1"/>
            <a:r>
              <a:rPr lang="en-GB" sz="2000" dirty="0"/>
              <a:t>ML &amp; user adjusting, benefits need scale</a:t>
            </a:r>
            <a:br>
              <a:rPr lang="en-GB" sz="2000" dirty="0"/>
            </a:br>
            <a:r>
              <a:rPr lang="en-GB" sz="2000" dirty="0"/>
              <a:t>	=&gt; short-term evaluations problematic</a:t>
            </a:r>
          </a:p>
          <a:p>
            <a:pPr lvl="1"/>
            <a:r>
              <a:rPr lang="en-GB" sz="2000" dirty="0"/>
              <a:t>possible to measure shirt-term gains </a:t>
            </a:r>
            <a:br>
              <a:rPr lang="en-GB" sz="2000" dirty="0"/>
            </a:br>
            <a:r>
              <a:rPr lang="en-GB" sz="2000" dirty="0"/>
              <a:t>	… but maybe novelty effects or idea of AI</a:t>
            </a:r>
          </a:p>
        </p:txBody>
      </p:sp>
    </p:spTree>
    <p:extLst>
      <p:ext uri="{BB962C8B-B14F-4D97-AF65-F5344CB8AC3E}">
        <p14:creationId xmlns:p14="http://schemas.microsoft.com/office/powerpoint/2010/main" val="37434200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2040A-1ADD-C0A8-7612-162CE998D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cautionary tale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CBE2E-896C-5F78-4182-57712386B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many years ago experiment</a:t>
            </a:r>
          </a:p>
          <a:p>
            <a:pPr lvl="1"/>
            <a:r>
              <a:rPr lang="en-GB" dirty="0"/>
              <a:t>accordion style interface for hypertext-like code</a:t>
            </a:r>
          </a:p>
          <a:p>
            <a:pPr lvl="1"/>
            <a:r>
              <a:rPr lang="en-GB" dirty="0"/>
              <a:t>predictable vs intelligent versions</a:t>
            </a:r>
          </a:p>
          <a:p>
            <a:pPr lvl="1"/>
            <a:r>
              <a:rPr lang="en-GB" dirty="0"/>
              <a:t>intelligent won … but why?</a:t>
            </a:r>
          </a:p>
          <a:p>
            <a:pPr lvl="1"/>
            <a:r>
              <a:rPr lang="en-GB" dirty="0"/>
              <a:t>maybe just idea of ‘intelligent’</a:t>
            </a:r>
          </a:p>
          <a:p>
            <a:pPr lvl="1"/>
            <a:endParaRPr lang="en-GB" sz="1200" dirty="0"/>
          </a:p>
          <a:p>
            <a:r>
              <a:rPr lang="en-GB" dirty="0"/>
              <a:t>right to be cautions</a:t>
            </a:r>
          </a:p>
          <a:p>
            <a:pPr lvl="1"/>
            <a:r>
              <a:rPr lang="en-GB" dirty="0"/>
              <a:t>computers are social actors paradigm</a:t>
            </a:r>
          </a:p>
          <a:p>
            <a:pPr lvl="2"/>
            <a:r>
              <a:rPr lang="en-GB" dirty="0"/>
              <a:t>people polite to computers – maybe more so if AI? </a:t>
            </a:r>
          </a:p>
          <a:p>
            <a:pPr lvl="1"/>
            <a:r>
              <a:rPr lang="en-GB" dirty="0"/>
              <a:t>placebo effect when people think they are using AI!</a:t>
            </a:r>
          </a:p>
        </p:txBody>
      </p:sp>
    </p:spTree>
    <p:extLst>
      <p:ext uri="{BB962C8B-B14F-4D97-AF65-F5344CB8AC3E}">
        <p14:creationId xmlns:p14="http://schemas.microsoft.com/office/powerpoint/2010/main" val="40255858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2E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084B74-063C-8B04-BF47-958E3A1FA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3762E-DCB7-0AD0-1FCB-34186A765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  <a:noFill/>
        </p:spPr>
        <p:txBody>
          <a:bodyPr>
            <a:noAutofit/>
          </a:bodyPr>
          <a:lstStyle/>
          <a:p>
            <a:r>
              <a:rPr lang="en-GB" sz="4000" dirty="0"/>
              <a:t>Key Points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4A16A-C2DE-D37B-56F7-256FABE6F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19363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534BE-FB32-F021-B26F-4C3DB35AB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D6FE33-5229-85F8-87AC-AB8A2E33A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points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294B8-4124-ED21-3893-FB8EE6649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0975" indent="-168275"/>
            <a:r>
              <a:rPr lang="en-GB"/>
              <a:t>AI </a:t>
            </a:r>
            <a:r>
              <a:rPr lang="en-GB" dirty="0"/>
              <a:t>in UI: 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improve usability</a:t>
            </a:r>
            <a:r>
              <a:rPr lang="en-GB" dirty="0"/>
              <a:t>,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prevent human error </a:t>
            </a:r>
            <a:r>
              <a:rPr lang="en-GB" dirty="0"/>
              <a:t>and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augment human capabilities</a:t>
            </a:r>
            <a:r>
              <a:rPr lang="en-GB" dirty="0"/>
              <a:t>.</a:t>
            </a:r>
          </a:p>
          <a:p>
            <a:pPr marL="180975" indent="-168275"/>
            <a:r>
              <a:rPr lang="en-GB" dirty="0"/>
              <a:t>AI low-level &amp;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invisible  vs.  apparent</a:t>
            </a:r>
            <a:r>
              <a:rPr lang="en-GB" dirty="0"/>
              <a:t> to user</a:t>
            </a:r>
          </a:p>
          <a:p>
            <a:pPr marL="180975" indent="-168275"/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intentional continuum  </a:t>
            </a:r>
            <a:r>
              <a:rPr lang="en-GB" dirty="0"/>
              <a:t>–  explicit to incidental</a:t>
            </a:r>
          </a:p>
          <a:p>
            <a:pPr marL="180975" indent="-168275"/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natural user interfaces </a:t>
            </a:r>
            <a:r>
              <a:rPr lang="en-GB" dirty="0"/>
              <a:t>– may need training</a:t>
            </a:r>
          </a:p>
          <a:p>
            <a:pPr marL="180975" indent="-168275"/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task inference  </a:t>
            </a:r>
            <a:r>
              <a:rPr lang="en-GB" dirty="0"/>
              <a:t>–  early UI+AI still important</a:t>
            </a:r>
          </a:p>
          <a:p>
            <a:pPr marL="180975" indent="-168275"/>
            <a:r>
              <a:rPr lang="en-GB" dirty="0"/>
              <a:t>adaptive systems need a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deterministic ground</a:t>
            </a:r>
          </a:p>
          <a:p>
            <a:pPr marL="180975" indent="-168275"/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appropriate intelligence  </a:t>
            </a:r>
            <a:r>
              <a:rPr lang="en-GB" dirty="0"/>
              <a:t>–  overall AI+UI design</a:t>
            </a:r>
          </a:p>
        </p:txBody>
      </p:sp>
    </p:spTree>
    <p:extLst>
      <p:ext uri="{BB962C8B-B14F-4D97-AF65-F5344CB8AC3E}">
        <p14:creationId xmlns:p14="http://schemas.microsoft.com/office/powerpoint/2010/main" val="151074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EA469-B35B-531A-476C-C80C27B00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use AI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36BD8C-7C31-739C-C40D-48CA02943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799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 </a:t>
            </a: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improve the user </a:t>
            </a:r>
            <a:r>
              <a:rPr lang="en-GB" sz="2400" dirty="0"/>
              <a:t>–  </a:t>
            </a:r>
            <a:r>
              <a:rPr lang="en-GB" sz="2200" dirty="0"/>
              <a:t>augmenting human abilities </a:t>
            </a:r>
            <a:endParaRPr lang="en-GB" sz="2400" dirty="0"/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</a:t>
            </a:r>
            <a:r>
              <a:rPr lang="en-GB" sz="2400" dirty="0"/>
              <a:t> </a:t>
            </a: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increase comfort </a:t>
            </a:r>
            <a:r>
              <a:rPr lang="en-GB" sz="2400" dirty="0"/>
              <a:t>– </a:t>
            </a:r>
            <a:r>
              <a:rPr lang="en-GB" sz="2200" dirty="0"/>
              <a:t>e.g. active suspension in a car </a:t>
            </a:r>
            <a:endParaRPr lang="en-GB" sz="2400" dirty="0"/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</a:t>
            </a:r>
            <a:r>
              <a:rPr lang="en-GB" sz="2400" dirty="0"/>
              <a:t> </a:t>
            </a: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support the user </a:t>
            </a:r>
            <a:r>
              <a:rPr lang="en-GB" sz="2400" dirty="0"/>
              <a:t>– </a:t>
            </a:r>
            <a:r>
              <a:rPr lang="en-GB" sz="2200" dirty="0"/>
              <a:t>e.g. adaptive keyboards </a:t>
            </a:r>
            <a:endParaRPr lang="en-GB" sz="2400" dirty="0"/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</a:t>
            </a:r>
            <a:r>
              <a:rPr lang="en-GB" sz="2400" dirty="0"/>
              <a:t> </a:t>
            </a: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protect the user </a:t>
            </a:r>
            <a:r>
              <a:rPr lang="en-GB" sz="2400" dirty="0"/>
              <a:t>– </a:t>
            </a:r>
            <a:r>
              <a:rPr lang="en-GB" sz="2200" dirty="0"/>
              <a:t>inc. safety and security</a:t>
            </a:r>
            <a:endParaRPr lang="en-GB" sz="2400" dirty="0"/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</a:t>
            </a:r>
            <a:r>
              <a:rPr lang="en-GB" sz="2400" dirty="0"/>
              <a:t> </a:t>
            </a: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support usability of interactive systems </a:t>
            </a:r>
            <a:r>
              <a:rPr lang="en-GB" sz="2400" dirty="0"/>
              <a:t>– </a:t>
            </a:r>
            <a:r>
              <a:rPr lang="en-GB" sz="2200" dirty="0"/>
              <a:t>e.g. notification timing</a:t>
            </a:r>
            <a:endParaRPr lang="en-GB" sz="2400" dirty="0"/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</a:t>
            </a:r>
            <a:r>
              <a:rPr lang="en-GB" sz="2400" dirty="0"/>
              <a:t> </a:t>
            </a: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replace some activity of the user </a:t>
            </a:r>
            <a:r>
              <a:rPr lang="en-GB" sz="2400" dirty="0"/>
              <a:t>– </a:t>
            </a:r>
            <a:r>
              <a:rPr lang="en-GB" sz="2200" dirty="0"/>
              <a:t>e.g. SPAM detection</a:t>
            </a:r>
            <a:endParaRPr lang="en-GB" sz="2400" dirty="0"/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</a:t>
            </a:r>
            <a:r>
              <a:rPr lang="en-GB" sz="2400" dirty="0"/>
              <a:t> </a:t>
            </a: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entertain the user </a:t>
            </a:r>
            <a:r>
              <a:rPr lang="en-GB" sz="2200" dirty="0"/>
              <a:t>– e.g. AI opponents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</a:t>
            </a:r>
            <a:r>
              <a:rPr lang="en-GB" sz="2400" dirty="0"/>
              <a:t> </a:t>
            </a: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increase context of use </a:t>
            </a:r>
            <a:r>
              <a:rPr lang="en-GB" sz="2400" dirty="0"/>
              <a:t>– </a:t>
            </a:r>
            <a:r>
              <a:rPr lang="en-GB" sz="2200" dirty="0"/>
              <a:t>e.g. instrument landing in planes</a:t>
            </a:r>
            <a:endParaRPr lang="en-GB" sz="2400" dirty="0"/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</a:t>
            </a:r>
            <a:r>
              <a:rPr lang="en-GB" sz="2400" dirty="0"/>
              <a:t> </a:t>
            </a: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go beyond user capabilities </a:t>
            </a:r>
            <a:r>
              <a:rPr lang="en-GB" sz="2400" dirty="0"/>
              <a:t>– </a:t>
            </a:r>
            <a:r>
              <a:rPr lang="en-GB" sz="2200" dirty="0"/>
              <a:t>e.g. large calculations</a:t>
            </a:r>
            <a:endParaRPr lang="en-GB" sz="2400" dirty="0"/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</a:t>
            </a:r>
            <a:r>
              <a:rPr lang="en-GB" sz="2400" dirty="0"/>
              <a:t> </a:t>
            </a:r>
            <a:r>
              <a:rPr lang="en-GB" sz="2400" dirty="0">
                <a:solidFill>
                  <a:schemeClr val="accent5">
                    <a:lumMod val="75000"/>
                  </a:schemeClr>
                </a:solidFill>
              </a:rPr>
              <a:t>detect and prevent user errors </a:t>
            </a:r>
            <a:r>
              <a:rPr lang="en-GB" sz="2400" dirty="0"/>
              <a:t>– </a:t>
            </a:r>
            <a:r>
              <a:rPr lang="en-GB" sz="2200" dirty="0"/>
              <a:t>e.g. ABS</a:t>
            </a:r>
            <a:endParaRPr lang="en-GB" sz="2400" dirty="0"/>
          </a:p>
          <a:p>
            <a:pPr marL="0" indent="0">
              <a:buNone/>
            </a:pPr>
            <a:endParaRPr lang="en-GB" sz="800" dirty="0"/>
          </a:p>
          <a:p>
            <a:pPr marL="0" indent="0" algn="r">
              <a:buNone/>
            </a:pPr>
            <a:r>
              <a:rPr lang="en-GB" sz="2000" dirty="0"/>
              <a:t>AVI’2020 Philippe </a:t>
            </a:r>
            <a:r>
              <a:rPr lang="en-GB" sz="2000" dirty="0" err="1"/>
              <a:t>Palanque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88987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0DB7A-76F1-8FF9-185C-C6DE95162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15884-090C-87F4-885C-6CC1447E6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dimensions of use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36C409-A277-536D-AC3E-4A103C980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level of exposure</a:t>
            </a:r>
          </a:p>
          <a:p>
            <a:pPr lvl="1"/>
            <a:r>
              <a:rPr lang="en-GB" dirty="0"/>
              <a:t>low-level – </a:t>
            </a:r>
            <a:r>
              <a:rPr lang="en-GB" sz="1800" dirty="0"/>
              <a:t>under the bonnet, e.g. speech recognition</a:t>
            </a:r>
            <a:endParaRPr lang="en-GB" dirty="0"/>
          </a:p>
          <a:p>
            <a:pPr lvl="1"/>
            <a:r>
              <a:rPr lang="en-GB" dirty="0"/>
              <a:t>high level – </a:t>
            </a:r>
            <a:r>
              <a:rPr lang="en-GB" sz="1800" dirty="0"/>
              <a:t>clear part of the interface, e.g. recommender system</a:t>
            </a:r>
            <a:endParaRPr lang="en-GB" dirty="0"/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level of intention:</a:t>
            </a:r>
          </a:p>
          <a:p>
            <a:pPr lvl="1"/>
            <a:r>
              <a:rPr lang="en-GB" dirty="0"/>
              <a:t>explicit – </a:t>
            </a:r>
            <a:r>
              <a:rPr lang="en-GB" sz="1800" dirty="0"/>
              <a:t>deliberate user action, e.g. press a button</a:t>
            </a:r>
            <a:endParaRPr lang="en-GB" dirty="0"/>
          </a:p>
          <a:p>
            <a:pPr lvl="1"/>
            <a:r>
              <a:rPr lang="en-GB" dirty="0"/>
              <a:t>implicit (direct) – </a:t>
            </a:r>
            <a:r>
              <a:rPr lang="en-GB" sz="1600" dirty="0"/>
              <a:t>ordinary-like action wit meaning, e.g. gestural UI</a:t>
            </a:r>
            <a:endParaRPr lang="en-GB" dirty="0"/>
          </a:p>
          <a:p>
            <a:pPr lvl="1"/>
            <a:r>
              <a:rPr lang="en-GB" dirty="0"/>
              <a:t>expected – </a:t>
            </a:r>
            <a:r>
              <a:rPr lang="en-GB" sz="1600" dirty="0"/>
              <a:t>knows what will happen, but not purpose, e.g. automatic doors</a:t>
            </a:r>
            <a:endParaRPr lang="en-GB" dirty="0"/>
          </a:p>
          <a:p>
            <a:pPr lvl="1"/>
            <a:r>
              <a:rPr lang="en-GB" dirty="0"/>
              <a:t>incidental (pure) – </a:t>
            </a:r>
            <a:r>
              <a:rPr lang="en-GB" sz="1600" dirty="0"/>
              <a:t>unknown, or not considered side effect, e.g. profiles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6012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beyond intention</a:t>
            </a:r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E689C2-C466-ED4A-83EA-A84495624E38}" type="slidenum">
              <a:rPr lang="en-US"/>
              <a:pPr/>
              <a:t>5</a:t>
            </a:fld>
            <a:endParaRPr 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continuum of purpose</a:t>
            </a:r>
          </a:p>
        </p:txBody>
      </p:sp>
      <p:sp>
        <p:nvSpPr>
          <p:cNvPr id="86056" name="Rectangle 40"/>
          <p:cNvSpPr>
            <a:spLocks noChangeArrowheads="1"/>
          </p:cNvSpPr>
          <p:nvPr/>
        </p:nvSpPr>
        <p:spPr bwMode="auto">
          <a:xfrm>
            <a:off x="3123456" y="2408804"/>
            <a:ext cx="4038600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2000" dirty="0">
                <a:solidFill>
                  <a:srgbClr val="870035"/>
                </a:solidFill>
                <a:latin typeface="Verdana" charset="0"/>
              </a:rPr>
              <a:t>press</a:t>
            </a:r>
            <a:r>
              <a:rPr lang="en-GB" sz="2000" dirty="0">
                <a:latin typeface="Verdana" charset="0"/>
              </a:rPr>
              <a:t> light switch </a:t>
            </a:r>
          </a:p>
        </p:txBody>
      </p:sp>
      <p:sp>
        <p:nvSpPr>
          <p:cNvPr id="86057" name="Rectangle 41"/>
          <p:cNvSpPr>
            <a:spLocks noChangeArrowheads="1"/>
          </p:cNvSpPr>
          <p:nvPr/>
        </p:nvSpPr>
        <p:spPr bwMode="auto">
          <a:xfrm>
            <a:off x="457200" y="1896646"/>
            <a:ext cx="2073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2800" dirty="0">
                <a:latin typeface="Verdana" charset="0"/>
              </a:rPr>
              <a:t>intentional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730250" y="3843338"/>
            <a:ext cx="8261350" cy="523875"/>
            <a:chOff x="460" y="2208"/>
            <a:chExt cx="5204" cy="330"/>
          </a:xfrm>
        </p:grpSpPr>
        <p:sp>
          <p:nvSpPr>
            <p:cNvPr id="86054" name="Rectangle 38"/>
            <p:cNvSpPr>
              <a:spLocks noChangeArrowheads="1"/>
            </p:cNvSpPr>
            <p:nvPr/>
          </p:nvSpPr>
          <p:spPr bwMode="auto">
            <a:xfrm>
              <a:off x="460" y="2208"/>
              <a:ext cx="113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2800">
                  <a:latin typeface="Verdana" charset="0"/>
                </a:rPr>
                <a:t>expected</a:t>
              </a:r>
            </a:p>
          </p:txBody>
        </p:sp>
        <p:sp>
          <p:nvSpPr>
            <p:cNvPr id="86059" name="Rectangle 43"/>
            <p:cNvSpPr>
              <a:spLocks noChangeArrowheads="1"/>
            </p:cNvSpPr>
            <p:nvPr/>
          </p:nvSpPr>
          <p:spPr bwMode="auto">
            <a:xfrm>
              <a:off x="1968" y="2246"/>
              <a:ext cx="3696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2000">
                  <a:latin typeface="Verdana" charset="0"/>
                </a:rPr>
                <a:t>walk into room </a:t>
              </a:r>
              <a:r>
                <a:rPr lang="en-GB" sz="2000">
                  <a:solidFill>
                    <a:srgbClr val="870035"/>
                  </a:solidFill>
                  <a:latin typeface="Verdana" charset="0"/>
                </a:rPr>
                <a:t>expecting</a:t>
              </a:r>
              <a:r>
                <a:rPr lang="en-GB" sz="2000">
                  <a:latin typeface="Verdana" charset="0"/>
                </a:rPr>
                <a:t> lights to switch on</a:t>
              </a:r>
            </a:p>
          </p:txBody>
        </p:sp>
      </p:grp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630238" y="5308600"/>
            <a:ext cx="7980362" cy="711200"/>
            <a:chOff x="397" y="3344"/>
            <a:chExt cx="5027" cy="448"/>
          </a:xfrm>
        </p:grpSpPr>
        <p:sp>
          <p:nvSpPr>
            <p:cNvPr id="86058" name="Rectangle 42"/>
            <p:cNvSpPr>
              <a:spLocks noChangeArrowheads="1"/>
            </p:cNvSpPr>
            <p:nvPr/>
          </p:nvSpPr>
          <p:spPr bwMode="auto">
            <a:xfrm>
              <a:off x="397" y="3403"/>
              <a:ext cx="119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2800">
                  <a:latin typeface="Verdana" charset="0"/>
                </a:rPr>
                <a:t>incidental</a:t>
              </a:r>
            </a:p>
          </p:txBody>
        </p:sp>
        <p:sp>
          <p:nvSpPr>
            <p:cNvPr id="86060" name="Rectangle 44"/>
            <p:cNvSpPr>
              <a:spLocks noChangeArrowheads="1"/>
            </p:cNvSpPr>
            <p:nvPr/>
          </p:nvSpPr>
          <p:spPr bwMode="auto">
            <a:xfrm>
              <a:off x="1968" y="3344"/>
              <a:ext cx="3456" cy="4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2000">
                  <a:latin typeface="Verdana" charset="0"/>
                </a:rPr>
                <a:t>walk into room … </a:t>
              </a:r>
              <a:r>
                <a:rPr lang="en-GB" sz="2000">
                  <a:solidFill>
                    <a:srgbClr val="870035"/>
                  </a:solidFill>
                  <a:latin typeface="Verdana" charset="0"/>
                </a:rPr>
                <a:t>unbeknown to you</a:t>
              </a:r>
              <a:endParaRPr lang="en-GB" sz="2000">
                <a:latin typeface="Verdana" charset="0"/>
              </a:endParaRPr>
            </a:p>
            <a:p>
              <a:r>
                <a:rPr lang="en-GB" sz="2000">
                  <a:latin typeface="Verdana" charset="0"/>
                </a:rPr>
                <a:t>… air conditioning increases</a:t>
              </a:r>
            </a:p>
          </p:txBody>
        </p:sp>
      </p:grpSp>
      <p:sp>
        <p:nvSpPr>
          <p:cNvPr id="86061" name="Line 45"/>
          <p:cNvSpPr>
            <a:spLocks noChangeShapeType="1"/>
          </p:cNvSpPr>
          <p:nvPr/>
        </p:nvSpPr>
        <p:spPr bwMode="auto">
          <a:xfrm>
            <a:off x="2743200" y="1636295"/>
            <a:ext cx="0" cy="4154905"/>
          </a:xfrm>
          <a:prstGeom prst="line">
            <a:avLst/>
          </a:prstGeom>
          <a:noFill/>
          <a:ln w="76200">
            <a:solidFill>
              <a:srgbClr val="3366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C24C31D5-B831-6050-96B5-D8AE32137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839016"/>
            <a:ext cx="4038600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2000" dirty="0">
                <a:solidFill>
                  <a:srgbClr val="870035"/>
                </a:solidFill>
                <a:latin typeface="Verdana" charset="0"/>
              </a:rPr>
              <a:t>tip</a:t>
            </a:r>
            <a:r>
              <a:rPr lang="en-GB" sz="2000" dirty="0">
                <a:latin typeface="Verdana" charset="0"/>
              </a:rPr>
              <a:t> e-reader to turn page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26E945C-91FD-7973-6A4E-EB7D646F5D21}"/>
              </a:ext>
            </a:extLst>
          </p:cNvPr>
          <p:cNvGrpSpPr/>
          <p:nvPr/>
        </p:nvGrpSpPr>
        <p:grpSpPr>
          <a:xfrm>
            <a:off x="1131978" y="2378790"/>
            <a:ext cx="1350000" cy="891877"/>
            <a:chOff x="1131978" y="2378790"/>
            <a:chExt cx="1350000" cy="891877"/>
          </a:xfrm>
        </p:grpSpPr>
        <p:sp>
          <p:nvSpPr>
            <p:cNvPr id="5" name="Rectangle 40">
              <a:extLst>
                <a:ext uri="{FF2B5EF4-FFF2-40B4-BE49-F238E27FC236}">
                  <a16:creationId xmlns:a16="http://schemas.microsoft.com/office/drawing/2014/main" id="{2304C0AE-D096-8C62-91B1-FF2B5799C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978" y="2378790"/>
              <a:ext cx="13500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GB" sz="2400" dirty="0">
                  <a:solidFill>
                    <a:srgbClr val="9D0089"/>
                  </a:solidFill>
                  <a:latin typeface="Verdana" charset="0"/>
                </a:rPr>
                <a:t>explicit</a:t>
              </a:r>
            </a:p>
          </p:txBody>
        </p:sp>
        <p:sp>
          <p:nvSpPr>
            <p:cNvPr id="6" name="Rectangle 40">
              <a:extLst>
                <a:ext uri="{FF2B5EF4-FFF2-40B4-BE49-F238E27FC236}">
                  <a16:creationId xmlns:a16="http://schemas.microsoft.com/office/drawing/2014/main" id="{6F574ACE-C533-D31E-5B99-08AA576330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978" y="2809002"/>
              <a:ext cx="13500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GB" sz="2400" dirty="0">
                  <a:solidFill>
                    <a:srgbClr val="9D0089"/>
                  </a:solidFill>
                  <a:latin typeface="Verdana" charset="0"/>
                </a:rPr>
                <a:t>implicit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5C6ED-9F70-5C86-4C2B-1F84E3529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415844-D8E3-A013-717A-E145E04356E3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FE5B5C-5D39-2B4A-3AEB-041C5CE1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2.2 Invisible AI – natural user interfaces and augmentation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70618A-F1C1-A48A-C490-0AC975B4D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4280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F63DA1F-D1D8-B49F-D018-EFF1E8FDE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natural user interface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517B32-483C-1E50-AA00-6A9670A97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gestures, bodily movements</a:t>
            </a:r>
          </a:p>
          <a:p>
            <a:endParaRPr lang="en-GB" sz="1200" dirty="0"/>
          </a:p>
          <a:p>
            <a:pPr marL="0" indent="0">
              <a:buNone/>
            </a:pPr>
            <a:r>
              <a:rPr lang="en-GB" sz="2400" dirty="0"/>
              <a:t>AI at multiple levels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000" dirty="0"/>
              <a:t>low-level touch detection of touch, position of fingers</a:t>
            </a:r>
            <a:br>
              <a:rPr lang="en-GB" sz="2000" dirty="0"/>
            </a:br>
            <a:r>
              <a:rPr lang="en-GB" sz="2000" dirty="0"/>
              <a:t>	often device drivers or OS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000" dirty="0"/>
              <a:t>gesture recognition</a:t>
            </a:r>
            <a:br>
              <a:rPr lang="en-GB" sz="2000" dirty="0"/>
            </a:br>
            <a:r>
              <a:rPr lang="en-GB" sz="2000" dirty="0"/>
              <a:t>	partly in toolkits, may need rule based or NN</a:t>
            </a:r>
          </a:p>
          <a:p>
            <a:pPr lvl="1"/>
            <a:endParaRPr lang="en-GB" sz="1200" dirty="0"/>
          </a:p>
          <a:p>
            <a:pPr marL="0" indent="0">
              <a:buNone/>
            </a:pPr>
            <a:r>
              <a:rPr lang="en-GB" sz="2400" dirty="0"/>
              <a:t>… but not always ‘natural’</a:t>
            </a:r>
          </a:p>
          <a:p>
            <a:pPr lvl="1"/>
            <a:r>
              <a:rPr lang="en-GB" sz="2000" i="1" dirty="0"/>
              <a:t>becomes</a:t>
            </a:r>
            <a:r>
              <a:rPr lang="en-GB" sz="2000" dirty="0"/>
              <a:t> invisible after use</a:t>
            </a:r>
          </a:p>
          <a:p>
            <a:pPr lvl="1"/>
            <a:r>
              <a:rPr lang="en-GB" sz="2000" dirty="0"/>
              <a:t>few truly natural gestures, so  need to be learnt</a:t>
            </a:r>
          </a:p>
          <a:p>
            <a:pPr lvl="1"/>
            <a:r>
              <a:rPr lang="en-GB" sz="2000" dirty="0"/>
              <a:t>scaffold learning or let users define their own?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529920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A89A5-7545-1018-3329-BE620B57F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018F09F-C970-C7C7-59F5-D0EE0C1C91B1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921C11-0EA6-C706-9122-043A41BD2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2.3 Explicit interaction with AI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3CC83C-4BD7-B55F-C908-D19834177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2.3.1 Task inference</a:t>
            </a:r>
          </a:p>
          <a:p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2.3.2 Deterministic ground</a:t>
            </a:r>
          </a:p>
          <a:p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2.3.3 Appropriate Intelligence</a:t>
            </a:r>
          </a:p>
          <a:p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2.3.4 Case study: </a:t>
            </a:r>
            <a:r>
              <a:rPr lang="en-GB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onCue</a:t>
            </a:r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– designing for Appropriate Intelligence</a:t>
            </a:r>
          </a:p>
        </p:txBody>
      </p:sp>
    </p:spTree>
    <p:extLst>
      <p:ext uri="{BB962C8B-B14F-4D97-AF65-F5344CB8AC3E}">
        <p14:creationId xmlns:p14="http://schemas.microsoft.com/office/powerpoint/2010/main" val="637243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16857-591D-BE05-C05C-B0486F572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9BDDA8-D0E0-D1FA-ACC5-B6399A6C4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interaction cycle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C9A73C-4C41-E413-F206-BA3E7D713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152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deciding what to do and doing it </a:t>
            </a:r>
          </a:p>
          <a:p>
            <a:pPr marL="457200" lvl="1" indent="0">
              <a:buNone/>
            </a:pPr>
            <a:r>
              <a:rPr lang="en-GB" dirty="0"/>
              <a:t>	(planning and executing an action)</a:t>
            </a:r>
          </a:p>
          <a:p>
            <a:pPr marL="457200" lvl="1" indent="0">
              <a:buNone/>
            </a:pPr>
            <a:r>
              <a:rPr lang="en-GB" dirty="0"/>
              <a:t>	Norman’s gulf of execution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feedback and visibility – </a:t>
            </a:r>
            <a:r>
              <a:rPr lang="en-GB" sz="2000" dirty="0"/>
              <a:t>did it do what was expected?</a:t>
            </a:r>
            <a:endParaRPr lang="en-GB" dirty="0"/>
          </a:p>
          <a:p>
            <a:pPr marL="457200" lvl="1" indent="0">
              <a:buNone/>
            </a:pPr>
            <a:r>
              <a:rPr lang="en-GB" dirty="0"/>
              <a:t>	(understanding the system response)</a:t>
            </a:r>
          </a:p>
          <a:p>
            <a:pPr marL="457200" lvl="1" indent="0">
              <a:buNone/>
            </a:pPr>
            <a:r>
              <a:rPr lang="en-GB" dirty="0"/>
              <a:t>	Norman’s gulf of evaluation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checking and fixing things</a:t>
            </a:r>
          </a:p>
          <a:p>
            <a:pPr marL="457200" lvl="1" indent="0">
              <a:buNone/>
            </a:pPr>
            <a:r>
              <a:rPr lang="en-GB" dirty="0"/>
              <a:t>	(dealing with errors – Ch:5)</a:t>
            </a:r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dirty="0"/>
              <a:t>AI complexity makes (1) and (2) harder</a:t>
            </a:r>
          </a:p>
        </p:txBody>
      </p:sp>
    </p:spTree>
    <p:extLst>
      <p:ext uri="{BB962C8B-B14F-4D97-AF65-F5344CB8AC3E}">
        <p14:creationId xmlns:p14="http://schemas.microsoft.com/office/powerpoint/2010/main" val="3079883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</TotalTime>
  <Words>1139</Words>
  <Application>Microsoft Macintosh PowerPoint</Application>
  <PresentationFormat>On-screen Show (4:3)</PresentationFormat>
  <Paragraphs>223</Paragraphs>
  <Slides>26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Aptos</vt:lpstr>
      <vt:lpstr>Aptos Display</vt:lpstr>
      <vt:lpstr>Arial</vt:lpstr>
      <vt:lpstr>Courier New</vt:lpstr>
      <vt:lpstr>Times</vt:lpstr>
      <vt:lpstr>Times New Roman</vt:lpstr>
      <vt:lpstr>Trebuchet MS</vt:lpstr>
      <vt:lpstr>Verdana</vt:lpstr>
      <vt:lpstr>Zapf Dingbats</vt:lpstr>
      <vt:lpstr>Office Theme</vt:lpstr>
      <vt:lpstr>Picture</vt:lpstr>
      <vt:lpstr>AI for HCI – Chapter 2  AI in the User Interface</vt:lpstr>
      <vt:lpstr>2.1 Introduction</vt:lpstr>
      <vt:lpstr>why use AI</vt:lpstr>
      <vt:lpstr>dimensions of use</vt:lpstr>
      <vt:lpstr>continuum of purpose</vt:lpstr>
      <vt:lpstr>2.2 Invisible AI – natural user interfaces and augmentation</vt:lpstr>
      <vt:lpstr>natural user interface</vt:lpstr>
      <vt:lpstr>2.3 Explicit interaction with AI</vt:lpstr>
      <vt:lpstr>the interaction cycle</vt:lpstr>
      <vt:lpstr>task inference</vt:lpstr>
      <vt:lpstr>EAGER – early system</vt:lpstr>
      <vt:lpstr>general heuristics …</vt:lpstr>
      <vt:lpstr>deterministic ground</vt:lpstr>
      <vt:lpstr>deterministic ground ...  for menus</vt:lpstr>
      <vt:lpstr>deterministic ground ...  for menus       …  another option</vt:lpstr>
      <vt:lpstr>appropriate intelligence</vt:lpstr>
      <vt:lpstr>rules of standard AI interfaces</vt:lpstr>
      <vt:lpstr>rules of appropriate intelligence</vt:lpstr>
      <vt:lpstr>Case study: onCue  designing for appropriate intelligence</vt:lpstr>
      <vt:lpstr>onCue</vt:lpstr>
      <vt:lpstr>onCue   (dot com days!)</vt:lpstr>
      <vt:lpstr>2.4 Evaluating intelligent interfaces</vt:lpstr>
      <vt:lpstr>special challenges of AI in UI</vt:lpstr>
      <vt:lpstr>a cautionary tale …</vt:lpstr>
      <vt:lpstr>Key Points</vt:lpstr>
      <vt:lpstr>key points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Alan Dix</dc:creator>
  <cp:lastModifiedBy>Alan Dix</cp:lastModifiedBy>
  <cp:revision>12</cp:revision>
  <dcterms:created xsi:type="dcterms:W3CDTF">2025-06-09T07:37:06Z</dcterms:created>
  <dcterms:modified xsi:type="dcterms:W3CDTF">2025-11-23T11:39:43Z</dcterms:modified>
</cp:coreProperties>
</file>