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sldIdLst>
    <p:sldId id="259" r:id="rId2"/>
    <p:sldId id="265" r:id="rId3"/>
    <p:sldId id="552" r:id="rId4"/>
    <p:sldId id="268" r:id="rId5"/>
    <p:sldId id="553" r:id="rId6"/>
    <p:sldId id="554" r:id="rId7"/>
    <p:sldId id="555" r:id="rId8"/>
    <p:sldId id="556" r:id="rId9"/>
    <p:sldId id="557" r:id="rId10"/>
    <p:sldId id="269" r:id="rId11"/>
    <p:sldId id="558" r:id="rId12"/>
    <p:sldId id="266" r:id="rId13"/>
    <p:sldId id="559" r:id="rId14"/>
    <p:sldId id="571" r:id="rId15"/>
    <p:sldId id="270" r:id="rId16"/>
    <p:sldId id="549" r:id="rId17"/>
    <p:sldId id="282" r:id="rId18"/>
    <p:sldId id="551" r:id="rId19"/>
    <p:sldId id="258" r:id="rId20"/>
    <p:sldId id="561" r:id="rId21"/>
    <p:sldId id="564" r:id="rId22"/>
    <p:sldId id="572" r:id="rId23"/>
    <p:sldId id="424" r:id="rId24"/>
    <p:sldId id="274" r:id="rId25"/>
    <p:sldId id="565" r:id="rId26"/>
    <p:sldId id="569" r:id="rId27"/>
    <p:sldId id="570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785"/>
    <p:restoredTop sz="80884"/>
  </p:normalViewPr>
  <p:slideViewPr>
    <p:cSldViewPr snapToGrid="0">
      <p:cViewPr varScale="1">
        <p:scale>
          <a:sx n="95" d="100"/>
          <a:sy n="95" d="100"/>
        </p:scale>
        <p:origin x="176" y="240"/>
      </p:cViewPr>
      <p:guideLst/>
    </p:cSldViewPr>
  </p:slideViewPr>
  <p:notesTextViewPr>
    <p:cViewPr>
      <p:scale>
        <a:sx n="1" d="1"/>
        <a:sy n="1" d="1"/>
      </p:scale>
      <p:origin x="0" y="-58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B9074-8243-D340-AC4E-4955A1A3C968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EFB4E-C109-FB4F-B622-D74BE7CB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24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 User Interfaces for AI-Rich Systems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3.1 Introduction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3.2 Explicit digital interactions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3.3 Managing automation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3.4 Activity and context recognition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3.4.1 Types of sensors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3.4.2 Processing sensor data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3.5 Low-intention interaction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3.5.1 Designing for low-intention interaction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3.5.2 Dealing with uncertainty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3.5.3 Case study: The internet-enabled cafe-open sign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3.6 Evaluating low-intention systems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9090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2B1AE-7579-1A69-F63F-5E12459BC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DB52F6-F847-384F-0C90-8D4B5CE291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FCF601-0F0C-182E-97F1-B56E09E25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DC872-D56D-0FED-B51D-C88B953F8F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0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F3442-10C9-B95F-83E1-825CD112F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EE8EA-F02A-CBAC-CC56-8C962A1B27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816A5E-76FB-C277-849C-A8ACEB80A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E3134-E88C-1CD2-C090-51C25387AA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00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B39F2-8D99-36EB-4A55-66FFE9AA2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BE61F0-3F22-D433-0BF8-474D0AE18B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A8D1A9-834C-CAC7-FEAB-0C22BB29D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3B5F61-DEF9-2504-6F91-1B4FD0DAFC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6830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9798B-6602-DCBA-E648-D7E1C6872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3C46DB-3D73-362F-FA2D-7E842F8F85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6616B2-2654-DF5C-19B7-E87995D02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545E0B-5F2C-51E1-C716-D7F6CA426B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894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CCC9-5CDD-46EB-3CA6-2A2B7AD49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D36C77-A6D0-45D4-460E-BFEBE08D3C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22803A-CC50-C6DB-8589-5F829E470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3.4.1 Types of sensors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3.4.2 Processing sensor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A1C35B-EE9D-B0FB-3735-1652484957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3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994A1-5D9C-D200-96B2-0406F673C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529C23-F245-44FD-2E59-9C8A316E92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39FEAF-21EA-E58E-8D23-B67D92DEE0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CB044-7311-18A8-8F19-9A5A19D2AB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881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80132-5025-AA48-9061-242BBB6B0DCD}" type="slidenum">
              <a:rPr lang="en-GB"/>
              <a:pPr/>
              <a:t>16</a:t>
            </a:fld>
            <a:endParaRPr lang="en-GB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GB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B96FE-7224-BE1C-F0D7-5CBBCD4E7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8360FC-C815-09BB-D4B4-1D9DE89485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669A04-584B-62A8-C3A2-9B8B690391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0DCDB8-DDC2-1FBD-F774-08DDF98C07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365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73BBC-E588-5D20-D3C9-015C27847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7C40B9-2BBB-6BFA-0822-8CDB7501C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9EC501-5282-D3EE-F83A-5D3F1536D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5B79C-5B52-88DC-CAA8-AE102DDF2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20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54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54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104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90418"/>
            <a:ext cx="7886700" cy="225004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887038"/>
            <a:ext cx="7886700" cy="320261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70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86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51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84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00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92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6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3CC37-7EBD-9F46-AB97-E81DF4995A2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70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EDF90-D342-E0FB-58F7-864EB25F8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10961C1-4132-28F7-DC0B-113DDA2DA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noProof="0" dirty="0"/>
              <a:t>AI for HCI – </a:t>
            </a:r>
            <a:r>
              <a:rPr lang="en-GB" sz="480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Chapter</a:t>
            </a:r>
            <a:r>
              <a:rPr lang="en-GB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3</a:t>
            </a:r>
            <a:r>
              <a:rPr lang="en-GB" noProof="0" dirty="0"/>
              <a:t> </a:t>
            </a:r>
            <a:br>
              <a:rPr lang="en-GB" noProof="0" dirty="0"/>
            </a:br>
            <a:r>
              <a:rPr lang="en-GB" noProof="0" dirty="0">
                <a:solidFill>
                  <a:schemeClr val="accent5">
                    <a:lumMod val="75000"/>
                  </a:schemeClr>
                </a:solidFill>
              </a:rPr>
              <a:t>User Interfaces for </a:t>
            </a:r>
            <a:br>
              <a:rPr lang="en-GB" noProof="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noProof="0" dirty="0">
                <a:solidFill>
                  <a:schemeClr val="accent5">
                    <a:lumMod val="75000"/>
                  </a:schemeClr>
                </a:solidFill>
              </a:rPr>
              <a:t>AI-Rich Systems</a:t>
            </a:r>
            <a:endParaRPr lang="en-GB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0FF41B1-1990-45E1-FCBB-3C308F23B7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noProof="0" dirty="0">
                <a:solidFill>
                  <a:schemeClr val="tx1"/>
                </a:solidFill>
              </a:rPr>
              <a:t>3.1 Introduction</a:t>
            </a:r>
          </a:p>
          <a:p>
            <a:r>
              <a:rPr lang="en-GB" noProof="0" dirty="0">
                <a:solidFill>
                  <a:schemeClr val="tx1"/>
                </a:solidFill>
              </a:rPr>
              <a:t>3.2 Explicit digital interactions</a:t>
            </a:r>
          </a:p>
          <a:p>
            <a:r>
              <a:rPr lang="en-GB" noProof="0" dirty="0">
                <a:solidFill>
                  <a:schemeClr val="tx1"/>
                </a:solidFill>
              </a:rPr>
              <a:t>3.3 Managing automation</a:t>
            </a:r>
          </a:p>
          <a:p>
            <a:r>
              <a:rPr lang="en-GB" noProof="0" dirty="0">
                <a:solidFill>
                  <a:schemeClr val="tx1"/>
                </a:solidFill>
              </a:rPr>
              <a:t>3.4 Activity and context recognition</a:t>
            </a:r>
          </a:p>
          <a:p>
            <a:pPr lvl="1"/>
            <a:r>
              <a:rPr lang="en-GB" noProof="0" dirty="0">
                <a:solidFill>
                  <a:schemeClr val="tx1"/>
                </a:solidFill>
              </a:rPr>
              <a:t>3.4.1 Types of sensors</a:t>
            </a:r>
          </a:p>
          <a:p>
            <a:pPr lvl="1"/>
            <a:r>
              <a:rPr lang="en-GB" noProof="0" dirty="0">
                <a:solidFill>
                  <a:schemeClr val="tx1"/>
                </a:solidFill>
              </a:rPr>
              <a:t>3.4.2 Processing sensor data</a:t>
            </a:r>
          </a:p>
          <a:p>
            <a:r>
              <a:rPr lang="en-GB" noProof="0" dirty="0">
                <a:solidFill>
                  <a:schemeClr val="tx1"/>
                </a:solidFill>
              </a:rPr>
              <a:t>3.5 Low-intention interaction</a:t>
            </a:r>
          </a:p>
          <a:p>
            <a:pPr lvl="1"/>
            <a:r>
              <a:rPr lang="en-GB" noProof="0" dirty="0">
                <a:solidFill>
                  <a:schemeClr val="tx1"/>
                </a:solidFill>
              </a:rPr>
              <a:t>3.5.1 Designing for low-intention interaction</a:t>
            </a:r>
          </a:p>
          <a:p>
            <a:pPr lvl="1"/>
            <a:r>
              <a:rPr lang="en-GB" noProof="0" dirty="0">
                <a:solidFill>
                  <a:schemeClr val="tx1"/>
                </a:solidFill>
              </a:rPr>
              <a:t>3.5.2 Dealing with uncertainty</a:t>
            </a:r>
          </a:p>
          <a:p>
            <a:pPr lvl="1"/>
            <a:r>
              <a:rPr lang="en-GB" noProof="0">
                <a:solidFill>
                  <a:schemeClr val="tx1"/>
                </a:solidFill>
              </a:rPr>
              <a:t>3.5.3 </a:t>
            </a:r>
            <a:r>
              <a:rPr lang="en-GB" noProof="0" dirty="0">
                <a:solidFill>
                  <a:schemeClr val="tx1"/>
                </a:solidFill>
              </a:rPr>
              <a:t>Case study: The internet-enabled cafe-open sign</a:t>
            </a:r>
          </a:p>
          <a:p>
            <a:r>
              <a:rPr lang="en-GB" noProof="0" dirty="0">
                <a:solidFill>
                  <a:schemeClr val="tx1"/>
                </a:solidFill>
              </a:rPr>
              <a:t>3.6 Evaluating low-intention systems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6388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5C76F-2E5D-3A7E-C8C9-9B616662F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E0DDA1-6195-6BE2-C5E3-9EBC10295AE6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BF441C-C5A2-8044-BD33-2A400583E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noProof="0" dirty="0"/>
              <a:t>3.3 Managing automation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6AB95-C564-2D8E-B571-ACC803C8C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97021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079CF-F27E-7F06-7843-48AC61674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2AE57-7FD0-7EF2-F39C-0852FB3D5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Managing automation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31649-7950-A2F2-FDD4-3315BAE70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3000"/>
              </a:spcBef>
              <a:buNone/>
            </a:pPr>
            <a:r>
              <a:rPr lang="en-GB" sz="2400" noProof="0" dirty="0" err="1"/>
              <a:t>Expectability</a:t>
            </a:r>
            <a:r>
              <a:rPr lang="en-GB" sz="2400" noProof="0" dirty="0"/>
              <a:t> and predictability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en-GB" sz="2400" noProof="0" dirty="0"/>
              <a:t>Communicate options for interventions 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en-GB" sz="2400" noProof="0" dirty="0"/>
              <a:t>Exploration of interventions 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en-GB" sz="2400" noProof="0" dirty="0"/>
              <a:t>Easy reversal of automated and intervention actions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en-GB" sz="2400" noProof="0" dirty="0"/>
              <a:t>Minimize required attention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en-GB" sz="2400" noProof="0" dirty="0"/>
              <a:t>Communicate how control is shared</a:t>
            </a:r>
          </a:p>
          <a:p>
            <a:pPr marL="0" indent="0">
              <a:buNone/>
            </a:pPr>
            <a:endParaRPr lang="en-GB" sz="2000" noProof="0" dirty="0"/>
          </a:p>
          <a:p>
            <a:pPr marL="0" indent="0" algn="r">
              <a:buNone/>
            </a:pPr>
            <a:r>
              <a:rPr lang="en-GB" sz="2000" noProof="0" dirty="0"/>
              <a:t>Schmidt and Herrmann (2017)</a:t>
            </a:r>
          </a:p>
          <a:p>
            <a:pPr marL="0" indent="0">
              <a:buNone/>
            </a:pPr>
            <a:endParaRPr lang="en-GB" sz="2000" noProof="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3AC5590-7405-B1F6-FF58-0C7D24E3CDF6}"/>
              </a:ext>
            </a:extLst>
          </p:cNvPr>
          <p:cNvSpPr/>
          <p:nvPr/>
        </p:nvSpPr>
        <p:spPr>
          <a:xfrm>
            <a:off x="1246909" y="3752165"/>
            <a:ext cx="1318161" cy="52251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727A968-BCC6-5E4E-E16D-2758368240B6}"/>
              </a:ext>
            </a:extLst>
          </p:cNvPr>
          <p:cNvCxnSpPr>
            <a:stCxn id="5" idx="7"/>
          </p:cNvCxnSpPr>
          <p:nvPr/>
        </p:nvCxnSpPr>
        <p:spPr>
          <a:xfrm flipV="1">
            <a:off x="2372030" y="3428999"/>
            <a:ext cx="4206900" cy="3996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1B9D526-8EB8-D3CB-ED31-2F9BF269A0AA}"/>
              </a:ext>
            </a:extLst>
          </p:cNvPr>
          <p:cNvSpPr txBox="1"/>
          <p:nvPr/>
        </p:nvSpPr>
        <p:spPr>
          <a:xfrm>
            <a:off x="6258296" y="3105834"/>
            <a:ext cx="211910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noProof="0" dirty="0"/>
              <a:t>may need ‘forward’ </a:t>
            </a:r>
            <a:br>
              <a:rPr lang="en-GB" noProof="0" dirty="0"/>
            </a:br>
            <a:r>
              <a:rPr lang="en-GB" noProof="0" dirty="0"/>
              <a:t>error-correction</a:t>
            </a:r>
          </a:p>
        </p:txBody>
      </p:sp>
    </p:spTree>
    <p:extLst>
      <p:ext uri="{BB962C8B-B14F-4D97-AF65-F5344CB8AC3E}">
        <p14:creationId xmlns:p14="http://schemas.microsoft.com/office/powerpoint/2010/main" val="1526591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66556-4C56-08D4-7821-43C1A40B8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A4869A-B98C-2114-4C92-F717DCE80A32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7B66CA-79F7-AFDF-9A34-7C3C79547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noProof="0" dirty="0"/>
              <a:t>3.4 Activity and context recognition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C968A-8F6E-A476-0099-29CFD2F64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r>
              <a:rPr lang="en-GB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3.4.1 Types of sensors</a:t>
            </a:r>
          </a:p>
          <a:p>
            <a:r>
              <a:rPr lang="en-GB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3.4.2 Processing sensor data</a:t>
            </a:r>
          </a:p>
        </p:txBody>
      </p:sp>
    </p:spTree>
    <p:extLst>
      <p:ext uri="{BB962C8B-B14F-4D97-AF65-F5344CB8AC3E}">
        <p14:creationId xmlns:p14="http://schemas.microsoft.com/office/powerpoint/2010/main" val="705174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924F7-51AC-1AC9-A074-7D8AED5FB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360F-75B7-5278-30A9-6506C206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sensors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D711B-F954-9647-0128-A8ADD0F4F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107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noProof="0" dirty="0"/>
              <a:t>vision</a:t>
            </a:r>
          </a:p>
          <a:p>
            <a:pPr marL="457200" lvl="1" indent="0">
              <a:buNone/>
            </a:pPr>
            <a:r>
              <a:rPr lang="en-GB" noProof="0" dirty="0"/>
              <a:t>off the shelf, low-cost cameras, unobtrusive … privacy?</a:t>
            </a:r>
          </a:p>
          <a:p>
            <a:pPr marL="0" indent="0">
              <a:buNone/>
            </a:pPr>
            <a:r>
              <a:rPr lang="en-GB" noProof="0" dirty="0"/>
              <a:t>dedicated sensors</a:t>
            </a:r>
          </a:p>
          <a:p>
            <a:pPr marL="457200" lvl="1" indent="0">
              <a:buNone/>
            </a:pPr>
            <a:r>
              <a:rPr lang="en-GB" noProof="0" dirty="0"/>
              <a:t>fitness, smart watches </a:t>
            </a:r>
            <a:r>
              <a:rPr lang="en-GB" sz="20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temp, gait, etc.</a:t>
            </a:r>
            <a:endParaRPr lang="en-GB" sz="1800" noProof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GB" noProof="0" dirty="0"/>
              <a:t>sound</a:t>
            </a:r>
          </a:p>
          <a:p>
            <a:pPr marL="457200" lvl="1" indent="0">
              <a:buNone/>
            </a:pPr>
            <a:r>
              <a:rPr lang="en-GB" noProof="0" dirty="0"/>
              <a:t>privacy?  needs early stage processing </a:t>
            </a:r>
            <a:endParaRPr lang="en-GB" sz="2800" noProof="0" dirty="0"/>
          </a:p>
          <a:p>
            <a:pPr marL="0" indent="0">
              <a:buNone/>
            </a:pPr>
            <a:r>
              <a:rPr lang="en-GB" noProof="0" dirty="0"/>
              <a:t>eye-gaze</a:t>
            </a:r>
          </a:p>
          <a:p>
            <a:pPr marL="457200" lvl="1" indent="0">
              <a:buNone/>
            </a:pPr>
            <a:r>
              <a:rPr lang="en-GB" noProof="0" dirty="0"/>
              <a:t>emotion detection</a:t>
            </a:r>
            <a:endParaRPr lang="en-GB" dirty="0"/>
          </a:p>
          <a:p>
            <a:pPr marL="457200" lvl="1" indent="0">
              <a:buNone/>
            </a:pPr>
            <a:r>
              <a:rPr lang="en-GB" noProof="0" dirty="0"/>
              <a:t>implicit attention </a:t>
            </a:r>
            <a:r>
              <a:rPr lang="en-GB" sz="20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(e.g. radiographers)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GB" sz="2400" noProof="0" dirty="0"/>
              <a:t>possible platform </a:t>
            </a:r>
            <a:r>
              <a:rPr lang="en-GB" sz="2400" noProof="0" dirty="0">
                <a:solidFill>
                  <a:schemeClr val="accent6">
                    <a:lumMod val="75000"/>
                  </a:schemeClr>
                </a:solidFill>
              </a:rPr>
              <a:t>activity recognition API</a:t>
            </a:r>
          </a:p>
          <a:p>
            <a:pPr marL="0" indent="0">
              <a:buNone/>
            </a:pPr>
            <a:endParaRPr lang="en-GB" sz="2400" noProof="0" dirty="0"/>
          </a:p>
          <a:p>
            <a:pPr lvl="1"/>
            <a:endParaRPr lang="en-GB" sz="1200" noProof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104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C66AD-56E5-93B9-FB35-E428E6414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CE683-178B-F018-AB38-F458AB3B2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processing sensor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062AD-78C6-305A-536D-0B315D96A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endParaRPr lang="en-GB" sz="1400" noProof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GB" noProof="0" dirty="0"/>
              <a:t>bottom-up pipeline:</a:t>
            </a:r>
          </a:p>
          <a:p>
            <a:pPr marL="457200" lvl="1" indent="0">
              <a:buNone/>
            </a:pPr>
            <a:r>
              <a:rPr lang="en-GB" noProof="0" dirty="0"/>
              <a:t>sensor fusion from heterogeneous devices and sensors</a:t>
            </a:r>
          </a:p>
          <a:p>
            <a:pPr lvl="2"/>
            <a:r>
              <a:rPr lang="en-GB" noProof="0" dirty="0"/>
              <a:t>differing volume, data rate, etc.</a:t>
            </a:r>
            <a:endParaRPr lang="en-GB" dirty="0"/>
          </a:p>
          <a:p>
            <a:pPr lvl="3">
              <a:buFont typeface="Symbol" pitchFamily="2" charset="2"/>
              <a:buChar char="Þ"/>
            </a:pPr>
            <a:r>
              <a:rPr lang="en-GB" sz="2000" noProof="0" dirty="0"/>
              <a:t>  need data-type specific processing before fusion</a:t>
            </a:r>
          </a:p>
          <a:p>
            <a:pPr marL="1371600" lvl="3" indent="0">
              <a:buNone/>
            </a:pPr>
            <a:r>
              <a:rPr lang="en-GB" sz="1600" dirty="0"/>
              <a:t>     	e.g. Fourier transform, ML</a:t>
            </a:r>
            <a:endParaRPr lang="en-GB" sz="1600" noProof="0" dirty="0"/>
          </a:p>
          <a:p>
            <a:pPr marL="457200" lvl="1" indent="0">
              <a:buNone/>
            </a:pPr>
            <a:r>
              <a:rPr lang="en-GB" noProof="0" dirty="0"/>
              <a:t>maybe use activity recognition API</a:t>
            </a:r>
          </a:p>
          <a:p>
            <a:pPr marL="457200" lvl="1" indent="0">
              <a:buNone/>
            </a:pPr>
            <a:r>
              <a:rPr lang="en-GB" noProof="0" dirty="0"/>
              <a:t>followed by explicit rules or ML</a:t>
            </a:r>
          </a:p>
          <a:p>
            <a:pPr marL="457200" lvl="1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noProof="0" dirty="0"/>
              <a:t>may also need </a:t>
            </a:r>
            <a:r>
              <a:rPr lang="en-GB" noProof="0" dirty="0">
                <a:solidFill>
                  <a:schemeClr val="accent6">
                    <a:lumMod val="75000"/>
                  </a:schemeClr>
                </a:solidFill>
              </a:rPr>
              <a:t>top-down</a:t>
            </a:r>
            <a:r>
              <a:rPr lang="en-GB" noProof="0" dirty="0"/>
              <a:t> context, etc.</a:t>
            </a:r>
          </a:p>
          <a:p>
            <a:pPr marL="0" indent="0">
              <a:buNone/>
            </a:pPr>
            <a:endParaRPr lang="en-GB" sz="1200" noProof="0" dirty="0"/>
          </a:p>
          <a:p>
            <a:pPr marL="0" indent="0">
              <a:buNone/>
            </a:pPr>
            <a:r>
              <a:rPr lang="en-GB" noProof="0" dirty="0"/>
              <a:t>expected data volume critical to choices</a:t>
            </a:r>
          </a:p>
        </p:txBody>
      </p:sp>
    </p:spTree>
    <p:extLst>
      <p:ext uri="{BB962C8B-B14F-4D97-AF65-F5344CB8AC3E}">
        <p14:creationId xmlns:p14="http://schemas.microsoft.com/office/powerpoint/2010/main" val="897448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1F8E9-A0C9-B3F3-9177-2DA334554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CB93CAC-8E94-07B3-77EF-921ACA134C60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129BC6-8FB8-D871-A9FF-0F3B0ABEC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noProof="0" dirty="0"/>
              <a:t>3.5 Low-intention interaction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AB1D9-02AA-8726-8376-9E5E2A351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71154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beyond intention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4D6F7-B2F8-734E-9284-1658DD8425D6}" type="slidenum">
              <a:rPr lang="en-GB" noProof="0" smtClean="0"/>
              <a:pPr/>
              <a:t>16</a:t>
            </a:fld>
            <a:endParaRPr lang="en-GB" noProof="0" dirty="0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shopping cart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5908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800" noProof="0" dirty="0"/>
              <a:t>goods in shopping cart analysed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GB" sz="2400" noProof="0" dirty="0"/>
              <a:t>e.g. Amazon books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800" noProof="0" dirty="0"/>
              <a:t>used to build knowledge about books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GB" sz="2400" noProof="0" dirty="0"/>
              <a:t>people who like X also like 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800" noProof="0" dirty="0"/>
              <a:t>used to give you suggestions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GB" sz="2400" noProof="0" dirty="0"/>
              <a:t>“you might like to look at …”, “special offer …”</a:t>
            </a: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1371600" y="5343525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</a:pPr>
            <a:r>
              <a:rPr lang="en-GB" sz="2800" i="1" noProof="0" dirty="0">
                <a:solidFill>
                  <a:srgbClr val="870035"/>
                </a:solidFill>
                <a:latin typeface="Verdana" charset="0"/>
              </a:rPr>
              <a:t>incidentally</a:t>
            </a:r>
            <a:r>
              <a:rPr lang="en-GB" sz="2800" noProof="0" dirty="0">
                <a:latin typeface="Verdana" charset="0"/>
              </a:rPr>
              <a:t> shown related titles</a:t>
            </a:r>
            <a:endParaRPr lang="en-GB" noProof="0" dirty="0"/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1235075" y="4724400"/>
            <a:ext cx="4887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</a:pPr>
            <a:r>
              <a:rPr lang="en-GB" sz="2800" noProof="0" dirty="0">
                <a:latin typeface="Verdana" charset="0"/>
              </a:rPr>
              <a:t>my </a:t>
            </a:r>
            <a:r>
              <a:rPr lang="en-GB" sz="2800" i="1" noProof="0" dirty="0">
                <a:solidFill>
                  <a:srgbClr val="870035"/>
                </a:solidFill>
                <a:latin typeface="Verdana" charset="0"/>
              </a:rPr>
              <a:t>purpose</a:t>
            </a:r>
            <a:r>
              <a:rPr lang="en-GB" sz="2800" noProof="0" dirty="0">
                <a:latin typeface="Verdana" charset="0"/>
              </a:rPr>
              <a:t> to buy a book</a:t>
            </a:r>
            <a:endParaRPr lang="en-GB" noProof="0" dirty="0"/>
          </a:p>
        </p:txBody>
      </p:sp>
      <p:pic>
        <p:nvPicPr>
          <p:cNvPr id="9933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1420813"/>
            <a:ext cx="914400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 build="p" autoUpdateAnimBg="0"/>
      <p:bldP spid="9933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06B16903-A250-4483-1BF5-F0C8044045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Pepys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7D2A354-009F-6E26-EC74-029FD973BD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590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noProof="0" dirty="0"/>
              <a:t>Xerox Cambridge (RIP)</a:t>
            </a:r>
          </a:p>
          <a:p>
            <a:pPr>
              <a:lnSpc>
                <a:spcPct val="90000"/>
              </a:lnSpc>
            </a:pPr>
            <a:r>
              <a:rPr lang="en-GB" sz="2400" noProof="0" dirty="0"/>
              <a:t>active badges</a:t>
            </a:r>
          </a:p>
          <a:p>
            <a:pPr>
              <a:lnSpc>
                <a:spcPct val="90000"/>
              </a:lnSpc>
            </a:pPr>
            <a:r>
              <a:rPr lang="en-GB" sz="2400" noProof="0" dirty="0"/>
              <a:t>automatic diaries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20DDBD0C-5B34-1D93-9965-166AA0A1E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343525"/>
            <a:ext cx="5791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2800" i="1" noProof="0" dirty="0">
                <a:solidFill>
                  <a:srgbClr val="870035"/>
                </a:solidFill>
                <a:latin typeface="Verdana" panose="020B0604030504040204" pitchFamily="34" charset="0"/>
              </a:rPr>
              <a:t>incidentally</a:t>
            </a:r>
            <a:r>
              <a:rPr lang="en-GB" sz="2800" noProof="0" dirty="0">
                <a:latin typeface="Verdana" panose="020B0604030504040204" pitchFamily="34" charset="0"/>
              </a:rPr>
              <a:t> diary entry created</a:t>
            </a:r>
            <a:endParaRPr lang="en-GB" noProof="0" dirty="0"/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id="{1BC83A47-3BAA-A992-9CA8-1785E4015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475" y="4724400"/>
            <a:ext cx="64817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2800" noProof="0" dirty="0">
                <a:latin typeface="Verdana" panose="020B0604030504040204" pitchFamily="34" charset="0"/>
              </a:rPr>
              <a:t>Allan's </a:t>
            </a:r>
            <a:r>
              <a:rPr lang="en-GB" sz="2800" i="1" noProof="0" dirty="0">
                <a:solidFill>
                  <a:srgbClr val="870035"/>
                </a:solidFill>
                <a:latin typeface="Verdana" panose="020B0604030504040204" pitchFamily="34" charset="0"/>
              </a:rPr>
              <a:t>purpose</a:t>
            </a:r>
            <a:r>
              <a:rPr lang="en-GB" sz="2800" noProof="0" dirty="0">
                <a:latin typeface="Verdana" panose="020B0604030504040204" pitchFamily="34" charset="0"/>
              </a:rPr>
              <a:t> to visit Paul’s office</a:t>
            </a:r>
            <a:endParaRPr lang="en-GB" noProof="0" dirty="0"/>
          </a:p>
        </p:txBody>
      </p:sp>
      <p:pic>
        <p:nvPicPr>
          <p:cNvPr id="28678" name="Picture 6">
            <a:extLst>
              <a:ext uri="{FF2B5EF4-FFF2-40B4-BE49-F238E27FC236}">
                <a16:creationId xmlns:a16="http://schemas.microsoft.com/office/drawing/2014/main" id="{B4D14643-EB89-DAFE-D376-12C5C318C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28800"/>
            <a:ext cx="197008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build="p" autoUpdateAnimBg="0"/>
      <p:bldP spid="2867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BE65-7113-04D1-86EC-3C99D1C3F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two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01D38-415B-F76A-701F-A0FDB05AD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noProof="0" dirty="0">
                <a:solidFill>
                  <a:schemeClr val="accent6">
                    <a:lumMod val="50000"/>
                  </a:schemeClr>
                </a:solidFill>
              </a:rPr>
              <a:t>sensed task</a:t>
            </a:r>
            <a:r>
              <a:rPr lang="en-GB" noProof="0" dirty="0"/>
              <a:t>	 </a:t>
            </a:r>
            <a:r>
              <a:rPr lang="en-GB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(primary task)</a:t>
            </a:r>
          </a:p>
          <a:p>
            <a:pPr marL="2190750" lvl="1"/>
            <a:r>
              <a:rPr lang="en-GB" noProof="0" dirty="0"/>
              <a:t>current focus of attention</a:t>
            </a:r>
          </a:p>
          <a:p>
            <a:pPr marL="2190750" lvl="1"/>
            <a:r>
              <a:rPr lang="en-GB" noProof="0" dirty="0"/>
              <a:t>may directly include AI</a:t>
            </a:r>
          </a:p>
          <a:p>
            <a:pPr marL="2190750" lvl="1"/>
            <a:endParaRPr lang="en-GB" noProof="0" dirty="0"/>
          </a:p>
          <a:p>
            <a:pPr marL="0" indent="0">
              <a:buNone/>
            </a:pPr>
            <a:r>
              <a:rPr lang="en-GB" sz="4000" noProof="0" dirty="0">
                <a:solidFill>
                  <a:schemeClr val="accent6">
                    <a:lumMod val="50000"/>
                  </a:schemeClr>
                </a:solidFill>
              </a:rPr>
              <a:t>supported task  </a:t>
            </a:r>
            <a:r>
              <a:rPr lang="en-GB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(secondary task)</a:t>
            </a:r>
            <a:endParaRPr lang="en-GB" noProof="0" dirty="0">
              <a:solidFill>
                <a:schemeClr val="accent6">
                  <a:lumMod val="50000"/>
                </a:schemeClr>
              </a:solidFill>
            </a:endParaRPr>
          </a:p>
          <a:p>
            <a:pPr marL="2190750" lvl="1"/>
            <a:r>
              <a:rPr lang="en-GB" noProof="0" dirty="0"/>
              <a:t>supported by sensing</a:t>
            </a:r>
          </a:p>
          <a:p>
            <a:pPr marL="2190750" lvl="1"/>
            <a:r>
              <a:rPr lang="en-GB" noProof="0" dirty="0"/>
              <a:t>may be same or different user</a:t>
            </a:r>
            <a:br>
              <a:rPr lang="en-GB" noProof="0" dirty="0"/>
            </a:br>
            <a:r>
              <a:rPr lang="en-GB" noProof="0" dirty="0"/>
              <a:t>same or different time</a:t>
            </a:r>
          </a:p>
          <a:p>
            <a:endParaRPr lang="en-GB" noProof="0" dirty="0"/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482877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F6A3A-1E54-1EC4-D542-1B4786EBD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37A80B-09A2-DB25-A0BF-76DCF1437434}"/>
              </a:ext>
            </a:extLst>
          </p:cNvPr>
          <p:cNvSpPr/>
          <p:nvPr/>
        </p:nvSpPr>
        <p:spPr>
          <a:xfrm>
            <a:off x="1" y="993296"/>
            <a:ext cx="9143999" cy="10219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000" noProof="0" dirty="0">
                <a:solidFill>
                  <a:schemeClr val="tx1"/>
                </a:solidFill>
              </a:rPr>
              <a:t> intelligent system – data + AI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512D0EDF-FF7A-3767-177F-2AA63CEC0C99}"/>
              </a:ext>
            </a:extLst>
          </p:cNvPr>
          <p:cNvSpPr/>
          <p:nvPr/>
        </p:nvSpPr>
        <p:spPr>
          <a:xfrm>
            <a:off x="4306219" y="1906606"/>
            <a:ext cx="594911" cy="1355075"/>
          </a:xfrm>
          <a:prstGeom prst="arc">
            <a:avLst>
              <a:gd name="adj1" fmla="val 6525988"/>
              <a:gd name="adj2" fmla="val 3893363"/>
            </a:avLst>
          </a:prstGeom>
          <a:ln w="38100">
            <a:solidFill>
              <a:schemeClr val="accent5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 noProof="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2FABD4-33C7-DDBB-69FE-72E103EB3F83}"/>
              </a:ext>
            </a:extLst>
          </p:cNvPr>
          <p:cNvSpPr txBox="1"/>
          <p:nvPr/>
        </p:nvSpPr>
        <p:spPr>
          <a:xfrm>
            <a:off x="-21180" y="2323606"/>
            <a:ext cx="4639649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700" noProof="0" dirty="0"/>
              <a:t> user interaction episodes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1B52A3-A132-03B4-BD7D-241961E71236}"/>
              </a:ext>
            </a:extLst>
          </p:cNvPr>
          <p:cNvCxnSpPr>
            <a:cxnSpLocks/>
          </p:cNvCxnSpPr>
          <p:nvPr/>
        </p:nvCxnSpPr>
        <p:spPr>
          <a:xfrm>
            <a:off x="-21180" y="9932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B548EDE-12A0-962A-C966-AAB6BBADE3AB}"/>
              </a:ext>
            </a:extLst>
          </p:cNvPr>
          <p:cNvCxnSpPr>
            <a:cxnSpLocks/>
          </p:cNvCxnSpPr>
          <p:nvPr/>
        </p:nvCxnSpPr>
        <p:spPr>
          <a:xfrm>
            <a:off x="0" y="2015255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1B55975-5357-C1AC-1603-0A0BD22E7FA7}"/>
              </a:ext>
            </a:extLst>
          </p:cNvPr>
          <p:cNvCxnSpPr>
            <a:cxnSpLocks/>
          </p:cNvCxnSpPr>
          <p:nvPr/>
        </p:nvCxnSpPr>
        <p:spPr>
          <a:xfrm flipV="1">
            <a:off x="3150808" y="3647781"/>
            <a:ext cx="1063454" cy="60418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DCA1468-573F-7B00-3609-7973887E48AD}"/>
              </a:ext>
            </a:extLst>
          </p:cNvPr>
          <p:cNvSpPr txBox="1"/>
          <p:nvPr/>
        </p:nvSpPr>
        <p:spPr>
          <a:xfrm>
            <a:off x="331916" y="4371827"/>
            <a:ext cx="29925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noProof="0" dirty="0"/>
              <a:t>implicit interaction and </a:t>
            </a:r>
            <a:br>
              <a:rPr lang="en-GB" noProof="0" dirty="0"/>
            </a:br>
            <a:r>
              <a:rPr lang="en-GB" noProof="0" dirty="0"/>
              <a:t>context-sensitive interaction</a:t>
            </a:r>
            <a:br>
              <a:rPr lang="en-GB" noProof="0" dirty="0"/>
            </a:br>
            <a:r>
              <a:rPr lang="en-GB" noProof="0" dirty="0"/>
              <a:t>immediate use of sensing in the same episode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35FC55EF-19E9-BDF3-D4D2-76B83CEAA24B}"/>
              </a:ext>
            </a:extLst>
          </p:cNvPr>
          <p:cNvSpPr/>
          <p:nvPr/>
        </p:nvSpPr>
        <p:spPr>
          <a:xfrm>
            <a:off x="5564377" y="1832241"/>
            <a:ext cx="1864520" cy="3544676"/>
          </a:xfrm>
          <a:prstGeom prst="arc">
            <a:avLst>
              <a:gd name="adj1" fmla="val 12405524"/>
              <a:gd name="adj2" fmla="val 19655705"/>
            </a:avLst>
          </a:prstGeom>
          <a:ln w="38100">
            <a:solidFill>
              <a:schemeClr val="accent5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 noProof="0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4F31E60-C09D-4673-B906-65B2D1E2AE83}"/>
              </a:ext>
            </a:extLst>
          </p:cNvPr>
          <p:cNvCxnSpPr>
            <a:cxnSpLocks/>
          </p:cNvCxnSpPr>
          <p:nvPr/>
        </p:nvCxnSpPr>
        <p:spPr>
          <a:xfrm flipV="1">
            <a:off x="4699961" y="3653426"/>
            <a:ext cx="594911" cy="6463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Arc 32">
            <a:extLst>
              <a:ext uri="{FF2B5EF4-FFF2-40B4-BE49-F238E27FC236}">
                <a16:creationId xmlns:a16="http://schemas.microsoft.com/office/drawing/2014/main" id="{B28B3B99-57D2-9519-F33C-097154075E8D}"/>
              </a:ext>
            </a:extLst>
          </p:cNvPr>
          <p:cNvSpPr/>
          <p:nvPr/>
        </p:nvSpPr>
        <p:spPr>
          <a:xfrm>
            <a:off x="7542593" y="1832240"/>
            <a:ext cx="988076" cy="3990858"/>
          </a:xfrm>
          <a:prstGeom prst="arc">
            <a:avLst>
              <a:gd name="adj1" fmla="val 14052228"/>
              <a:gd name="adj2" fmla="val 17903012"/>
            </a:avLst>
          </a:prstGeom>
          <a:ln w="38100">
            <a:solidFill>
              <a:schemeClr val="accent5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 noProof="0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ED71EC0-DCF3-8E3F-9F37-0A043E872909}"/>
              </a:ext>
            </a:extLst>
          </p:cNvPr>
          <p:cNvGrpSpPr/>
          <p:nvPr/>
        </p:nvGrpSpPr>
        <p:grpSpPr>
          <a:xfrm>
            <a:off x="312605" y="3005538"/>
            <a:ext cx="8582137" cy="677540"/>
            <a:chOff x="416806" y="3503362"/>
            <a:chExt cx="11442849" cy="90338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54828F3B-0418-0216-DBE1-051E34A38700}"/>
                </a:ext>
              </a:extLst>
            </p:cNvPr>
            <p:cNvSpPr/>
            <p:nvPr/>
          </p:nvSpPr>
          <p:spPr>
            <a:xfrm>
              <a:off x="3051673" y="3503365"/>
              <a:ext cx="903383" cy="90338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3555763-BC77-7585-7A3A-79AD7C426503}"/>
                </a:ext>
              </a:extLst>
            </p:cNvPr>
            <p:cNvSpPr/>
            <p:nvPr/>
          </p:nvSpPr>
          <p:spPr>
            <a:xfrm>
              <a:off x="416806" y="3503364"/>
              <a:ext cx="903383" cy="90338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57FDADD-6DBD-86CD-F8F4-E940480FA533}"/>
                </a:ext>
              </a:extLst>
            </p:cNvPr>
            <p:cNvSpPr/>
            <p:nvPr/>
          </p:nvSpPr>
          <p:spPr>
            <a:xfrm>
              <a:off x="1734239" y="3503363"/>
              <a:ext cx="903383" cy="90338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091724F-3316-9F90-4E99-B9E7132C6D55}"/>
                </a:ext>
              </a:extLst>
            </p:cNvPr>
            <p:cNvSpPr/>
            <p:nvPr/>
          </p:nvSpPr>
          <p:spPr>
            <a:xfrm>
              <a:off x="4369107" y="3503364"/>
              <a:ext cx="903383" cy="90338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4A89C6E-5D45-3A3C-1A2E-A3E20798E652}"/>
                </a:ext>
              </a:extLst>
            </p:cNvPr>
            <p:cNvSpPr/>
            <p:nvPr/>
          </p:nvSpPr>
          <p:spPr>
            <a:xfrm>
              <a:off x="5686540" y="3503363"/>
              <a:ext cx="903383" cy="903383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4775C58-E369-0CE5-5412-A7F5151EB46D}"/>
                </a:ext>
              </a:extLst>
            </p:cNvPr>
            <p:cNvSpPr/>
            <p:nvPr/>
          </p:nvSpPr>
          <p:spPr>
            <a:xfrm>
              <a:off x="7003973" y="3503364"/>
              <a:ext cx="903383" cy="903383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C964216-823E-9BC7-128A-4D4189BFC822}"/>
                </a:ext>
              </a:extLst>
            </p:cNvPr>
            <p:cNvSpPr/>
            <p:nvPr/>
          </p:nvSpPr>
          <p:spPr>
            <a:xfrm>
              <a:off x="8321406" y="3503363"/>
              <a:ext cx="903383" cy="90338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30E0EEB-D1E9-433D-6567-824212839CE6}"/>
                </a:ext>
              </a:extLst>
            </p:cNvPr>
            <p:cNvSpPr/>
            <p:nvPr/>
          </p:nvSpPr>
          <p:spPr>
            <a:xfrm>
              <a:off x="9638839" y="3503363"/>
              <a:ext cx="903383" cy="90338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F27BFF-21E8-7FDC-1398-A9A0158D59E1}"/>
                </a:ext>
              </a:extLst>
            </p:cNvPr>
            <p:cNvSpPr/>
            <p:nvPr/>
          </p:nvSpPr>
          <p:spPr>
            <a:xfrm>
              <a:off x="10956272" y="3503362"/>
              <a:ext cx="903383" cy="90338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</p:grp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D4831DA-0B62-F688-7F89-6BD2FCD363A7}"/>
              </a:ext>
            </a:extLst>
          </p:cNvPr>
          <p:cNvCxnSpPr>
            <a:cxnSpLocks/>
          </p:cNvCxnSpPr>
          <p:nvPr/>
        </p:nvCxnSpPr>
        <p:spPr>
          <a:xfrm flipV="1">
            <a:off x="6600211" y="3641301"/>
            <a:ext cx="677537" cy="6424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3913EE15-F49E-52EA-CD18-A6A24037DA46}"/>
              </a:ext>
            </a:extLst>
          </p:cNvPr>
          <p:cNvSpPr txBox="1"/>
          <p:nvPr/>
        </p:nvSpPr>
        <p:spPr>
          <a:xfrm>
            <a:off x="3408420" y="4371827"/>
            <a:ext cx="22727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noProof="0" dirty="0"/>
              <a:t>sensed task</a:t>
            </a:r>
          </a:p>
          <a:p>
            <a:pPr algn="ctr"/>
            <a:r>
              <a:rPr lang="en-GB" noProof="0" dirty="0"/>
              <a:t>‘primary’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E458AC-3EBC-518D-DBDF-8A1D4327DA57}"/>
              </a:ext>
            </a:extLst>
          </p:cNvPr>
          <p:cNvSpPr txBox="1"/>
          <p:nvPr/>
        </p:nvSpPr>
        <p:spPr>
          <a:xfrm>
            <a:off x="4899628" y="4371827"/>
            <a:ext cx="27093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noProof="0" dirty="0"/>
              <a:t>supported task</a:t>
            </a:r>
          </a:p>
          <a:p>
            <a:pPr algn="ctr"/>
            <a:r>
              <a:rPr lang="en-GB" noProof="0" dirty="0"/>
              <a:t>‘secondary’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6EDE962-EB86-0973-4C79-686F784E5B90}"/>
              </a:ext>
            </a:extLst>
          </p:cNvPr>
          <p:cNvSpPr txBox="1"/>
          <p:nvPr/>
        </p:nvSpPr>
        <p:spPr>
          <a:xfrm>
            <a:off x="3534881" y="5326509"/>
            <a:ext cx="3694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noProof="0" dirty="0"/>
              <a:t>sensed data used to support subsequent episodes</a:t>
            </a:r>
          </a:p>
        </p:txBody>
      </p:sp>
      <p:sp>
        <p:nvSpPr>
          <p:cNvPr id="44" name="Right Brace 43">
            <a:extLst>
              <a:ext uri="{FF2B5EF4-FFF2-40B4-BE49-F238E27FC236}">
                <a16:creationId xmlns:a16="http://schemas.microsoft.com/office/drawing/2014/main" id="{50BC1853-C42F-7DBF-3F92-C3A21C045DD9}"/>
              </a:ext>
            </a:extLst>
          </p:cNvPr>
          <p:cNvSpPr/>
          <p:nvPr/>
        </p:nvSpPr>
        <p:spPr>
          <a:xfrm rot="5400000" flipV="1">
            <a:off x="5273903" y="3425215"/>
            <a:ext cx="216205" cy="3310815"/>
          </a:xfrm>
          <a:prstGeom prst="rightBrace">
            <a:avLst>
              <a:gd name="adj1" fmla="val 31210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 noProof="0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D447D4B-6CF8-44E8-E157-35F055AD57DC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7755467" y="3683076"/>
            <a:ext cx="348425" cy="11314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AC87499F-4428-C852-6F7E-0B28B96E4C29}"/>
              </a:ext>
            </a:extLst>
          </p:cNvPr>
          <p:cNvSpPr txBox="1"/>
          <p:nvPr/>
        </p:nvSpPr>
        <p:spPr>
          <a:xfrm>
            <a:off x="7053742" y="4814520"/>
            <a:ext cx="210029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noProof="0" dirty="0"/>
              <a:t>secondary task</a:t>
            </a:r>
          </a:p>
          <a:p>
            <a:pPr algn="ctr"/>
            <a:r>
              <a:rPr lang="en-GB" noProof="0" dirty="0"/>
              <a:t>may also be sensed for subsequent interactions </a:t>
            </a:r>
          </a:p>
        </p:txBody>
      </p:sp>
    </p:spTree>
    <p:extLst>
      <p:ext uri="{BB962C8B-B14F-4D97-AF65-F5344CB8AC3E}">
        <p14:creationId xmlns:p14="http://schemas.microsoft.com/office/powerpoint/2010/main" val="298162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1DAE9-EA36-9F16-B34B-A5369ED9C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97D1D9-C40D-7117-8A99-695764EE57F6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E10AC-7C7F-7F02-471E-A424BB28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noProof="0" dirty="0"/>
              <a:t>3.1 Introduction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18892-7315-B777-5D9A-1C0DF657D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538101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CA965-D10B-0151-3836-77D9A4721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000CC-02DA-EA85-56A9-4CDED3D14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GB" noProof="0" dirty="0" err="1"/>
              <a:t>esigning</a:t>
            </a:r>
            <a:r>
              <a:rPr lang="en-GB" dirty="0"/>
              <a:t> </a:t>
            </a:r>
            <a:r>
              <a:rPr lang="en-GB" noProof="0" dirty="0"/>
              <a:t>for </a:t>
            </a:r>
            <a:br>
              <a:rPr lang="en-GB" noProof="0" dirty="0"/>
            </a:br>
            <a:r>
              <a:rPr lang="en-GB" noProof="0" dirty="0"/>
              <a:t>		low-intention interaction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4206E-9AF1-3F8D-1E6C-B7CDA4FC3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1200" noProof="0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sz="4000" noProof="0" dirty="0">
                <a:solidFill>
                  <a:schemeClr val="accent6">
                    <a:lumMod val="50000"/>
                  </a:schemeClr>
                </a:solidFill>
              </a:rPr>
              <a:t>sensed task</a:t>
            </a:r>
            <a:r>
              <a:rPr lang="en-GB" noProof="0" dirty="0"/>
              <a:t>	 </a:t>
            </a:r>
            <a:r>
              <a:rPr lang="en-GB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(primary task)</a:t>
            </a:r>
          </a:p>
          <a:p>
            <a:pPr marL="1069975" lvl="1" indent="-236538"/>
            <a:r>
              <a:rPr lang="en-GB" noProof="0" dirty="0"/>
              <a:t>more complicated – users doesn’t know!</a:t>
            </a:r>
          </a:p>
          <a:p>
            <a:pPr marL="1069975" lvl="1" indent="-236538"/>
            <a:r>
              <a:rPr lang="en-GB" noProof="0" dirty="0"/>
              <a:t>if aware may change behaviour   </a:t>
            </a:r>
            <a:r>
              <a:rPr lang="en-GB" sz="20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e.g. Classroom2000</a:t>
            </a:r>
            <a:endParaRPr lang="en-GB" noProof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069975" lvl="1" indent="-236538"/>
            <a:r>
              <a:rPr lang="en-GB" noProof="0" dirty="0"/>
              <a:t>design to enhance peripheral awareness</a:t>
            </a:r>
          </a:p>
          <a:p>
            <a:pPr marL="1069975" lvl="1" indent="-236538"/>
            <a:r>
              <a:rPr lang="en-GB" noProof="0" dirty="0"/>
              <a:t>benefits for others or diffuse  –  gamify</a:t>
            </a:r>
          </a:p>
          <a:p>
            <a:pPr marL="1069975" lvl="1" indent="-236538"/>
            <a:endParaRPr lang="en-GB" sz="1200" dirty="0"/>
          </a:p>
          <a:p>
            <a:pPr marL="0" indent="0">
              <a:buNone/>
            </a:pPr>
            <a:r>
              <a:rPr lang="en-GB" sz="4000" dirty="0">
                <a:solidFill>
                  <a:schemeClr val="accent6">
                    <a:lumMod val="50000"/>
                  </a:schemeClr>
                </a:solidFill>
              </a:rPr>
              <a:t>supported task  </a:t>
            </a:r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(secondary task)</a:t>
            </a:r>
            <a:endParaRPr lang="en-GB" dirty="0">
              <a:solidFill>
                <a:schemeClr val="accent6">
                  <a:lumMod val="50000"/>
                </a:schemeClr>
              </a:solidFill>
            </a:endParaRPr>
          </a:p>
          <a:p>
            <a:pPr marL="1069975" lvl="1" indent="-223838"/>
            <a:r>
              <a:rPr lang="en-GB" dirty="0"/>
              <a:t>AI-augmented interface</a:t>
            </a:r>
          </a:p>
          <a:p>
            <a:pPr marL="1069975" lvl="1" indent="-223838"/>
            <a:r>
              <a:rPr lang="en-GB" dirty="0"/>
              <a:t>existing IUI advice</a:t>
            </a:r>
            <a:endParaRPr lang="en-GB" sz="1200" dirty="0"/>
          </a:p>
          <a:p>
            <a:pPr marL="1069975" lvl="1" indent="-236538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0694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6D654-0A3C-806F-15D4-72E73A3CD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09BC8-9FCE-FE03-C919-33D81522B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design for uncertainty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461FE-4EE1-D06D-13CB-519364D48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noProof="0" dirty="0">
                <a:solidFill>
                  <a:schemeClr val="accent6">
                    <a:lumMod val="50000"/>
                  </a:schemeClr>
                </a:solidFill>
              </a:rPr>
              <a:t>sensed task</a:t>
            </a:r>
            <a:r>
              <a:rPr lang="en-GB" noProof="0" dirty="0"/>
              <a:t>	 </a:t>
            </a:r>
            <a:r>
              <a:rPr lang="en-GB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(primary task)</a:t>
            </a:r>
          </a:p>
          <a:p>
            <a:pPr marL="714375" lvl="1" indent="-231775"/>
            <a:r>
              <a:rPr lang="en-GB" noProof="0" dirty="0"/>
              <a:t>minimise impact on user</a:t>
            </a:r>
          </a:p>
          <a:p>
            <a:pPr marL="714375" lvl="1" indent="-231775"/>
            <a:r>
              <a:rPr lang="en-GB" dirty="0"/>
              <a:t>user’s actions uncertain</a:t>
            </a:r>
          </a:p>
          <a:p>
            <a:pPr marL="714375" lvl="2" indent="-231775">
              <a:buNone/>
            </a:pPr>
            <a:r>
              <a:rPr lang="en-GB" noProof="0" dirty="0"/>
              <a:t>=&gt;  analyse real user task</a:t>
            </a:r>
            <a:br>
              <a:rPr lang="en-GB" noProof="0" dirty="0"/>
            </a:br>
            <a:r>
              <a:rPr lang="en-GB" noProof="0" dirty="0"/>
              <a:t>       </a:t>
            </a:r>
            <a:r>
              <a:rPr lang="en-GB" dirty="0"/>
              <a:t>ascertain likelihoods of states and reliability of sensors</a:t>
            </a:r>
          </a:p>
          <a:p>
            <a:pPr marL="714375" lvl="1" indent="-231775"/>
            <a:r>
              <a:rPr lang="en-GB" dirty="0"/>
              <a:t>maybe modify (see epistemic action)</a:t>
            </a:r>
            <a:br>
              <a:rPr lang="en-GB" dirty="0"/>
            </a:br>
            <a:r>
              <a:rPr lang="en-GB" dirty="0"/>
              <a:t>in extremis ask users</a:t>
            </a:r>
            <a:endParaRPr lang="en-GB" sz="1200" noProof="0" dirty="0"/>
          </a:p>
          <a:p>
            <a:pPr marL="0" indent="0">
              <a:buNone/>
            </a:pPr>
            <a:r>
              <a:rPr lang="en-GB" sz="4000" dirty="0">
                <a:solidFill>
                  <a:schemeClr val="accent6">
                    <a:lumMod val="50000"/>
                  </a:schemeClr>
                </a:solidFill>
              </a:rPr>
              <a:t>supported task  </a:t>
            </a:r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(secondary task)</a:t>
            </a:r>
            <a:endParaRPr lang="en-GB" dirty="0">
              <a:solidFill>
                <a:schemeClr val="accent6">
                  <a:lumMod val="50000"/>
                </a:schemeClr>
              </a:solidFill>
            </a:endParaRPr>
          </a:p>
          <a:p>
            <a:pPr marL="714375" lvl="1" indent="-214313"/>
            <a:r>
              <a:rPr lang="en-GB" dirty="0"/>
              <a:t>analyse for criticality/sensitivity of data</a:t>
            </a:r>
          </a:p>
          <a:p>
            <a:pPr marL="714375" lvl="1" indent="-214313"/>
            <a:r>
              <a:rPr lang="en-GB" dirty="0"/>
              <a:t>use appropriate intelligence</a:t>
            </a:r>
          </a:p>
          <a:p>
            <a:pPr marL="2190750" lvl="1"/>
            <a:endParaRPr lang="en-GB" sz="1200" dirty="0"/>
          </a:p>
          <a:p>
            <a:pPr marL="2190750" lvl="1"/>
            <a:endParaRPr lang="en-GB" noProof="0" dirty="0"/>
          </a:p>
          <a:p>
            <a:endParaRPr lang="en-GB" noProof="0" dirty="0"/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55158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FC9A8-E6E7-89BD-BE62-93180EEF6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8FF74-38B7-22B6-EF2E-333759EBC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146382" cy="1325563"/>
          </a:xfrm>
        </p:spPr>
        <p:txBody>
          <a:bodyPr>
            <a:normAutofit/>
          </a:bodyPr>
          <a:lstStyle/>
          <a:p>
            <a:pPr>
              <a:tabLst>
                <a:tab pos="523875" algn="l"/>
              </a:tabLst>
            </a:pPr>
            <a:r>
              <a:rPr lang="en-GB" sz="4000" noProof="0" dirty="0"/>
              <a:t>Case study: </a:t>
            </a:r>
            <a:br>
              <a:rPr lang="en-GB" sz="4000" noProof="0" dirty="0"/>
            </a:br>
            <a:r>
              <a:rPr lang="en-GB" sz="4000" noProof="0" dirty="0"/>
              <a:t>	the internet-enabled cafe-open 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68C53-DAB5-D8B8-AB99-598A95EE7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15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noProof="0" dirty="0">
                <a:solidFill>
                  <a:schemeClr val="accent6">
                    <a:lumMod val="50000"/>
                  </a:schemeClr>
                </a:solidFill>
              </a:rPr>
              <a:t>sensed task – in the cafe</a:t>
            </a:r>
            <a:endParaRPr lang="en-GB" sz="2000" noProof="0" dirty="0"/>
          </a:p>
          <a:p>
            <a:pPr marL="714375" lvl="1" indent="-231775"/>
            <a:r>
              <a:rPr lang="en-GB" dirty="0"/>
              <a:t>door reliable but impractical in situation</a:t>
            </a:r>
          </a:p>
          <a:p>
            <a:pPr marL="714375" lvl="1" indent="-231775"/>
            <a:r>
              <a:rPr lang="en-GB" dirty="0"/>
              <a:t>to café</a:t>
            </a:r>
          </a:p>
          <a:p>
            <a:pPr marL="714375" lvl="1" indent="-231775"/>
            <a:r>
              <a:rPr lang="en-GB" dirty="0"/>
              <a:t>café open sign</a:t>
            </a:r>
          </a:p>
          <a:p>
            <a:pPr marL="1171575" lvl="2" indent="-231775"/>
            <a:r>
              <a:rPr lang="en-GB" sz="2400" dirty="0"/>
              <a:t>turned on and off by owners </a:t>
            </a:r>
          </a:p>
          <a:p>
            <a:pPr marL="1171575" lvl="2" indent="-231775"/>
            <a:r>
              <a:rPr lang="en-GB" sz="2400" dirty="0"/>
              <a:t>add IoT sensing  – need to analyse reliability</a:t>
            </a:r>
          </a:p>
          <a:p>
            <a:pPr marL="1171575" lvl="2" indent="-231775"/>
            <a:endParaRPr lang="en-GB" sz="800" noProof="0" dirty="0"/>
          </a:p>
          <a:p>
            <a:pPr marL="0" indent="0">
              <a:buNone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supported task – potential customers  </a:t>
            </a:r>
            <a:endParaRPr lang="en-GB" sz="2000" dirty="0"/>
          </a:p>
          <a:p>
            <a:pPr marL="714375" lvl="1" indent="-214313"/>
            <a:r>
              <a:rPr lang="en-GB" dirty="0"/>
              <a:t>web-based indicator  –  understand criticality</a:t>
            </a:r>
          </a:p>
          <a:p>
            <a:pPr marL="714375" lvl="1" indent="-214313"/>
            <a:r>
              <a:rPr lang="en-GB" dirty="0"/>
              <a:t>looks like real sign to signal potential uncertainty</a:t>
            </a:r>
            <a:endParaRPr lang="en-GB" noProof="0" dirty="0"/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4984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3AD3314-D3DA-0342-6663-A3910FF6DF4D}"/>
              </a:ext>
            </a:extLst>
          </p:cNvPr>
          <p:cNvGrpSpPr/>
          <p:nvPr/>
        </p:nvGrpSpPr>
        <p:grpSpPr>
          <a:xfrm>
            <a:off x="1279639" y="1420566"/>
            <a:ext cx="6584723" cy="3827721"/>
            <a:chOff x="1223628" y="1361608"/>
            <a:chExt cx="6584723" cy="3827721"/>
          </a:xfrm>
        </p:grpSpPr>
        <p:sp>
          <p:nvSpPr>
            <p:cNvPr id="87" name="Chord 86"/>
            <p:cNvSpPr/>
            <p:nvPr/>
          </p:nvSpPr>
          <p:spPr>
            <a:xfrm flipV="1">
              <a:off x="6950426" y="3720660"/>
              <a:ext cx="857250" cy="857250"/>
            </a:xfrm>
            <a:prstGeom prst="chord">
              <a:avLst>
                <a:gd name="adj1" fmla="val 14079440"/>
                <a:gd name="adj2" fmla="val 2681713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53" name="Oval 18"/>
            <p:cNvSpPr>
              <a:spLocks noChangeArrowheads="1"/>
            </p:cNvSpPr>
            <p:nvPr/>
          </p:nvSpPr>
          <p:spPr bwMode="auto">
            <a:xfrm>
              <a:off x="6950426" y="3720660"/>
              <a:ext cx="857250" cy="85725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prstDash val="sysDash"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500" noProof="0" dirty="0"/>
                <a:t>tidying</a:t>
              </a:r>
              <a:br>
                <a:rPr lang="en-GB" sz="1350" noProof="0" dirty="0"/>
              </a:br>
              <a:r>
                <a:rPr lang="en-GB" sz="1350" noProof="0" dirty="0"/>
                <a:t>up</a:t>
              </a:r>
            </a:p>
          </p:txBody>
        </p:sp>
        <p:sp>
          <p:nvSpPr>
            <p:cNvPr id="26" name="Chord 25"/>
            <p:cNvSpPr/>
            <p:nvPr/>
          </p:nvSpPr>
          <p:spPr>
            <a:xfrm>
              <a:off x="6922056" y="2210379"/>
              <a:ext cx="857250" cy="857250"/>
            </a:xfrm>
            <a:prstGeom prst="chord">
              <a:avLst>
                <a:gd name="adj1" fmla="val 14079440"/>
                <a:gd name="adj2" fmla="val 2681713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3117" name="Line 45"/>
            <p:cNvSpPr>
              <a:spLocks noChangeShapeType="1"/>
            </p:cNvSpPr>
            <p:nvPr/>
          </p:nvSpPr>
          <p:spPr bwMode="auto">
            <a:xfrm>
              <a:off x="1345247" y="3429000"/>
              <a:ext cx="6343650" cy="0"/>
            </a:xfrm>
            <a:prstGeom prst="line">
              <a:avLst/>
            </a:prstGeom>
            <a:noFill/>
            <a:ln w="38100">
              <a:solidFill>
                <a:srgbClr val="C8C8C8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 sz="1350" noProof="0" dirty="0"/>
            </a:p>
          </p:txBody>
        </p:sp>
        <p:sp>
          <p:nvSpPr>
            <p:cNvPr id="3074" name="Oval 2"/>
            <p:cNvSpPr>
              <a:spLocks noChangeArrowheads="1"/>
            </p:cNvSpPr>
            <p:nvPr/>
          </p:nvSpPr>
          <p:spPr bwMode="auto">
            <a:xfrm>
              <a:off x="3516947" y="2228850"/>
              <a:ext cx="857250" cy="85725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500" noProof="0" dirty="0"/>
                <a:t>prepare</a:t>
              </a:r>
              <a:br>
                <a:rPr lang="en-GB" sz="1500" noProof="0" dirty="0"/>
              </a:br>
              <a:r>
                <a:rPr lang="en-GB" sz="1500" noProof="0" dirty="0"/>
                <a:t>to open</a:t>
              </a:r>
            </a:p>
          </p:txBody>
        </p:sp>
        <p:sp>
          <p:nvSpPr>
            <p:cNvPr id="3076" name="Oval 4"/>
            <p:cNvSpPr>
              <a:spLocks noChangeArrowheads="1"/>
            </p:cNvSpPr>
            <p:nvPr/>
          </p:nvSpPr>
          <p:spPr bwMode="auto">
            <a:xfrm>
              <a:off x="3516947" y="3714750"/>
              <a:ext cx="857250" cy="857250"/>
            </a:xfrm>
            <a:prstGeom prst="ellipse">
              <a:avLst/>
            </a:prstGeom>
            <a:solidFill>
              <a:srgbClr val="D9D9D9"/>
            </a:solidFill>
            <a:ln w="28575" cmpd="sng">
              <a:solidFill>
                <a:srgbClr val="7F7F7F"/>
              </a:solidFill>
              <a:prstDash val="sysDash"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500" noProof="0" dirty="0"/>
                <a:t>prepare</a:t>
              </a:r>
              <a:br>
                <a:rPr lang="en-GB" sz="1500" noProof="0" dirty="0"/>
              </a:br>
              <a:r>
                <a:rPr lang="en-GB" sz="1500" noProof="0" dirty="0"/>
                <a:t>to open</a:t>
              </a: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1223629" y="3104964"/>
              <a:ext cx="1143262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350" noProof="0" dirty="0"/>
                <a:t>open sign off</a:t>
              </a: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1223628" y="3429000"/>
              <a:ext cx="1133644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350" noProof="0" dirty="0"/>
                <a:t>open sign on</a:t>
              </a:r>
            </a:p>
          </p:txBody>
        </p:sp>
        <p:sp>
          <p:nvSpPr>
            <p:cNvPr id="3082" name="Oval 10"/>
            <p:cNvSpPr>
              <a:spLocks noChangeArrowheads="1"/>
            </p:cNvSpPr>
            <p:nvPr/>
          </p:nvSpPr>
          <p:spPr bwMode="auto">
            <a:xfrm>
              <a:off x="5234385" y="2228850"/>
              <a:ext cx="857250" cy="857250"/>
            </a:xfrm>
            <a:prstGeom prst="ellipse">
              <a:avLst/>
            </a:prstGeom>
            <a:solidFill>
              <a:schemeClr val="bg1"/>
            </a:solidFill>
            <a:ln w="76200" cmpd="sng">
              <a:solidFill>
                <a:schemeClr val="tx1"/>
              </a:solidFill>
              <a:prstDash val="sysDash"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350" noProof="0" dirty="0"/>
                <a:t>café </a:t>
              </a:r>
              <a:br>
                <a:rPr lang="en-GB" sz="1350" noProof="0" dirty="0"/>
              </a:br>
              <a:r>
                <a:rPr lang="en-GB" sz="1350" noProof="0" dirty="0"/>
                <a:t>open</a:t>
              </a:r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5234385" y="3714750"/>
              <a:ext cx="857250" cy="857250"/>
            </a:xfrm>
            <a:prstGeom prst="ellipse">
              <a:avLst/>
            </a:prstGeom>
            <a:solidFill>
              <a:schemeClr val="bg1"/>
            </a:solidFill>
            <a:ln w="7620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350" noProof="0" dirty="0"/>
                <a:t>café </a:t>
              </a:r>
              <a:br>
                <a:rPr lang="en-GB" sz="1350" noProof="0" dirty="0"/>
              </a:br>
              <a:r>
                <a:rPr lang="en-GB" sz="1350" noProof="0" dirty="0"/>
                <a:t>open</a:t>
              </a:r>
            </a:p>
          </p:txBody>
        </p:sp>
        <p:sp>
          <p:nvSpPr>
            <p:cNvPr id="3090" name="Oval 18"/>
            <p:cNvSpPr>
              <a:spLocks noChangeArrowheads="1"/>
            </p:cNvSpPr>
            <p:nvPr/>
          </p:nvSpPr>
          <p:spPr bwMode="auto">
            <a:xfrm>
              <a:off x="6924620" y="2232476"/>
              <a:ext cx="857250" cy="85725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500" noProof="0" dirty="0"/>
                <a:t>tidying</a:t>
              </a:r>
              <a:br>
                <a:rPr lang="en-GB" sz="1500" noProof="0" dirty="0"/>
              </a:br>
              <a:r>
                <a:rPr lang="en-GB" sz="1500" noProof="0" dirty="0"/>
                <a:t>up</a:t>
              </a:r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5630943" y="3143250"/>
              <a:ext cx="0" cy="514350"/>
            </a:xfrm>
            <a:prstGeom prst="line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prstDash val="sys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 sz="1350" noProof="0" dirty="0"/>
            </a:p>
          </p:txBody>
        </p:sp>
        <p:sp>
          <p:nvSpPr>
            <p:cNvPr id="3105" name="Oval 33"/>
            <p:cNvSpPr>
              <a:spLocks noChangeArrowheads="1"/>
            </p:cNvSpPr>
            <p:nvPr/>
          </p:nvSpPr>
          <p:spPr bwMode="auto">
            <a:xfrm>
              <a:off x="1985803" y="2228850"/>
              <a:ext cx="857250" cy="85725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350" noProof="0" dirty="0"/>
                <a:t>café</a:t>
              </a:r>
              <a:br>
                <a:rPr lang="en-GB" sz="1350" noProof="0" dirty="0"/>
              </a:br>
              <a:r>
                <a:rPr lang="en-GB" sz="1350" noProof="0" dirty="0"/>
                <a:t>empty</a:t>
              </a:r>
            </a:p>
          </p:txBody>
        </p:sp>
        <p:sp>
          <p:nvSpPr>
            <p:cNvPr id="3108" name="Line 36"/>
            <p:cNvSpPr>
              <a:spLocks noChangeShapeType="1"/>
            </p:cNvSpPr>
            <p:nvPr/>
          </p:nvSpPr>
          <p:spPr bwMode="auto">
            <a:xfrm>
              <a:off x="2888297" y="2652246"/>
              <a:ext cx="57150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 sz="1350" noProof="0" dirty="0"/>
            </a:p>
          </p:txBody>
        </p:sp>
        <p:sp>
          <p:nvSpPr>
            <p:cNvPr id="3111" name="Rectangle 39"/>
            <p:cNvSpPr>
              <a:spLocks noChangeArrowheads="1"/>
            </p:cNvSpPr>
            <p:nvPr/>
          </p:nvSpPr>
          <p:spPr bwMode="auto">
            <a:xfrm>
              <a:off x="2753960" y="2119679"/>
              <a:ext cx="857250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GB" sz="1500" noProof="0" dirty="0"/>
                <a:t>(</a:t>
              </a:r>
              <a:r>
                <a:rPr lang="en-GB" sz="1500" noProof="0" dirty="0" err="1"/>
                <a:t>i</a:t>
              </a:r>
              <a:r>
                <a:rPr lang="en-GB" sz="1500" noProof="0" dirty="0"/>
                <a:t>) </a:t>
              </a:r>
              <a:r>
                <a:rPr lang="en-GB" sz="1350" noProof="0" dirty="0"/>
                <a:t>arrive </a:t>
              </a:r>
              <a:br>
                <a:rPr lang="en-GB" sz="1350" noProof="0" dirty="0"/>
              </a:br>
              <a:r>
                <a:rPr lang="en-GB" sz="1350" noProof="0" dirty="0"/>
                <a:t>at café</a:t>
              </a:r>
            </a:p>
          </p:txBody>
        </p:sp>
        <p:sp>
          <p:nvSpPr>
            <p:cNvPr id="3114" name="Line 42"/>
            <p:cNvSpPr>
              <a:spLocks noChangeShapeType="1"/>
            </p:cNvSpPr>
            <p:nvPr/>
          </p:nvSpPr>
          <p:spPr bwMode="auto">
            <a:xfrm>
              <a:off x="4431347" y="2667983"/>
              <a:ext cx="74295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 sz="1350" noProof="0" dirty="0"/>
            </a:p>
          </p:txBody>
        </p:sp>
        <p:sp>
          <p:nvSpPr>
            <p:cNvPr id="34" name="Oval 33"/>
            <p:cNvSpPr>
              <a:spLocks noChangeArrowheads="1"/>
            </p:cNvSpPr>
            <p:nvPr/>
          </p:nvSpPr>
          <p:spPr bwMode="auto">
            <a:xfrm>
              <a:off x="1985803" y="3714750"/>
              <a:ext cx="857250" cy="85725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8575" cmpd="sng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350" noProof="0" dirty="0"/>
                <a:t>café</a:t>
              </a:r>
              <a:br>
                <a:rPr lang="en-GB" sz="1350" noProof="0" dirty="0"/>
              </a:br>
              <a:r>
                <a:rPr lang="en-GB" sz="1350" noProof="0" dirty="0"/>
                <a:t>empty</a:t>
              </a:r>
            </a:p>
          </p:txBody>
        </p:sp>
        <p:sp>
          <p:nvSpPr>
            <p:cNvPr id="36" name="Rectangle 39"/>
            <p:cNvSpPr>
              <a:spLocks noChangeArrowheads="1"/>
            </p:cNvSpPr>
            <p:nvPr/>
          </p:nvSpPr>
          <p:spPr bwMode="auto">
            <a:xfrm>
              <a:off x="4276917" y="2119679"/>
              <a:ext cx="1082695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GB" sz="1500" noProof="0" dirty="0"/>
                <a:t>(a)</a:t>
              </a:r>
              <a:r>
                <a:rPr lang="en-GB" sz="1350" noProof="0" dirty="0"/>
                <a:t> forget</a:t>
              </a:r>
              <a:br>
                <a:rPr lang="en-GB" sz="1350" noProof="0" dirty="0"/>
              </a:br>
              <a:r>
                <a:rPr lang="en-GB" sz="1350" noProof="0" dirty="0"/>
                <a:t>sign</a:t>
              </a:r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4301971" y="4239091"/>
              <a:ext cx="971048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GB" sz="1500" noProof="0" dirty="0"/>
                <a:t>(iii) </a:t>
              </a:r>
              <a:r>
                <a:rPr lang="en-GB" sz="1350" noProof="0" dirty="0"/>
                <a:t>open</a:t>
              </a:r>
              <a:br>
                <a:rPr lang="en-GB" sz="1350" noProof="0" dirty="0"/>
              </a:br>
              <a:r>
                <a:rPr lang="en-GB" sz="1350" noProof="0" dirty="0"/>
                <a:t>café doors</a:t>
              </a:r>
            </a:p>
          </p:txBody>
        </p:sp>
        <p:cxnSp>
          <p:nvCxnSpPr>
            <p:cNvPr id="3" name="Elbow Connector 2"/>
            <p:cNvCxnSpPr>
              <a:stCxn id="3074" idx="5"/>
            </p:cNvCxnSpPr>
            <p:nvPr/>
          </p:nvCxnSpPr>
          <p:spPr>
            <a:xfrm rot="16200000" flipH="1">
              <a:off x="3858966" y="3350249"/>
              <a:ext cx="1076370" cy="296991"/>
            </a:xfrm>
            <a:prstGeom prst="bentConnector3">
              <a:avLst>
                <a:gd name="adj1" fmla="val 1389"/>
              </a:avLst>
            </a:prstGeom>
            <a:ln>
              <a:solidFill>
                <a:srgbClr val="FC2937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39"/>
            <p:cNvSpPr>
              <a:spLocks noChangeArrowheads="1"/>
            </p:cNvSpPr>
            <p:nvPr/>
          </p:nvSpPr>
          <p:spPr bwMode="auto">
            <a:xfrm>
              <a:off x="3045704" y="3131261"/>
              <a:ext cx="1484945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r"/>
              <a:r>
                <a:rPr lang="en-GB" sz="1500" noProof="0" dirty="0"/>
                <a:t>(ii) </a:t>
              </a:r>
              <a:r>
                <a:rPr lang="en-GB" sz="1350" noProof="0" dirty="0"/>
                <a:t>switch</a:t>
              </a:r>
              <a:br>
                <a:rPr lang="en-GB" sz="1350" noProof="0" dirty="0"/>
              </a:br>
              <a:r>
                <a:rPr lang="en-GB" sz="1350" noProof="0" dirty="0"/>
                <a:t>on sign</a:t>
              </a:r>
            </a:p>
          </p:txBody>
        </p:sp>
        <p:sp>
          <p:nvSpPr>
            <p:cNvPr id="49" name="Rectangle 39"/>
            <p:cNvSpPr>
              <a:spLocks noChangeArrowheads="1"/>
            </p:cNvSpPr>
            <p:nvPr/>
          </p:nvSpPr>
          <p:spPr bwMode="auto">
            <a:xfrm>
              <a:off x="4258274" y="3131261"/>
              <a:ext cx="1378725" cy="5309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square">
              <a:spAutoFit/>
            </a:bodyPr>
            <a:lstStyle/>
            <a:p>
              <a:pPr algn="r"/>
              <a:r>
                <a:rPr lang="en-GB" sz="1500" noProof="0" dirty="0"/>
                <a:t>(b) </a:t>
              </a:r>
              <a:r>
                <a:rPr lang="en-GB" sz="1350" noProof="0" dirty="0"/>
                <a:t>remember</a:t>
              </a:r>
              <a:br>
                <a:rPr lang="en-GB" sz="1350" noProof="0" dirty="0"/>
              </a:br>
              <a:r>
                <a:rPr lang="en-GB" sz="1350" noProof="0" dirty="0"/>
                <a:t>sign</a:t>
              </a:r>
            </a:p>
          </p:txBody>
        </p:sp>
        <p:sp>
          <p:nvSpPr>
            <p:cNvPr id="50" name="Line 42"/>
            <p:cNvSpPr>
              <a:spLocks noChangeShapeType="1"/>
            </p:cNvSpPr>
            <p:nvPr/>
          </p:nvSpPr>
          <p:spPr bwMode="auto">
            <a:xfrm>
              <a:off x="4451306" y="4128386"/>
              <a:ext cx="74295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 sz="1350" noProof="0" dirty="0"/>
            </a:p>
          </p:txBody>
        </p:sp>
        <p:cxnSp>
          <p:nvCxnSpPr>
            <p:cNvPr id="51" name="Elbow Connector 50"/>
            <p:cNvCxnSpPr/>
            <p:nvPr/>
          </p:nvCxnSpPr>
          <p:spPr>
            <a:xfrm rot="5400000" flipH="1" flipV="1">
              <a:off x="5733010" y="3100274"/>
              <a:ext cx="1076370" cy="394463"/>
            </a:xfrm>
            <a:prstGeom prst="bentConnector3">
              <a:avLst>
                <a:gd name="adj1" fmla="val 142"/>
              </a:avLst>
            </a:prstGeom>
            <a:ln>
              <a:solidFill>
                <a:srgbClr val="FC2937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39"/>
            <p:cNvSpPr>
              <a:spLocks noChangeArrowheads="1"/>
            </p:cNvSpPr>
            <p:nvPr/>
          </p:nvSpPr>
          <p:spPr bwMode="auto">
            <a:xfrm>
              <a:off x="5572878" y="3131261"/>
              <a:ext cx="971048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r"/>
              <a:r>
                <a:rPr lang="en-GB" sz="1500" noProof="0" dirty="0"/>
                <a:t>(iv) </a:t>
              </a:r>
              <a:r>
                <a:rPr lang="en-GB" sz="1350" noProof="0" dirty="0"/>
                <a:t>switch</a:t>
              </a:r>
              <a:br>
                <a:rPr lang="en-GB" sz="1350" noProof="0" dirty="0"/>
              </a:br>
              <a:r>
                <a:rPr lang="en-GB" sz="1350" noProof="0" dirty="0"/>
                <a:t>off sign</a:t>
              </a:r>
              <a:endParaRPr lang="en-GB" sz="1500" noProof="0" dirty="0"/>
            </a:p>
          </p:txBody>
        </p:sp>
        <p:grpSp>
          <p:nvGrpSpPr>
            <p:cNvPr id="25" name="Group 24"/>
            <p:cNvGrpSpPr/>
            <p:nvPr/>
          </p:nvGrpSpPr>
          <p:grpSpPr>
            <a:xfrm flipV="1">
              <a:off x="2359707" y="4620811"/>
              <a:ext cx="5047714" cy="451775"/>
              <a:chOff x="1765365" y="1126974"/>
              <a:chExt cx="6444117" cy="602366"/>
            </a:xfrm>
          </p:grpSpPr>
          <p:cxnSp>
            <p:nvCxnSpPr>
              <p:cNvPr id="54" name="Elbow Connector 53"/>
              <p:cNvCxnSpPr/>
              <p:nvPr/>
            </p:nvCxnSpPr>
            <p:spPr>
              <a:xfrm rot="10800000" flipV="1">
                <a:off x="1765365" y="1126974"/>
                <a:ext cx="3153498" cy="602366"/>
              </a:xfrm>
              <a:prstGeom prst="bentConnector3">
                <a:avLst>
                  <a:gd name="adj1" fmla="val 99940"/>
                </a:avLst>
              </a:prstGeom>
              <a:ln>
                <a:solidFill>
                  <a:schemeClr val="bg1">
                    <a:lumMod val="50000"/>
                  </a:schemeClr>
                </a:solidFill>
                <a:prstDash val="sysDash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Elbow Connector 61"/>
              <p:cNvCxnSpPr/>
              <p:nvPr/>
            </p:nvCxnSpPr>
            <p:spPr>
              <a:xfrm rot="10800000">
                <a:off x="4918864" y="1126975"/>
                <a:ext cx="3290618" cy="602365"/>
              </a:xfrm>
              <a:prstGeom prst="bentConnector3">
                <a:avLst>
                  <a:gd name="adj1" fmla="val -5"/>
                </a:avLst>
              </a:prstGeom>
              <a:ln>
                <a:solidFill>
                  <a:schemeClr val="bg1">
                    <a:lumMod val="50000"/>
                  </a:schemeClr>
                </a:solidFill>
                <a:prstDash val="sysDash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2374632" y="1702481"/>
              <a:ext cx="5005233" cy="451775"/>
              <a:chOff x="1765365" y="1126974"/>
              <a:chExt cx="6444117" cy="602366"/>
            </a:xfrm>
          </p:grpSpPr>
          <p:cxnSp>
            <p:nvCxnSpPr>
              <p:cNvPr id="74" name="Elbow Connector 73"/>
              <p:cNvCxnSpPr/>
              <p:nvPr/>
            </p:nvCxnSpPr>
            <p:spPr>
              <a:xfrm rot="10800000" flipV="1">
                <a:off x="1765365" y="1126974"/>
                <a:ext cx="3153498" cy="602366"/>
              </a:xfrm>
              <a:prstGeom prst="bentConnector3">
                <a:avLst>
                  <a:gd name="adj1" fmla="val 99945"/>
                </a:avLst>
              </a:prstGeom>
              <a:ln>
                <a:solidFill>
                  <a:srgbClr val="FC2937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Elbow Connector 74"/>
              <p:cNvCxnSpPr/>
              <p:nvPr/>
            </p:nvCxnSpPr>
            <p:spPr>
              <a:xfrm rot="10800000">
                <a:off x="4918864" y="1126975"/>
                <a:ext cx="3290618" cy="602365"/>
              </a:xfrm>
              <a:prstGeom prst="bentConnector3">
                <a:avLst>
                  <a:gd name="adj1" fmla="val -5"/>
                </a:avLst>
              </a:prstGeom>
              <a:ln>
                <a:solidFill>
                  <a:srgbClr val="FC2937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Rectangle 39"/>
            <p:cNvSpPr>
              <a:spLocks noChangeArrowheads="1"/>
            </p:cNvSpPr>
            <p:nvPr/>
          </p:nvSpPr>
          <p:spPr bwMode="auto">
            <a:xfrm>
              <a:off x="5946153" y="2119679"/>
              <a:ext cx="1138209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GB" sz="1500" noProof="0" dirty="0"/>
                <a:t>(v) </a:t>
              </a:r>
              <a:r>
                <a:rPr lang="en-GB" sz="1350" noProof="0" dirty="0"/>
                <a:t>close</a:t>
              </a:r>
              <a:br>
                <a:rPr lang="en-GB" sz="1350" noProof="0" dirty="0"/>
              </a:br>
              <a:r>
                <a:rPr lang="en-GB" sz="1350" noProof="0" dirty="0"/>
                <a:t>café doors</a:t>
              </a:r>
            </a:p>
          </p:txBody>
        </p:sp>
        <p:sp>
          <p:nvSpPr>
            <p:cNvPr id="80" name="Line 21"/>
            <p:cNvSpPr>
              <a:spLocks noChangeShapeType="1"/>
            </p:cNvSpPr>
            <p:nvPr/>
          </p:nvSpPr>
          <p:spPr bwMode="auto">
            <a:xfrm flipV="1">
              <a:off x="7581083" y="3135458"/>
              <a:ext cx="0" cy="514350"/>
            </a:xfrm>
            <a:prstGeom prst="line">
              <a:avLst/>
            </a:prstGeom>
            <a:noFill/>
            <a:ln w="28575">
              <a:solidFill>
                <a:srgbClr val="FC2937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 sz="1350" noProof="0" dirty="0"/>
            </a:p>
          </p:txBody>
        </p:sp>
        <p:sp>
          <p:nvSpPr>
            <p:cNvPr id="81" name="Rectangle 39"/>
            <p:cNvSpPr>
              <a:spLocks noChangeArrowheads="1"/>
            </p:cNvSpPr>
            <p:nvPr/>
          </p:nvSpPr>
          <p:spPr bwMode="auto">
            <a:xfrm>
              <a:off x="6367302" y="3131261"/>
              <a:ext cx="1261401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r"/>
              <a:r>
                <a:rPr lang="en-GB" sz="1500" noProof="0" dirty="0"/>
                <a:t>(d) </a:t>
              </a:r>
              <a:r>
                <a:rPr lang="en-GB" sz="1350" noProof="0" dirty="0"/>
                <a:t>remember</a:t>
              </a:r>
              <a:br>
                <a:rPr lang="en-GB" sz="1350" noProof="0" dirty="0"/>
              </a:br>
              <a:r>
                <a:rPr lang="en-GB" sz="1350" noProof="0" dirty="0"/>
                <a:t>sign</a:t>
              </a:r>
            </a:p>
          </p:txBody>
        </p:sp>
        <p:sp>
          <p:nvSpPr>
            <p:cNvPr id="83" name="Line 42"/>
            <p:cNvSpPr>
              <a:spLocks noChangeShapeType="1"/>
            </p:cNvSpPr>
            <p:nvPr/>
          </p:nvSpPr>
          <p:spPr bwMode="auto">
            <a:xfrm>
              <a:off x="6143783" y="2687891"/>
              <a:ext cx="74295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 sz="1350" noProof="0" dirty="0"/>
            </a:p>
          </p:txBody>
        </p:sp>
        <p:sp>
          <p:nvSpPr>
            <p:cNvPr id="84" name="Line 42"/>
            <p:cNvSpPr>
              <a:spLocks noChangeShapeType="1"/>
            </p:cNvSpPr>
            <p:nvPr/>
          </p:nvSpPr>
          <p:spPr bwMode="auto">
            <a:xfrm>
              <a:off x="6144412" y="4128386"/>
              <a:ext cx="74295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 sz="1350" noProof="0" dirty="0"/>
            </a:p>
          </p:txBody>
        </p:sp>
        <p:sp>
          <p:nvSpPr>
            <p:cNvPr id="27" name="Arc 26"/>
            <p:cNvSpPr>
              <a:spLocks noChangeAspect="1"/>
            </p:cNvSpPr>
            <p:nvPr/>
          </p:nvSpPr>
          <p:spPr>
            <a:xfrm flipV="1">
              <a:off x="6949751" y="3719985"/>
              <a:ext cx="858600" cy="858600"/>
            </a:xfrm>
            <a:prstGeom prst="arc">
              <a:avLst>
                <a:gd name="adj1" fmla="val 14142923"/>
                <a:gd name="adj2" fmla="val 2837469"/>
              </a:avLst>
            </a:prstGeom>
            <a:ln w="28575" cmpd="sng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88" name="Rectangle 39"/>
            <p:cNvSpPr>
              <a:spLocks noChangeArrowheads="1"/>
            </p:cNvSpPr>
            <p:nvPr/>
          </p:nvSpPr>
          <p:spPr bwMode="auto">
            <a:xfrm>
              <a:off x="6030163" y="4239091"/>
              <a:ext cx="971048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GB" sz="1500" noProof="0" dirty="0"/>
                <a:t>(c) </a:t>
              </a:r>
              <a:r>
                <a:rPr lang="en-GB" sz="1350" noProof="0" dirty="0"/>
                <a:t>forget</a:t>
              </a:r>
              <a:br>
                <a:rPr lang="en-GB" sz="1350" noProof="0" dirty="0"/>
              </a:br>
              <a:r>
                <a:rPr lang="en-GB" sz="1350" noProof="0" dirty="0"/>
                <a:t>sign</a:t>
              </a:r>
            </a:p>
          </p:txBody>
        </p:sp>
        <p:sp>
          <p:nvSpPr>
            <p:cNvPr id="92" name="Rectangle 39"/>
            <p:cNvSpPr>
              <a:spLocks noChangeArrowheads="1"/>
            </p:cNvSpPr>
            <p:nvPr/>
          </p:nvSpPr>
          <p:spPr bwMode="auto">
            <a:xfrm>
              <a:off x="4147807" y="1361608"/>
              <a:ext cx="131003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GB" sz="1500" noProof="0" dirty="0"/>
                <a:t>(vi) go home</a:t>
              </a:r>
            </a:p>
          </p:txBody>
        </p:sp>
        <p:pic>
          <p:nvPicPr>
            <p:cNvPr id="32" name="Picture 31" descr="sign-on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1434" y="4620811"/>
              <a:ext cx="852777" cy="568518"/>
            </a:xfrm>
            <a:prstGeom prst="rect">
              <a:avLst/>
            </a:prstGeom>
          </p:spPr>
        </p:pic>
        <p:pic>
          <p:nvPicPr>
            <p:cNvPr id="33" name="Picture 32" descr="sign-on-grey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5247" y="1612573"/>
              <a:ext cx="852777" cy="568517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AA648033-BC2C-9A9A-777E-D7108C1EF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0328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sensed task  –  café sign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09AE99A-B365-3AE7-4B3F-6E161F2B2191}"/>
              </a:ext>
            </a:extLst>
          </p:cNvPr>
          <p:cNvGrpSpPr/>
          <p:nvPr/>
        </p:nvGrpSpPr>
        <p:grpSpPr>
          <a:xfrm>
            <a:off x="787935" y="5662862"/>
            <a:ext cx="7568131" cy="1113436"/>
            <a:chOff x="340628" y="5598694"/>
            <a:chExt cx="7568131" cy="1113436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1D5C7CE9-02AA-625E-0FB5-BDAF05234646}"/>
                </a:ext>
              </a:extLst>
            </p:cNvPr>
            <p:cNvGrpSpPr/>
            <p:nvPr/>
          </p:nvGrpSpPr>
          <p:grpSpPr>
            <a:xfrm>
              <a:off x="1245998" y="5755764"/>
              <a:ext cx="2232343" cy="841961"/>
              <a:chOff x="1245998" y="5755764"/>
              <a:chExt cx="2232343" cy="841961"/>
            </a:xfrm>
          </p:grpSpPr>
          <p:sp>
            <p:nvSpPr>
              <p:cNvPr id="10" name="Oval 2">
                <a:extLst>
                  <a:ext uri="{FF2B5EF4-FFF2-40B4-BE49-F238E27FC236}">
                    <a16:creationId xmlns:a16="http://schemas.microsoft.com/office/drawing/2014/main" id="{B349A6AF-FDDE-9383-FEF8-8CBEFC65CE4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118341" y="5760430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br>
                  <a:rPr lang="en-GB" sz="1500" noProof="0" dirty="0"/>
                </a:br>
                <a:endParaRPr lang="en-GB" sz="1500" noProof="0" dirty="0"/>
              </a:p>
            </p:txBody>
          </p:sp>
          <p:sp>
            <p:nvSpPr>
              <p:cNvPr id="11" name="Oval 4">
                <a:extLst>
                  <a:ext uri="{FF2B5EF4-FFF2-40B4-BE49-F238E27FC236}">
                    <a16:creationId xmlns:a16="http://schemas.microsoft.com/office/drawing/2014/main" id="{F0D6DAE8-A9C7-76BE-F186-4B95684BB34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118341" y="6233059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prstDash val="sysDash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GB" sz="1500" noProof="0" dirty="0"/>
              </a:p>
            </p:txBody>
          </p: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447EB500-6012-2EB1-4E4A-FB450F8F23FF}"/>
                  </a:ext>
                </a:extLst>
              </p:cNvPr>
              <p:cNvGrpSpPr/>
              <p:nvPr/>
            </p:nvGrpSpPr>
            <p:grpSpPr>
              <a:xfrm>
                <a:off x="1245998" y="5755764"/>
                <a:ext cx="1850250" cy="841961"/>
                <a:chOff x="909116" y="5755764"/>
                <a:chExt cx="1850250" cy="841961"/>
              </a:xfrm>
            </p:grpSpPr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ABD63850-FA0E-9E53-633D-598C17AA8840}"/>
                    </a:ext>
                  </a:extLst>
                </p:cNvPr>
                <p:cNvSpPr txBox="1"/>
                <p:nvPr/>
              </p:nvSpPr>
              <p:spPr>
                <a:xfrm>
                  <a:off x="909116" y="5755764"/>
                  <a:ext cx="18502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GB" dirty="0"/>
                    <a:t>consistent state:</a:t>
                  </a:r>
                </a:p>
              </p:txBody>
            </p:sp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65EE030-120C-7AB0-3ED9-9165A3E96D08}"/>
                    </a:ext>
                  </a:extLst>
                </p:cNvPr>
                <p:cNvSpPr txBox="1"/>
                <p:nvPr/>
              </p:nvSpPr>
              <p:spPr>
                <a:xfrm>
                  <a:off x="1277164" y="6228393"/>
                  <a:ext cx="1482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GB" dirty="0"/>
                    <a:t>inconsistent:</a:t>
                  </a:r>
                </a:p>
              </p:txBody>
            </p:sp>
          </p:grp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FC2DC18-E818-4C59-BA5A-ABE036620829}"/>
                </a:ext>
              </a:extLst>
            </p:cNvPr>
            <p:cNvGrpSpPr/>
            <p:nvPr/>
          </p:nvGrpSpPr>
          <p:grpSpPr>
            <a:xfrm>
              <a:off x="3768135" y="5755764"/>
              <a:ext cx="1953609" cy="841961"/>
              <a:chOff x="3768135" y="5755764"/>
              <a:chExt cx="1953609" cy="841961"/>
            </a:xfrm>
          </p:grpSpPr>
          <p:sp>
            <p:nvSpPr>
              <p:cNvPr id="7" name="Line 21">
                <a:extLst>
                  <a:ext uri="{FF2B5EF4-FFF2-40B4-BE49-F238E27FC236}">
                    <a16:creationId xmlns:a16="http://schemas.microsoft.com/office/drawing/2014/main" id="{D923806E-F66B-EA6C-36D2-F60FBD47F2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90128" y="5940430"/>
                <a:ext cx="631616" cy="0"/>
              </a:xfrm>
              <a:prstGeom prst="line">
                <a:avLst/>
              </a:prstGeom>
              <a:noFill/>
              <a:ln w="28575">
                <a:solidFill>
                  <a:srgbClr val="FC2937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 sz="1350" noProof="0" dirty="0"/>
              </a:p>
            </p:txBody>
          </p:sp>
          <p:sp>
            <p:nvSpPr>
              <p:cNvPr id="9" name="Line 21">
                <a:extLst>
                  <a:ext uri="{FF2B5EF4-FFF2-40B4-BE49-F238E27FC236}">
                    <a16:creationId xmlns:a16="http://schemas.microsoft.com/office/drawing/2014/main" id="{9D9C14C9-1B08-C4E1-4D64-19D6B9F198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91744" y="6413059"/>
                <a:ext cx="630000" cy="0"/>
              </a:xfrm>
              <a:prstGeom prst="line">
                <a:avLst/>
              </a:prstGeom>
              <a:noFill/>
              <a:ln w="28575">
                <a:solidFill>
                  <a:schemeClr val="bg1">
                    <a:lumMod val="50000"/>
                  </a:schemeClr>
                </a:solidFill>
                <a:prstDash val="sys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 sz="1350" noProof="0" dirty="0"/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F57EE70D-6A0C-6BB9-CC15-6ADA347C171C}"/>
                  </a:ext>
                </a:extLst>
              </p:cNvPr>
              <p:cNvGrpSpPr/>
              <p:nvPr/>
            </p:nvGrpSpPr>
            <p:grpSpPr>
              <a:xfrm>
                <a:off x="3768135" y="5755764"/>
                <a:ext cx="1255921" cy="841961"/>
                <a:chOff x="1503445" y="5755764"/>
                <a:chExt cx="1255921" cy="841961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6788177B-ED07-E66B-C008-27C91420FCAF}"/>
                    </a:ext>
                  </a:extLst>
                </p:cNvPr>
                <p:cNvSpPr txBox="1"/>
                <p:nvPr/>
              </p:nvSpPr>
              <p:spPr>
                <a:xfrm>
                  <a:off x="1503445" y="5755764"/>
                  <a:ext cx="125592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GB" dirty="0"/>
                    <a:t>likely path: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ACF06CC-D031-8C22-A0F6-16C0B0CB82EE}"/>
                    </a:ext>
                  </a:extLst>
                </p:cNvPr>
                <p:cNvSpPr txBox="1"/>
                <p:nvPr/>
              </p:nvSpPr>
              <p:spPr>
                <a:xfrm>
                  <a:off x="1748255" y="6228393"/>
                  <a:ext cx="10111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GB" dirty="0"/>
                    <a:t>unlikely:</a:t>
                  </a:r>
                </a:p>
              </p:txBody>
            </p:sp>
          </p:grp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51CAA82A-D083-D180-A965-98B41FB17D89}"/>
                </a:ext>
              </a:extLst>
            </p:cNvPr>
            <p:cNvGrpSpPr/>
            <p:nvPr/>
          </p:nvGrpSpPr>
          <p:grpSpPr>
            <a:xfrm>
              <a:off x="5958809" y="5755764"/>
              <a:ext cx="1689351" cy="841961"/>
              <a:chOff x="5958809" y="5755764"/>
              <a:chExt cx="1689351" cy="841961"/>
            </a:xfrm>
          </p:grpSpPr>
          <p:sp>
            <p:nvSpPr>
              <p:cNvPr id="12" name="Oval 2">
                <a:extLst>
                  <a:ext uri="{FF2B5EF4-FFF2-40B4-BE49-F238E27FC236}">
                    <a16:creationId xmlns:a16="http://schemas.microsoft.com/office/drawing/2014/main" id="{AEF97D36-835E-11E1-88C0-5FA5D4D6BF9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288160" y="5760430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br>
                  <a:rPr lang="en-GB" sz="1500" noProof="0" dirty="0"/>
                </a:br>
                <a:endParaRPr lang="en-GB" sz="1500" noProof="0" dirty="0"/>
              </a:p>
            </p:txBody>
          </p:sp>
          <p:sp>
            <p:nvSpPr>
              <p:cNvPr id="13" name="Oval 4">
                <a:extLst>
                  <a:ext uri="{FF2B5EF4-FFF2-40B4-BE49-F238E27FC236}">
                    <a16:creationId xmlns:a16="http://schemas.microsoft.com/office/drawing/2014/main" id="{0B74555C-5596-EA86-C8F7-ED651F44A01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288160" y="6233059"/>
                <a:ext cx="360000" cy="360000"/>
              </a:xfrm>
              <a:prstGeom prst="ellipse">
                <a:avLst/>
              </a:prstGeom>
              <a:solidFill>
                <a:srgbClr val="D9D9D9"/>
              </a:solidFill>
              <a:ln w="28575" cmpd="sng">
                <a:solidFill>
                  <a:srgbClr val="7F7F7F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GB" sz="1500" noProof="0" dirty="0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E9E5E225-AA08-484D-D130-431A90609222}"/>
                  </a:ext>
                </a:extLst>
              </p:cNvPr>
              <p:cNvGrpSpPr/>
              <p:nvPr/>
            </p:nvGrpSpPr>
            <p:grpSpPr>
              <a:xfrm>
                <a:off x="5958809" y="5755764"/>
                <a:ext cx="1305422" cy="841961"/>
                <a:chOff x="1453944" y="5755764"/>
                <a:chExt cx="1305422" cy="841961"/>
              </a:xfrm>
            </p:grpSpPr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71ED2DBE-ECDB-0B2F-9298-7B19BE01D3C3}"/>
                    </a:ext>
                  </a:extLst>
                </p:cNvPr>
                <p:cNvSpPr txBox="1"/>
                <p:nvPr/>
              </p:nvSpPr>
              <p:spPr>
                <a:xfrm>
                  <a:off x="1453944" y="5755764"/>
                  <a:ext cx="1305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GB" dirty="0"/>
                    <a:t>likely state:</a:t>
                  </a:r>
                </a:p>
              </p:txBody>
            </p:sp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F82EA5F5-B906-023B-9862-163F2F70ED26}"/>
                    </a:ext>
                  </a:extLst>
                </p:cNvPr>
                <p:cNvSpPr txBox="1"/>
                <p:nvPr/>
              </p:nvSpPr>
              <p:spPr>
                <a:xfrm>
                  <a:off x="1748255" y="6228393"/>
                  <a:ext cx="10111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GB" dirty="0"/>
                    <a:t>unlikely:</a:t>
                  </a:r>
                </a:p>
              </p:txBody>
            </p:sp>
          </p:grp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A8CED55A-448A-E10A-4E1E-955D977DA5C6}"/>
                </a:ext>
              </a:extLst>
            </p:cNvPr>
            <p:cNvGrpSpPr/>
            <p:nvPr/>
          </p:nvGrpSpPr>
          <p:grpSpPr>
            <a:xfrm>
              <a:off x="340628" y="5598694"/>
              <a:ext cx="7568131" cy="1113436"/>
              <a:chOff x="372712" y="5534526"/>
              <a:chExt cx="7568131" cy="1113436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EA9DCAB-F4E1-528B-1F6E-611CE26F13CD}"/>
                  </a:ext>
                </a:extLst>
              </p:cNvPr>
              <p:cNvSpPr txBox="1"/>
              <p:nvPr/>
            </p:nvSpPr>
            <p:spPr>
              <a:xfrm>
                <a:off x="372712" y="5534526"/>
                <a:ext cx="701539" cy="523220"/>
              </a:xfrm>
              <a:prstGeom prst="rect">
                <a:avLst/>
              </a:prstGeom>
              <a:solidFill>
                <a:srgbClr val="E9F2E6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key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CDF50E19-AC4D-B98B-1867-37E3150DA389}"/>
                  </a:ext>
                </a:extLst>
              </p:cNvPr>
              <p:cNvSpPr/>
              <p:nvPr/>
            </p:nvSpPr>
            <p:spPr>
              <a:xfrm>
                <a:off x="372712" y="5550568"/>
                <a:ext cx="7568131" cy="1097394"/>
              </a:xfrm>
              <a:prstGeom prst="rect">
                <a:avLst/>
              </a:prstGeom>
              <a:noFill/>
              <a:ln w="2857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57963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54324-72D5-4F38-359E-34C1C47FA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D72B4-2CA5-4136-E8AD-0C60BC93E861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DAC3ED-976C-4403-98F7-BE48438D8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noProof="0" dirty="0"/>
              <a:t>3.10 Evaluating low-intention systems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F5E43-80E8-1301-2DBC-06E7E3AEF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385435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B32C3-9724-2EC3-3B01-F1B9F72D8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A541F-4F7D-FC4B-DFF6-104A77008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06CDD-9E9D-6AB0-053D-AA0FCE483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noProof="0" dirty="0">
                <a:solidFill>
                  <a:schemeClr val="accent6">
                    <a:lumMod val="50000"/>
                  </a:schemeClr>
                </a:solidFill>
              </a:rPr>
              <a:t>sensed task</a:t>
            </a:r>
            <a:r>
              <a:rPr lang="en-GB" sz="2400" dirty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en-GB" sz="20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(primary task)</a:t>
            </a:r>
          </a:p>
          <a:p>
            <a:pPr marL="482600" lvl="1" indent="0">
              <a:buNone/>
            </a:pPr>
            <a:r>
              <a:rPr lang="en-GB" dirty="0"/>
              <a:t>d</a:t>
            </a:r>
            <a:r>
              <a:rPr lang="en-GB" noProof="0" dirty="0" err="1"/>
              <a:t>oes</a:t>
            </a:r>
            <a:r>
              <a:rPr lang="en-GB" noProof="0" dirty="0"/>
              <a:t> the sensing impact the interaction?</a:t>
            </a:r>
          </a:p>
          <a:p>
            <a:pPr marL="939800" lvl="2" indent="0">
              <a:buNone/>
            </a:pPr>
            <a:r>
              <a:rPr lang="en-GB" dirty="0"/>
              <a:t>passive sensing   =&gt;  check privacy risk, etc.</a:t>
            </a:r>
          </a:p>
          <a:p>
            <a:pPr marL="939800" lvl="2" indent="0">
              <a:buNone/>
            </a:pPr>
            <a:r>
              <a:rPr lang="en-GB" noProof="0" dirty="0"/>
              <a:t>modified UI  =&gt;  evaluate UI and assess cost </a:t>
            </a:r>
          </a:p>
          <a:p>
            <a:pPr marL="0" indent="0">
              <a:buNone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data gathered</a:t>
            </a:r>
          </a:p>
          <a:p>
            <a:pPr marL="500062" lvl="1" indent="0">
              <a:buNone/>
            </a:pPr>
            <a:r>
              <a:rPr lang="en-GB" dirty="0"/>
              <a:t>assess quality</a:t>
            </a:r>
          </a:p>
          <a:p>
            <a:pPr marL="957262" lvl="2" indent="0">
              <a:buNone/>
            </a:pPr>
            <a:r>
              <a:rPr lang="en-GB" dirty="0"/>
              <a:t>sensed activity valid for purpose,  </a:t>
            </a:r>
            <a:br>
              <a:rPr lang="en-GB" dirty="0"/>
            </a:br>
            <a:r>
              <a:rPr lang="en-GB" dirty="0"/>
              <a:t>accuracy of sensors,  reliability of </a:t>
            </a:r>
            <a:r>
              <a:rPr lang="en-GB" dirty="0" err="1"/>
              <a:t>infereences</a:t>
            </a:r>
            <a:endParaRPr lang="en-GB" sz="700" dirty="0"/>
          </a:p>
          <a:p>
            <a:pPr marL="0" indent="0">
              <a:buNone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supported task    </a:t>
            </a:r>
            <a:r>
              <a:rPr lang="en-GB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(secondary task)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500062" lvl="1" indent="0">
              <a:buNone/>
            </a:pPr>
            <a:r>
              <a:rPr lang="en-GB" dirty="0"/>
              <a:t>analyse for criticality/sensitivity of data</a:t>
            </a:r>
          </a:p>
          <a:p>
            <a:pPr marL="500062" lvl="1" indent="0">
              <a:buNone/>
            </a:pPr>
            <a:r>
              <a:rPr lang="en-GB" dirty="0"/>
              <a:t>use appropriate intelligence</a:t>
            </a:r>
            <a:endParaRPr lang="en-GB" noProof="0" dirty="0"/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87177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2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84B74-063C-8B04-BF47-958E3A1FA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762E-DCB7-0AD0-1FCB-34186A765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  <a:noFill/>
        </p:spPr>
        <p:txBody>
          <a:bodyPr>
            <a:noAutofit/>
          </a:bodyPr>
          <a:lstStyle/>
          <a:p>
            <a:r>
              <a:rPr lang="en-GB" sz="4000" dirty="0"/>
              <a:t>Key Points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4A16A-C2DE-D37B-56F7-256FABE6F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936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34BE-FB32-F021-B26F-4C3DB35AB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D6FE33-5229-85F8-87AC-AB8A2E33A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294B8-4124-ED21-3893-FB8EE66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80975" indent="-168275"/>
            <a:r>
              <a:rPr lang="en-GB" dirty="0"/>
              <a:t>some systems where 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AI is key element</a:t>
            </a:r>
          </a:p>
          <a:p>
            <a:pPr marL="638175" lvl="1" indent="-168275"/>
            <a:r>
              <a:rPr lang="en-GB" dirty="0"/>
              <a:t>purely digital systems and/or interaction with the physical world</a:t>
            </a:r>
          </a:p>
          <a:p>
            <a:pPr marL="180975" indent="-168275"/>
            <a:r>
              <a:rPr lang="en-GB" dirty="0"/>
              <a:t>digital interaction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initiated by</a:t>
            </a:r>
            <a:r>
              <a:rPr lang="en-GB" dirty="0"/>
              <a:t>:</a:t>
            </a:r>
          </a:p>
          <a:p>
            <a:pPr marL="638175" lvl="1" indent="-168275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system suggestions </a:t>
            </a:r>
            <a:r>
              <a:rPr lang="en-GB" dirty="0"/>
              <a:t>– communicate effectively &amp; include level of certainty</a:t>
            </a:r>
          </a:p>
          <a:p>
            <a:pPr marL="638175" lvl="1" indent="-168275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direct user actions  </a:t>
            </a:r>
            <a:r>
              <a:rPr lang="en-GB" dirty="0"/>
              <a:t>–  AI fills in details.</a:t>
            </a:r>
          </a:p>
          <a:p>
            <a:pPr marL="180975" indent="-168275"/>
            <a:r>
              <a:rPr lang="en-GB" dirty="0"/>
              <a:t>automated systems</a:t>
            </a:r>
          </a:p>
          <a:p>
            <a:pPr marL="638175" lvl="1" indent="-168275"/>
            <a:r>
              <a:rPr lang="en-GB" dirty="0"/>
              <a:t>need to be managed or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monitored by a human</a:t>
            </a:r>
          </a:p>
          <a:p>
            <a:pPr marL="638175" lvl="1" indent="-168275"/>
            <a:r>
              <a:rPr lang="en-GB" dirty="0"/>
              <a:t>like digital systems, but reversal of actions requires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forward error recovery</a:t>
            </a:r>
          </a:p>
          <a:p>
            <a:pPr marL="180975" indent="-168275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activity and context recognition</a:t>
            </a:r>
            <a:r>
              <a:rPr lang="en-GB" dirty="0"/>
              <a:t>:</a:t>
            </a:r>
          </a:p>
          <a:p>
            <a:pPr marL="638175" lvl="1" indent="-168275"/>
            <a:r>
              <a:rPr lang="en-GB" dirty="0"/>
              <a:t>from raw sensor data, =&gt; sensor fusion =&gt; rule based or ML-based inference </a:t>
            </a:r>
          </a:p>
          <a:p>
            <a:pPr marL="180975" indent="-168275"/>
            <a:r>
              <a:rPr lang="en-GB" dirty="0"/>
              <a:t>low-intention interactions two tasks: 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sensed</a:t>
            </a:r>
            <a:r>
              <a:rPr lang="en-GB" dirty="0"/>
              <a:t> and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supported</a:t>
            </a:r>
          </a:p>
          <a:p>
            <a:pPr marL="638175" lvl="1" indent="-168275"/>
            <a:r>
              <a:rPr lang="en-GB" dirty="0"/>
              <a:t>may be same or different: tasks, times, or users.</a:t>
            </a:r>
          </a:p>
          <a:p>
            <a:pPr marL="180975" indent="-168275"/>
            <a:r>
              <a:rPr lang="en-GB" dirty="0"/>
              <a:t>sensed/supported distinction drives effective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design</a:t>
            </a:r>
            <a:r>
              <a:rPr lang="en-GB" dirty="0"/>
              <a:t> and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evaluation</a:t>
            </a:r>
            <a:r>
              <a:rPr lang="en-GB" dirty="0"/>
              <a:t>.</a:t>
            </a:r>
          </a:p>
          <a:p>
            <a:pPr marL="180975" indent="-168275"/>
            <a:r>
              <a:rPr lang="en-GB" dirty="0"/>
              <a:t>analyse sensed &amp; supported tasks to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design for uncertainty</a:t>
            </a:r>
          </a:p>
        </p:txBody>
      </p:sp>
    </p:spTree>
    <p:extLst>
      <p:ext uri="{BB962C8B-B14F-4D97-AF65-F5344CB8AC3E}">
        <p14:creationId xmlns:p14="http://schemas.microsoft.com/office/powerpoint/2010/main" val="151074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329D3E-DE38-C756-472E-1A50DFDF2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AI at the forefront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F67570-DA4F-CFA3-D7A7-A444DB2D3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12681"/>
          </a:xfrm>
        </p:spPr>
        <p:txBody>
          <a:bodyPr>
            <a:normAutofit/>
          </a:bodyPr>
          <a:lstStyle/>
          <a:p>
            <a:pPr lvl="1"/>
            <a:r>
              <a:rPr lang="en-GB" sz="2000" noProof="0" dirty="0"/>
              <a:t>automating human-controlled systems,</a:t>
            </a:r>
            <a:r>
              <a:rPr lang="en-GB" sz="1800" noProof="0" dirty="0"/>
              <a:t> </a:t>
            </a:r>
            <a:r>
              <a:rPr lang="en-GB" sz="16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e.g. autonomous car</a:t>
            </a:r>
          </a:p>
          <a:p>
            <a:pPr lvl="1"/>
            <a:r>
              <a:rPr lang="en-GB" sz="2000" noProof="0" dirty="0"/>
              <a:t>new types of interactive experience,</a:t>
            </a:r>
            <a:r>
              <a:rPr lang="en-GB" sz="1800" noProof="0" dirty="0"/>
              <a:t> </a:t>
            </a:r>
            <a:r>
              <a:rPr lang="en-GB" sz="16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e.g. recommender systems</a:t>
            </a:r>
          </a:p>
          <a:p>
            <a:pPr lvl="1"/>
            <a:endParaRPr lang="en-GB" sz="1200" noProof="0" dirty="0"/>
          </a:p>
          <a:p>
            <a:r>
              <a:rPr lang="en-GB" sz="2400" noProof="0" dirty="0"/>
              <a:t>predominantly digital</a:t>
            </a:r>
          </a:p>
          <a:p>
            <a:pPr lvl="1"/>
            <a:r>
              <a:rPr lang="en-GB" sz="2000" noProof="0" dirty="0"/>
              <a:t>decision support systems and visual analytics</a:t>
            </a:r>
            <a:br>
              <a:rPr lang="en-GB" sz="2000" noProof="0" dirty="0"/>
            </a:br>
            <a:r>
              <a:rPr lang="en-GB" sz="2000" noProof="0" dirty="0"/>
              <a:t>	</a:t>
            </a:r>
            <a:r>
              <a:rPr lang="en-GB" sz="16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e.g. domains such as medicine, science, and energy management</a:t>
            </a:r>
          </a:p>
          <a:p>
            <a:pPr lvl="1"/>
            <a:r>
              <a:rPr lang="en-GB" sz="2000" noProof="0" dirty="0"/>
              <a:t>recommender systems and social media </a:t>
            </a:r>
            <a:br>
              <a:rPr lang="en-GB" sz="1800" noProof="0" dirty="0"/>
            </a:br>
            <a:r>
              <a:rPr lang="en-GB" sz="1800" noProof="0" dirty="0"/>
              <a:t>	helping those with minority interests </a:t>
            </a:r>
            <a:br>
              <a:rPr lang="en-GB" sz="1800" noProof="0" dirty="0"/>
            </a:br>
            <a:r>
              <a:rPr lang="en-GB" sz="1800" noProof="0" dirty="0"/>
              <a:t>		… but filter bubbles and misinformation</a:t>
            </a:r>
          </a:p>
          <a:p>
            <a:pPr lvl="1"/>
            <a:endParaRPr lang="en-GB" sz="1200" noProof="0" dirty="0"/>
          </a:p>
          <a:p>
            <a:r>
              <a:rPr lang="en-GB" sz="2400" noProof="0" dirty="0"/>
              <a:t>physical world</a:t>
            </a:r>
          </a:p>
          <a:p>
            <a:pPr lvl="1"/>
            <a:r>
              <a:rPr lang="en-GB" sz="2000" noProof="0" dirty="0"/>
              <a:t>autonomous systems</a:t>
            </a:r>
            <a:br>
              <a:rPr lang="en-GB" sz="2000" noProof="0" dirty="0"/>
            </a:br>
            <a:r>
              <a:rPr lang="en-GB" sz="2000" noProof="0" dirty="0"/>
              <a:t>	 </a:t>
            </a:r>
            <a:r>
              <a:rPr lang="en-GB" sz="1800" noProof="0" dirty="0"/>
              <a:t>affects humans – direct </a:t>
            </a:r>
            <a:r>
              <a:rPr lang="en-GB" sz="16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(e.g. drivers) </a:t>
            </a:r>
            <a:r>
              <a:rPr lang="en-GB" sz="1800" noProof="0" dirty="0"/>
              <a:t>and indirect</a:t>
            </a:r>
            <a:r>
              <a:rPr lang="en-GB" sz="2000" noProof="0" dirty="0"/>
              <a:t> </a:t>
            </a:r>
            <a:r>
              <a:rPr lang="en-GB" sz="16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(e.g. pedestrian)</a:t>
            </a:r>
          </a:p>
          <a:p>
            <a:pPr lvl="1"/>
            <a:r>
              <a:rPr lang="en-GB" sz="2000" noProof="0" dirty="0"/>
              <a:t>smart homes, smart cities, IoT and sensing</a:t>
            </a:r>
          </a:p>
          <a:p>
            <a:endParaRPr lang="en-GB" sz="2400" noProof="0" dirty="0"/>
          </a:p>
        </p:txBody>
      </p:sp>
    </p:spTree>
    <p:extLst>
      <p:ext uri="{BB962C8B-B14F-4D97-AF65-F5344CB8AC3E}">
        <p14:creationId xmlns:p14="http://schemas.microsoft.com/office/powerpoint/2010/main" val="164938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1BF25-02EC-A5E5-8EB9-F311DB9A3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FAA86D3-5597-DA3B-FD42-7FE4818614EA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78EA1E-62A6-1C1E-6A4C-A4776497D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noProof="0" dirty="0"/>
              <a:t>3.2 Explicit digital interactions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9E6B3-4E03-4931-180C-2CD8CBC2B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34987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5538E80-D6BE-FCC9-F285-1EE9E8CF6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AI explicit in the user interface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F435E1-17DA-0061-652C-997100D04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noProof="0" dirty="0"/>
          </a:p>
          <a:p>
            <a:endParaRPr lang="en-GB" noProof="0" dirty="0"/>
          </a:p>
          <a:p>
            <a:pPr marL="0" indent="0">
              <a:buNone/>
            </a:pPr>
            <a:r>
              <a:rPr lang="en-GB" noProof="0" dirty="0"/>
              <a:t>direct user action</a:t>
            </a:r>
          </a:p>
          <a:p>
            <a:endParaRPr lang="en-GB" noProof="0" dirty="0"/>
          </a:p>
          <a:p>
            <a:pPr marL="0" indent="0">
              <a:buNone/>
            </a:pPr>
            <a:r>
              <a:rPr lang="en-GB" noProof="0" dirty="0"/>
              <a:t>explicit response to system-initiated suggestion</a:t>
            </a:r>
            <a:endParaRPr lang="en-GB" sz="2400" noProof="0" dirty="0"/>
          </a:p>
        </p:txBody>
      </p:sp>
    </p:spTree>
    <p:extLst>
      <p:ext uri="{BB962C8B-B14F-4D97-AF65-F5344CB8AC3E}">
        <p14:creationId xmlns:p14="http://schemas.microsoft.com/office/powerpoint/2010/main" val="330399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9D9DA-CE50-1D13-308D-4DE5A7F57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AC7436-B1B2-97EA-EF7B-9639DE8C1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system suggestions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1F09D7-6E15-891A-E415-AFF3BA672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noProof="0" dirty="0"/>
              <a:t>knowledge rich: </a:t>
            </a:r>
          </a:p>
          <a:p>
            <a:pPr marL="457200" lvl="1" indent="0">
              <a:buNone/>
            </a:pPr>
            <a:r>
              <a:rPr lang="en-GB" sz="18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e.g. task inference, data detectors and named entity recognition</a:t>
            </a:r>
            <a:endParaRPr lang="en-GB" noProof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GB" sz="2400" noProof="0" dirty="0"/>
              <a:t>data rich:</a:t>
            </a:r>
          </a:p>
          <a:p>
            <a:pPr marL="457200" lvl="1" indent="0">
              <a:buNone/>
            </a:pPr>
            <a:r>
              <a:rPr lang="en-GB" sz="18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e.g. recommender systems </a:t>
            </a:r>
            <a:br>
              <a:rPr lang="en-GB" sz="18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GB" sz="18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 3,000,000 x 3,000,000 matrices  – need data reduction! </a:t>
            </a:r>
            <a:r>
              <a:rPr lang="en-GB" noProof="0" dirty="0"/>
              <a:t> </a:t>
            </a:r>
          </a:p>
          <a:p>
            <a:pPr marL="457200" lvl="1" indent="0">
              <a:buNone/>
            </a:pPr>
            <a:endParaRPr lang="en-GB" sz="1200" noProof="0" dirty="0"/>
          </a:p>
          <a:p>
            <a:pPr marL="0" indent="0">
              <a:buNone/>
            </a:pPr>
            <a:r>
              <a:rPr lang="en-GB" sz="2400" noProof="0" dirty="0"/>
              <a:t>more of the same</a:t>
            </a:r>
          </a:p>
          <a:p>
            <a:pPr marL="457200" lvl="1" indent="0">
              <a:buNone/>
            </a:pPr>
            <a:r>
              <a:rPr lang="en-GB" sz="2000" noProof="0" dirty="0"/>
              <a:t>=&gt; filter bubbles – ‘left of field’ suggestions hard</a:t>
            </a:r>
          </a:p>
          <a:p>
            <a:pPr marL="0" indent="0">
              <a:buNone/>
            </a:pPr>
            <a:endParaRPr lang="en-GB" sz="1200" noProof="0" dirty="0"/>
          </a:p>
          <a:p>
            <a:pPr marL="0" indent="0">
              <a:buNone/>
            </a:pPr>
            <a:r>
              <a:rPr lang="en-GB" sz="2400" noProof="0" dirty="0"/>
              <a:t>not always right!</a:t>
            </a:r>
          </a:p>
          <a:p>
            <a:pPr marL="457200" lvl="1" indent="0">
              <a:buNone/>
            </a:pPr>
            <a:r>
              <a:rPr lang="en-GB" sz="2000" noProof="0" dirty="0"/>
              <a:t>ChatGPT stupid mistakes – </a:t>
            </a:r>
            <a:r>
              <a:rPr lang="en-GB" sz="16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e.g. stick cheese to pizza with glue</a:t>
            </a:r>
          </a:p>
          <a:p>
            <a:pPr marL="457200" lvl="1" indent="0">
              <a:buNone/>
            </a:pPr>
            <a:r>
              <a:rPr lang="en-GB" sz="2000" noProof="0" dirty="0"/>
              <a:t>HCI challenges  –  visualising uncertainty</a:t>
            </a:r>
          </a:p>
        </p:txBody>
      </p:sp>
    </p:spTree>
    <p:extLst>
      <p:ext uri="{BB962C8B-B14F-4D97-AF65-F5344CB8AC3E}">
        <p14:creationId xmlns:p14="http://schemas.microsoft.com/office/powerpoint/2010/main" val="247038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E7507-ADEC-B628-0C22-5BE307A09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directly invoking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6F5AD-6546-4E29-A1B5-43E36690B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noProof="0" dirty="0"/>
              <a:t>user knows they have done it</a:t>
            </a:r>
            <a:br>
              <a:rPr lang="en-GB" sz="2400" noProof="0" dirty="0"/>
            </a:br>
            <a:r>
              <a:rPr lang="en-GB" sz="2400" noProof="0" dirty="0"/>
              <a:t>	… but not what the exact result will be!</a:t>
            </a:r>
          </a:p>
          <a:p>
            <a:endParaRPr lang="en-GB" sz="1800" noProof="0" dirty="0"/>
          </a:p>
          <a:p>
            <a:pPr marL="0" indent="0">
              <a:buNone/>
            </a:pPr>
            <a:r>
              <a:rPr lang="en-GB" sz="2400" noProof="0" dirty="0"/>
              <a:t>may be flexible</a:t>
            </a:r>
          </a:p>
          <a:p>
            <a:pPr marL="457200" lvl="1" indent="0">
              <a:buNone/>
            </a:pPr>
            <a:r>
              <a:rPr lang="en-GB" sz="18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generative AI “tortoise riding a bicycle,”</a:t>
            </a:r>
            <a:br>
              <a:rPr lang="en-GB" sz="18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GB" sz="18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unknown image, but do expect a tortoise and bicycle</a:t>
            </a:r>
          </a:p>
          <a:p>
            <a:pPr marL="457200" lvl="1" indent="0">
              <a:buNone/>
            </a:pPr>
            <a:r>
              <a:rPr lang="en-GB" sz="18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recommender system – can miss some results so long as most good</a:t>
            </a:r>
          </a:p>
          <a:p>
            <a:endParaRPr lang="en-GB" sz="1800" noProof="0" dirty="0"/>
          </a:p>
          <a:p>
            <a:pPr marL="0" indent="0">
              <a:buNone/>
            </a:pPr>
            <a:r>
              <a:rPr lang="en-GB" sz="2400" noProof="0" dirty="0"/>
              <a:t>but may need to be precise</a:t>
            </a:r>
          </a:p>
          <a:p>
            <a:pPr marL="457200" lvl="1" indent="0">
              <a:buNone/>
            </a:pPr>
            <a:r>
              <a:rPr lang="en-GB" sz="1800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e.g. AI-powered personal finance system to fill out tax return</a:t>
            </a:r>
          </a:p>
        </p:txBody>
      </p:sp>
    </p:spTree>
    <p:extLst>
      <p:ext uri="{BB962C8B-B14F-4D97-AF65-F5344CB8AC3E}">
        <p14:creationId xmlns:p14="http://schemas.microsoft.com/office/powerpoint/2010/main" val="192080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79DAD-96BC-5E62-FEDC-880AEC6A6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Query-by-Browsing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2793E1-F87C-3298-6FC0-119AC769B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98" y="2321321"/>
            <a:ext cx="8601203" cy="38822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EA06CD7-6CE3-4135-AA4C-E7B3056D130E}"/>
              </a:ext>
            </a:extLst>
          </p:cNvPr>
          <p:cNvSpPr txBox="1"/>
          <p:nvPr/>
        </p:nvSpPr>
        <p:spPr>
          <a:xfrm>
            <a:off x="3872753" y="1690689"/>
            <a:ext cx="196643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noProof="0" dirty="0"/>
              <a:t>extensional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C907E9-A74A-F4A4-6556-1BD81FDD30CD}"/>
              </a:ext>
            </a:extLst>
          </p:cNvPr>
          <p:cNvSpPr txBox="1"/>
          <p:nvPr/>
        </p:nvSpPr>
        <p:spPr>
          <a:xfrm>
            <a:off x="6906165" y="1744395"/>
            <a:ext cx="1906163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noProof="0" dirty="0"/>
              <a:t>intensional</a:t>
            </a:r>
          </a:p>
        </p:txBody>
      </p:sp>
    </p:spTree>
    <p:extLst>
      <p:ext uri="{BB962C8B-B14F-4D97-AF65-F5344CB8AC3E}">
        <p14:creationId xmlns:p14="http://schemas.microsoft.com/office/powerpoint/2010/main" val="2978671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B3EE7-E458-4C25-62A4-03F2BE148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AF4A7-0A1F-6DC8-1443-66AABEC5B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noProof="0" dirty="0"/>
              <a:t>multiple representations</a:t>
            </a:r>
          </a:p>
          <a:p>
            <a:pPr marL="457200" lvl="1" indent="0">
              <a:buNone/>
            </a:pPr>
            <a:r>
              <a:rPr lang="en-GB" noProof="0" dirty="0"/>
              <a:t>	inc. intensional and extensional</a:t>
            </a:r>
          </a:p>
          <a:p>
            <a:pPr marL="457200" lvl="1" indent="0">
              <a:buNone/>
            </a:pPr>
            <a:endParaRPr lang="en-GB" sz="1050" noProof="0" dirty="0"/>
          </a:p>
          <a:p>
            <a:pPr marL="0" indent="0">
              <a:buNone/>
            </a:pPr>
            <a:r>
              <a:rPr lang="en-GB" noProof="0" dirty="0"/>
              <a:t>users can recognise the right answer</a:t>
            </a:r>
          </a:p>
          <a:p>
            <a:pPr marL="457200" lvl="1" indent="0">
              <a:buNone/>
            </a:pPr>
            <a:r>
              <a:rPr lang="en-GB" noProof="0" dirty="0"/>
              <a:t>	if presented appropriately</a:t>
            </a:r>
          </a:p>
          <a:p>
            <a:pPr marL="457200" lvl="1" indent="0">
              <a:buNone/>
            </a:pPr>
            <a:endParaRPr lang="en-GB" sz="1050" noProof="0" dirty="0"/>
          </a:p>
          <a:p>
            <a:pPr marL="0" indent="0">
              <a:buNone/>
            </a:pPr>
            <a:r>
              <a:rPr lang="en-GB" noProof="0" dirty="0"/>
              <a:t>AI answers may need to be tweaked</a:t>
            </a:r>
          </a:p>
          <a:p>
            <a:pPr marL="457200" lvl="1" indent="0">
              <a:buNone/>
            </a:pPr>
            <a:r>
              <a:rPr lang="en-GB" noProof="0" dirty="0"/>
              <a:t>	some things easier for user to set explicitly</a:t>
            </a:r>
          </a:p>
          <a:p>
            <a:pPr lvl="1"/>
            <a:endParaRPr lang="en-GB" sz="1050" noProof="0" dirty="0"/>
          </a:p>
          <a:p>
            <a:pPr marL="0" indent="0">
              <a:buNone/>
            </a:pPr>
            <a:r>
              <a:rPr lang="en-GB" noProof="0" dirty="0"/>
              <a:t>a human–AI dialogue </a:t>
            </a:r>
          </a:p>
          <a:p>
            <a:pPr marL="457200" lvl="1" indent="0">
              <a:buNone/>
            </a:pPr>
            <a:r>
              <a:rPr lang="en-GB" sz="2000" noProof="0" dirty="0"/>
              <a:t>	e.g. when user selects additional examples from the listing</a:t>
            </a:r>
          </a:p>
        </p:txBody>
      </p:sp>
    </p:spTree>
    <p:extLst>
      <p:ext uri="{BB962C8B-B14F-4D97-AF65-F5344CB8AC3E}">
        <p14:creationId xmlns:p14="http://schemas.microsoft.com/office/powerpoint/2010/main" val="1557454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2539</TotalTime>
  <Words>1299</Words>
  <Application>Microsoft Macintosh PowerPoint</Application>
  <PresentationFormat>On-screen Show (4:3)</PresentationFormat>
  <Paragraphs>258</Paragraphs>
  <Slides>27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Aptos</vt:lpstr>
      <vt:lpstr>Aptos Display</vt:lpstr>
      <vt:lpstr>Arial</vt:lpstr>
      <vt:lpstr>Symbol</vt:lpstr>
      <vt:lpstr>Verdana</vt:lpstr>
      <vt:lpstr>Office Theme</vt:lpstr>
      <vt:lpstr>AI for HCI – Chapter 3  User Interfaces for  AI-Rich Systems</vt:lpstr>
      <vt:lpstr>3.1 Introduction</vt:lpstr>
      <vt:lpstr>AI at the forefront</vt:lpstr>
      <vt:lpstr>3.2 Explicit digital interactions</vt:lpstr>
      <vt:lpstr>AI explicit in the user interface </vt:lpstr>
      <vt:lpstr>system suggestions </vt:lpstr>
      <vt:lpstr>directly invoking AI</vt:lpstr>
      <vt:lpstr>Query-by-Browsing</vt:lpstr>
      <vt:lpstr>lessons</vt:lpstr>
      <vt:lpstr>3.3 Managing automation</vt:lpstr>
      <vt:lpstr>Managing automation</vt:lpstr>
      <vt:lpstr>3.4 Activity and context recognition</vt:lpstr>
      <vt:lpstr>types of sensors</vt:lpstr>
      <vt:lpstr>processing sensor data</vt:lpstr>
      <vt:lpstr>3.5 Low-intention interaction</vt:lpstr>
      <vt:lpstr>shopping cart</vt:lpstr>
      <vt:lpstr>Pepys</vt:lpstr>
      <vt:lpstr>two tasks</vt:lpstr>
      <vt:lpstr>PowerPoint Presentation</vt:lpstr>
      <vt:lpstr>designing for    low-intention interaction</vt:lpstr>
      <vt:lpstr>design for uncertainty</vt:lpstr>
      <vt:lpstr>Case study:   the internet-enabled cafe-open sign</vt:lpstr>
      <vt:lpstr>sensed task  –  café sign</vt:lpstr>
      <vt:lpstr>3.10 Evaluating low-intention systems</vt:lpstr>
      <vt:lpstr>evaluation</vt:lpstr>
      <vt:lpstr>Key Points</vt:lpstr>
      <vt:lpstr>key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Alan Dix</dc:creator>
  <cp:lastModifiedBy>Alan Dix</cp:lastModifiedBy>
  <cp:revision>19</cp:revision>
  <dcterms:created xsi:type="dcterms:W3CDTF">2025-06-09T07:37:06Z</dcterms:created>
  <dcterms:modified xsi:type="dcterms:W3CDTF">2025-11-24T07:35:03Z</dcterms:modified>
</cp:coreProperties>
</file>