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60" r:id="rId2"/>
    <p:sldId id="265" r:id="rId3"/>
    <p:sldId id="263" r:id="rId4"/>
    <p:sldId id="268" r:id="rId5"/>
    <p:sldId id="576" r:id="rId6"/>
    <p:sldId id="269" r:id="rId7"/>
    <p:sldId id="264" r:id="rId8"/>
    <p:sldId id="580" r:id="rId9"/>
    <p:sldId id="581" r:id="rId10"/>
    <p:sldId id="266" r:id="rId11"/>
    <p:sldId id="329" r:id="rId12"/>
    <p:sldId id="270" r:id="rId13"/>
    <p:sldId id="577" r:id="rId14"/>
    <p:sldId id="292" r:id="rId15"/>
    <p:sldId id="293" r:id="rId16"/>
    <p:sldId id="295" r:id="rId17"/>
    <p:sldId id="582" r:id="rId18"/>
    <p:sldId id="556" r:id="rId19"/>
    <p:sldId id="561" r:id="rId20"/>
    <p:sldId id="562" r:id="rId21"/>
    <p:sldId id="563" r:id="rId22"/>
    <p:sldId id="578" r:id="rId23"/>
    <p:sldId id="333" r:id="rId24"/>
    <p:sldId id="335" r:id="rId25"/>
    <p:sldId id="336" r:id="rId26"/>
    <p:sldId id="267" r:id="rId27"/>
    <p:sldId id="579" r:id="rId28"/>
    <p:sldId id="569" r:id="rId29"/>
    <p:sldId id="5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/>
    <p:restoredTop sz="70340"/>
  </p:normalViewPr>
  <p:slideViewPr>
    <p:cSldViewPr snapToGrid="0">
      <p:cViewPr varScale="1">
        <p:scale>
          <a:sx n="73" d="100"/>
          <a:sy n="73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9074-8243-D340-AC4E-4955A1A3C968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FB4E-C109-FB4F-B622-D74BE7CBB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wrence_Alma-Tadem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wrence_Alma-Tadem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Synergy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4.1 Styles of collaboration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 Who does what?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4.2.1 Case study: Cut your cloth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4.2.2 Task allocation and task migration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4.2.3 Handover initiative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4.2.4 Handover timing and passing control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 Cooperation and mutual adaptation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4.3.1 Adapting AI for interaction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4.3.2 Case study: matching records for musicology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4.3.3 Adapting interaction for AI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4.3.4 Case study: epistemic action for search results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4.4 Trust and over-reliance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06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DCD9B-F2D3-D7C7-A88E-E39B7F096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A5BA2-8975-27EC-963A-05F74A149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B652D-D26E-1801-3B54-0A91D634B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B4748-445E-BDBB-44C0-F78AE6149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1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73BBC-E588-5D20-D3C9-015C27847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C40B9-2BBB-6BFA-0822-8CDB7501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EC501-5282-D3EE-F83A-5D3F1536D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5B79C-5B52-88DC-CAA8-AE102DDF2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2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B1AE-7579-1A69-F63F-5E12459BC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B52F6-F847-384F-0C90-8D4B5CE29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CF601-0F0C-182E-97F1-B56E09E25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DC872-D56D-0FED-B51D-C88B953F8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0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3442-10C9-B95F-83E1-825CD112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EE8EA-F02A-CBAC-CC56-8C962A1B2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16A5E-76FB-C277-849C-A8ACEB80A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E3134-E88C-1CD2-C090-51C25387A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0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File:J</a:t>
            </a:r>
            <a:r>
              <a:rPr lang="en-US" dirty="0"/>
              <a:t>._C._R._</a:t>
            </a:r>
            <a:r>
              <a:rPr lang="en-US" dirty="0" err="1"/>
              <a:t>Licklider.jpg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3949D-AA08-0C48-A964-15F2E5A7B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9FAAE-7A7D-BBCA-AC94-A9E15C54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26D4A-8141-43DC-769D-F4F63D980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F1CF6-C5BD-3A7F-F0EC-9195D01A4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93D21-866F-4C0B-718F-7D161F1FA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0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	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Shneiderman's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two-dimensional human--centred AI framework.	297</a:t>
            </a:r>
          </a:p>
          <a:p>
            <a:endParaRPr lang="en-US" dirty="0"/>
          </a:p>
          <a:p>
            <a:r>
              <a:rPr lang="en-US" dirty="0"/>
              <a:t>human/</a:t>
            </a:r>
            <a:r>
              <a:rPr lang="en-US" dirty="0" err="1"/>
              <a:t>shneiderman-levels.png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1C4ED-EB7B-26D9-C118-642E1414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846F3B-6541-FF08-6D65-0F6EAC982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599F8-A591-71CF-3638-C8C35DF50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4.3.1 Adapting AI for interaction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4.3.2 Case study: matching records for musicology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4.3.3 Adapting interaction for AI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4.3.4 Case study: epistemic action for search results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B4CFC-C967-7EAF-7EAC-89D8B4E1B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EFB4E-C109-FB4F-B622-D74BE7CBB2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7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awrence Alma-Tadema"/>
              </a:rPr>
              <a:t>Lawrence Alma-Tadema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 water-colour of an ambivalent Pandora, 1881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en.wikipedia.org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/wiki/Pandora%27s_box#/media/File:Lawrence_Alma-Tadema_10.jpeg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www.publicdomainpictures.net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view-image.php?image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=82495&amp;picture=cat-peeking-around-corner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3949D-AA08-0C48-A964-15F2E5A7B2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awrence Alma-Tadema"/>
              </a:rPr>
              <a:t>Lawrence Alma-Tadema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 water-colour of an ambivalent Pandora, 1881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en.wikipedia.org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/wiki/Pandora%27s_box#/media/File:Lawrence_Alma-Tadema_10.jpeg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www.publicdomainpictures.net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view-image.php?image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=82495&amp;picture=cat-peeking-around-corner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3949D-AA08-0C48-A964-15F2E5A7B2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4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0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0418"/>
            <a:ext cx="7886700" cy="225004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87038"/>
            <a:ext cx="7886700" cy="32026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70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1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0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2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3CC37-7EBD-9F46-AB97-E81DF4995A21}" type="datetimeFigureOut">
              <a:rPr lang="en-GB" smtClean="0"/>
              <a:t>23/11/2025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8B6E9-DC09-FB47-A203-888E0220F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FEE4B-AE78-ACE3-6984-637C3076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B2974E-8B21-69AD-B7CE-16CDED71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for HCI – </a:t>
            </a:r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Chapter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Synergy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3E58C5-B25C-7B97-9D58-65512E945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4.1 Styles of collaboration</a:t>
            </a:r>
          </a:p>
          <a:p>
            <a:r>
              <a:rPr lang="en-GB" dirty="0">
                <a:solidFill>
                  <a:schemeClr val="tx1"/>
                </a:solidFill>
              </a:rPr>
              <a:t>4.2 Who does what?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4.2.1 Case study: Cut your cloth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4.2.2 Task allocation and task migration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4.2.3 Handover initiative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4.2.4 Handover timing and passing control</a:t>
            </a:r>
          </a:p>
          <a:p>
            <a:r>
              <a:rPr lang="en-GB" dirty="0">
                <a:solidFill>
                  <a:schemeClr val="tx1"/>
                </a:solidFill>
              </a:rPr>
              <a:t>4.3 Cooperation and mutual adaptation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4.3.1 Adapting AI for interaction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4.3.2 Case study: matching records for musicology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4.3.3 Adapting interaction for AI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4.3.4 Case study: epistemic action for search results</a:t>
            </a:r>
          </a:p>
          <a:p>
            <a:r>
              <a:rPr lang="en-GB" dirty="0">
                <a:solidFill>
                  <a:schemeClr val="tx1"/>
                </a:solidFill>
              </a:rPr>
              <a:t>4.4 Trust and over-reliance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7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03E99-2DA1-D96E-333F-1425AF3FD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9D8C13-ACCD-76B3-7588-7C2FE69CF003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E5B0F-8066-A6F4-DBAA-28822527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4.3 Cooperation and mutual adaptation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CA3B-1D20-1D2B-C9B2-83816A4B9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4.3.1 Adapting AI for interaction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4.3.2 Case study: matching records for musicology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4.3.3 Adapting interaction for AI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4.3.4 Case study: epistemic action for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162544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C521-098D-0747-B27C-CE956516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1325"/>
          </a:xfrm>
        </p:spPr>
        <p:txBody>
          <a:bodyPr>
            <a:normAutofit/>
          </a:bodyPr>
          <a:lstStyle/>
          <a:p>
            <a:pPr algn="ctr"/>
            <a:r>
              <a:rPr lang="cy-GB" sz="4800" dirty="0">
                <a:solidFill>
                  <a:schemeClr val="accent6">
                    <a:lumMod val="75000"/>
                  </a:schemeClr>
                </a:solidFill>
              </a:rPr>
              <a:t>synergy</a:t>
            </a:r>
            <a:br>
              <a:rPr lang="cy-GB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y-GB" sz="4800" dirty="0">
                <a:solidFill>
                  <a:schemeClr val="accent6">
                    <a:lumMod val="75000"/>
                  </a:schemeClr>
                </a:solidFill>
              </a:rPr>
              <a:t>cooperation and adaptation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3949-A2F8-9843-BB2C-DFE7188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y-GB" sz="3600" dirty="0"/>
          </a:p>
          <a:p>
            <a:pPr marL="0" indent="0" algn="ctr">
              <a:buNone/>
            </a:pPr>
            <a:r>
              <a:rPr lang="cy-GB" sz="3600" dirty="0"/>
              <a:t>adapting AI for human interaction</a:t>
            </a:r>
          </a:p>
          <a:p>
            <a:pPr marL="0" indent="0" algn="ctr">
              <a:buNone/>
            </a:pPr>
            <a:endParaRPr lang="cy-GB" sz="3600" dirty="0"/>
          </a:p>
          <a:p>
            <a:pPr marL="0" indent="0" algn="ctr">
              <a:buNone/>
            </a:pPr>
            <a:r>
              <a:rPr lang="en-GB" sz="3600" dirty="0"/>
              <a:t>adapting user interfaces for AI</a:t>
            </a:r>
          </a:p>
          <a:p>
            <a:pPr marL="0" indent="0">
              <a:buNone/>
            </a:pPr>
            <a:endParaRPr lang="cy-GB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830886-FA2C-3D4A-9834-1AE8EF96B451}"/>
              </a:ext>
            </a:extLst>
          </p:cNvPr>
          <p:cNvGrpSpPr/>
          <p:nvPr/>
        </p:nvGrpSpPr>
        <p:grpSpPr>
          <a:xfrm>
            <a:off x="2616074" y="2124261"/>
            <a:ext cx="3911853" cy="1569660"/>
            <a:chOff x="2714625" y="1691127"/>
            <a:chExt cx="3911853" cy="1569660"/>
          </a:xfrm>
        </p:grpSpPr>
        <p:sp>
          <p:nvSpPr>
            <p:cNvPr id="4" name="Smiley Face 3">
              <a:extLst>
                <a:ext uri="{FF2B5EF4-FFF2-40B4-BE49-F238E27FC236}">
                  <a16:creationId xmlns:a16="http://schemas.microsoft.com/office/drawing/2014/main" id="{AE6CD2BF-42BA-CD4A-94C8-63F7AC2F5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625" y="1935957"/>
              <a:ext cx="1080000" cy="10800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B065F0-AE26-3443-8975-6767934B5D20}"/>
                </a:ext>
              </a:extLst>
            </p:cNvPr>
            <p:cNvSpPr txBox="1"/>
            <p:nvPr/>
          </p:nvSpPr>
          <p:spPr>
            <a:xfrm>
              <a:off x="5419096" y="1691127"/>
              <a:ext cx="120738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accent6">
                      <a:lumMod val="50000"/>
                    </a:schemeClr>
                  </a:solidFill>
                </a:rPr>
                <a:t>AI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0F8A37A-A7D9-564F-92CC-F6B034AF2F56}"/>
                </a:ext>
              </a:extLst>
            </p:cNvPr>
            <p:cNvCxnSpPr>
              <a:cxnSpLocks/>
            </p:cNvCxnSpPr>
            <p:nvPr/>
          </p:nvCxnSpPr>
          <p:spPr>
            <a:xfrm>
              <a:off x="3929063" y="2475957"/>
              <a:ext cx="1490033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32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C521-098D-0747-B27C-CE956516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6208"/>
            <a:ext cx="8229600" cy="1143000"/>
          </a:xfrm>
        </p:spPr>
        <p:txBody>
          <a:bodyPr/>
          <a:lstStyle/>
          <a:p>
            <a:r>
              <a:rPr lang="cy-GB" dirty="0"/>
              <a:t>adapting AI for interaction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3949-A2F8-9843-BB2C-DFE7188D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7413"/>
            <a:ext cx="8229600" cy="3968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y-GB" sz="3600" dirty="0"/>
          </a:p>
          <a:p>
            <a:pPr marL="0" indent="0" algn="ctr">
              <a:buNone/>
            </a:pPr>
            <a:r>
              <a:rPr lang="cy-GB" sz="3600" dirty="0"/>
              <a:t>full automation – best/safe</a:t>
            </a:r>
          </a:p>
          <a:p>
            <a:pPr marL="0" indent="0" algn="ctr">
              <a:buNone/>
            </a:pPr>
            <a:endParaRPr lang="cy-GB" sz="3600" dirty="0"/>
          </a:p>
          <a:p>
            <a:pPr marL="0" indent="0" algn="ctr">
              <a:buNone/>
            </a:pPr>
            <a:r>
              <a:rPr lang="en-GB" sz="3600" dirty="0"/>
              <a:t>human in the loop –  suggest and inform</a:t>
            </a:r>
          </a:p>
          <a:p>
            <a:pPr marL="0" indent="0">
              <a:buNone/>
            </a:pPr>
            <a:endParaRPr lang="cy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2069B9-B665-3014-9C93-E02103D16132}"/>
              </a:ext>
            </a:extLst>
          </p:cNvPr>
          <p:cNvGrpSpPr/>
          <p:nvPr/>
        </p:nvGrpSpPr>
        <p:grpSpPr>
          <a:xfrm>
            <a:off x="4230542" y="4587498"/>
            <a:ext cx="1971748" cy="1339792"/>
            <a:chOff x="4230542" y="4587498"/>
            <a:chExt cx="1971748" cy="133979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5260D72-3849-AD59-6C35-67DA709BB723}"/>
                </a:ext>
              </a:extLst>
            </p:cNvPr>
            <p:cNvCxnSpPr>
              <a:cxnSpLocks/>
            </p:cNvCxnSpPr>
            <p:nvPr/>
          </p:nvCxnSpPr>
          <p:spPr>
            <a:xfrm>
              <a:off x="4757980" y="4587498"/>
              <a:ext cx="144431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97C02E-13B0-2C72-302A-D655F254D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8942" y="4587498"/>
              <a:ext cx="372453" cy="6931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805C8D-5F59-C3EF-024B-38A637B30D46}"/>
                </a:ext>
              </a:extLst>
            </p:cNvPr>
            <p:cNvSpPr txBox="1"/>
            <p:nvPr/>
          </p:nvSpPr>
          <p:spPr>
            <a:xfrm>
              <a:off x="4230542" y="5096293"/>
              <a:ext cx="1240853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not just </a:t>
              </a:r>
              <a:br>
                <a:rPr lang="en-GB" sz="2400" dirty="0"/>
              </a:br>
              <a:r>
                <a:rPr lang="en-GB" sz="2400" dirty="0"/>
                <a:t>‘best’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1194E1-EF70-68FC-4E2F-F853B4F5A1BE}"/>
              </a:ext>
            </a:extLst>
          </p:cNvPr>
          <p:cNvGrpSpPr/>
          <p:nvPr/>
        </p:nvGrpSpPr>
        <p:grpSpPr>
          <a:xfrm>
            <a:off x="6202290" y="4587497"/>
            <a:ext cx="2275283" cy="1538666"/>
            <a:chOff x="6202290" y="4587497"/>
            <a:chExt cx="2275283" cy="153866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E1C260-A718-A86C-0C13-BA271438EF30}"/>
                </a:ext>
              </a:extLst>
            </p:cNvPr>
            <p:cNvCxnSpPr>
              <a:cxnSpLocks/>
            </p:cNvCxnSpPr>
            <p:nvPr/>
          </p:nvCxnSpPr>
          <p:spPr>
            <a:xfrm>
              <a:off x="7173132" y="4587498"/>
              <a:ext cx="130444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97711C-62E6-70C6-064F-5CCF2D791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0183" y="4587497"/>
              <a:ext cx="355169" cy="9242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4C110E-9714-196D-ADF7-BD6C6D2A536C}"/>
                </a:ext>
              </a:extLst>
            </p:cNvPr>
            <p:cNvSpPr txBox="1"/>
            <p:nvPr/>
          </p:nvSpPr>
          <p:spPr>
            <a:xfrm>
              <a:off x="6202290" y="5295166"/>
              <a:ext cx="1941685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confidence &amp;</a:t>
              </a:r>
              <a:br>
                <a:rPr lang="en-GB" sz="2400" dirty="0"/>
              </a:br>
              <a:r>
                <a:rPr lang="en-GB" sz="2400" dirty="0"/>
                <a:t>explainability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6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9692E-F586-09D9-03A2-F932D8772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85B7-3B2B-7F81-2AB7-103CB80C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case study: </a:t>
            </a:r>
            <a:r>
              <a:rPr lang="en-GB" dirty="0"/>
              <a:t>matching records </a:t>
            </a:r>
            <a:br>
              <a:rPr lang="en-GB" dirty="0"/>
            </a:br>
            <a:r>
              <a:rPr lang="en-GB" dirty="0"/>
              <a:t>			for musicology</a:t>
            </a:r>
          </a:p>
        </p:txBody>
      </p:sp>
      <p:pic>
        <p:nvPicPr>
          <p:cNvPr id="4" name="Picture 3" descr="photo-4.JPG">
            <a:extLst>
              <a:ext uri="{FF2B5EF4-FFF2-40B4-BE49-F238E27FC236}">
                <a16:creationId xmlns:a16="http://schemas.microsoft.com/office/drawing/2014/main" id="{5052F851-6472-2088-29E4-CDE828273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4"/>
          <a:stretch/>
        </p:blipFill>
        <p:spPr>
          <a:xfrm>
            <a:off x="0" y="1652406"/>
            <a:ext cx="9163240" cy="52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0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collating notices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marL="12700" lvl="1" indent="0">
              <a:buNone/>
            </a:pPr>
            <a:r>
              <a:rPr lang="en-US" sz="3200" dirty="0"/>
              <a:t>several newspaper notices for each concert</a:t>
            </a:r>
          </a:p>
          <a:p>
            <a:pPr marL="12700" lvl="1" indent="0">
              <a:buNone/>
            </a:pPr>
            <a:r>
              <a:rPr lang="en-US" sz="3200" dirty="0"/>
              <a:t>semi-automated grouping:</a:t>
            </a:r>
          </a:p>
          <a:p>
            <a:pPr marL="0" indent="0">
              <a:buNone/>
            </a:pPr>
            <a:r>
              <a:rPr lang="cy-GB" dirty="0"/>
              <a:t>	–	liberal suggestions</a:t>
            </a:r>
          </a:p>
          <a:p>
            <a:pPr marL="0" indent="0">
              <a:buNone/>
            </a:pPr>
            <a:r>
              <a:rPr lang="cy-GB" dirty="0"/>
              <a:t>	–	conservative warnings</a:t>
            </a:r>
            <a:endParaRPr lang="en-US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4" name="Picture 3" descr="group-spreadshe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7"/>
            <a:ext cx="9140471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alandix:Dropbox:--New-Stuff-Oct-2011:projects:In-Concert:images:Christina-at-work:IMAG0091-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5" y="842963"/>
            <a:ext cx="8140355" cy="460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alandix:Dropbox:--New-Stuff-Oct-2011:projects:In-Concert:images:Christina-at-work:IMAG0089-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0" y="3663645"/>
            <a:ext cx="5053576" cy="2857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90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5875-14B0-FE47-9C21-FEDE32A0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7661"/>
            <a:ext cx="8229600" cy="1143000"/>
          </a:xfrm>
        </p:spPr>
        <p:txBody>
          <a:bodyPr/>
          <a:lstStyle/>
          <a:p>
            <a:r>
              <a:rPr lang="cy-GB" dirty="0"/>
              <a:t>adapting interaction for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F950-20CF-8E46-82C5-E28DD884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28963"/>
            <a:ext cx="8229600" cy="2997200"/>
          </a:xfrm>
        </p:spPr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r>
              <a:rPr lang="cy-GB" dirty="0"/>
              <a:t>‘best’ UI – short term gain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cy-GB" dirty="0">
                <a:solidFill>
                  <a:schemeClr val="accent6">
                    <a:lumMod val="75000"/>
                  </a:schemeClr>
                </a:solidFill>
              </a:rPr>
              <a:t>epistemic interaction</a:t>
            </a:r>
            <a:r>
              <a:rPr lang="cy-GB" dirty="0"/>
              <a:t> – long term gains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4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5875-14B0-FE47-9C21-FEDE32A0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5400" dirty="0">
                <a:solidFill>
                  <a:schemeClr val="accent6">
                    <a:lumMod val="75000"/>
                  </a:schemeClr>
                </a:solidFill>
              </a:rPr>
              <a:t>epistemic action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A picture containing person, outdoor, rock&#10;&#10;Description automatically generated">
            <a:extLst>
              <a:ext uri="{FF2B5EF4-FFF2-40B4-BE49-F238E27FC236}">
                <a16:creationId xmlns:a16="http://schemas.microsoft.com/office/drawing/2014/main" id="{CDD5D6AB-ADF6-E748-A5BA-E1122C29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199"/>
            <a:ext cx="3957638" cy="42699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A18F8E-06FE-1C4B-BCC0-FC28174C88D0}"/>
              </a:ext>
            </a:extLst>
          </p:cNvPr>
          <p:cNvSpPr/>
          <p:nvPr/>
        </p:nvSpPr>
        <p:spPr>
          <a:xfrm>
            <a:off x="4114800" y="13098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dirty="0"/>
              <a:t>wondering </a:t>
            </a:r>
            <a:br>
              <a:rPr lang="en-GB" sz="4800" dirty="0"/>
            </a:br>
            <a:r>
              <a:rPr lang="en-GB" sz="4800" dirty="0"/>
              <a:t>what’s inside?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076FD6-90D5-DD4A-8D3C-786B1FE0CECB}"/>
              </a:ext>
            </a:extLst>
          </p:cNvPr>
          <p:cNvGrpSpPr/>
          <p:nvPr/>
        </p:nvGrpSpPr>
        <p:grpSpPr>
          <a:xfrm>
            <a:off x="4029870" y="3571880"/>
            <a:ext cx="5128412" cy="3286120"/>
            <a:chOff x="3286915" y="3571880"/>
            <a:chExt cx="5128412" cy="3286120"/>
          </a:xfrm>
        </p:grpSpPr>
        <p:pic>
          <p:nvPicPr>
            <p:cNvPr id="5" name="Picture 4" descr="A cat looking out of a window&#10;&#10;Description automatically generated with medium confidence">
              <a:extLst>
                <a:ext uri="{FF2B5EF4-FFF2-40B4-BE49-F238E27FC236}">
                  <a16:creationId xmlns:a16="http://schemas.microsoft.com/office/drawing/2014/main" id="{63FB5AF0-8E7C-644E-A9B0-CA185E2EA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5974"/>
            <a:stretch/>
          </p:blipFill>
          <p:spPr>
            <a:xfrm>
              <a:off x="5314944" y="3712484"/>
              <a:ext cx="3100383" cy="314551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E205-9D29-D644-A4EF-AF282CD7E42F}"/>
                </a:ext>
              </a:extLst>
            </p:cNvPr>
            <p:cNvSpPr/>
            <p:nvPr/>
          </p:nvSpPr>
          <p:spPr>
            <a:xfrm>
              <a:off x="3286915" y="3571880"/>
              <a:ext cx="195579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4800" dirty="0"/>
                <a:t>just</a:t>
              </a:r>
              <a:br>
                <a:rPr lang="en-GB" sz="4800" dirty="0"/>
              </a:br>
              <a:r>
                <a:rPr lang="en-GB" sz="4800" dirty="0"/>
                <a:t>peek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3C93-5C1D-73C3-6F9F-73ACE32D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8131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epistemic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EF7F-E047-EB1C-BCAA-F4655CE9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4727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redesign user interactions </a:t>
            </a:r>
            <a:br>
              <a:rPr lang="en-US" sz="4400" dirty="0"/>
            </a:br>
            <a:r>
              <a:rPr lang="en-US" sz="4400" dirty="0"/>
              <a:t>to make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more information </a:t>
            </a:r>
            <a:r>
              <a:rPr lang="en-US" sz="4400" dirty="0"/>
              <a:t>available </a:t>
            </a:r>
            <a:br>
              <a:rPr lang="en-US" sz="4400" dirty="0"/>
            </a:br>
            <a:r>
              <a:rPr lang="en-US" sz="4400" dirty="0"/>
              <a:t>for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machine adaptation</a:t>
            </a:r>
          </a:p>
        </p:txBody>
      </p:sp>
    </p:spTree>
    <p:extLst>
      <p:ext uri="{BB962C8B-B14F-4D97-AF65-F5344CB8AC3E}">
        <p14:creationId xmlns:p14="http://schemas.microsoft.com/office/powerpoint/2010/main" val="424744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3DB0D4-CA97-8110-6CD2-99EC506C52CC}"/>
              </a:ext>
            </a:extLst>
          </p:cNvPr>
          <p:cNvGrpSpPr/>
          <p:nvPr/>
        </p:nvGrpSpPr>
        <p:grpSpPr>
          <a:xfrm>
            <a:off x="2286672" y="635257"/>
            <a:ext cx="4570656" cy="5587486"/>
            <a:chOff x="606462" y="640442"/>
            <a:chExt cx="4570656" cy="55874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41B3C0-F1E9-0396-00EB-AC658B0809C8}"/>
                </a:ext>
              </a:extLst>
            </p:cNvPr>
            <p:cNvSpPr txBox="1"/>
            <p:nvPr/>
          </p:nvSpPr>
          <p:spPr>
            <a:xfrm>
              <a:off x="2572965" y="5396931"/>
              <a:ext cx="2069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temperature</a:t>
              </a:r>
              <a:br>
                <a:rPr lang="en-GB" sz="2400" dirty="0"/>
              </a:br>
              <a:r>
                <a:rPr lang="en-GB" sz="2400" dirty="0"/>
                <a:t>setting buttons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D9D2EF-0106-021B-C4D5-3DA606AC0361}"/>
                </a:ext>
              </a:extLst>
            </p:cNvPr>
            <p:cNvGrpSpPr/>
            <p:nvPr/>
          </p:nvGrpSpPr>
          <p:grpSpPr>
            <a:xfrm>
              <a:off x="1169894" y="1930368"/>
              <a:ext cx="4007224" cy="2568389"/>
              <a:chOff x="1169894" y="1035423"/>
              <a:chExt cx="4007224" cy="2568389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A53D079-E738-341D-7BCB-A8D1ABCB4CC3}"/>
                  </a:ext>
                </a:extLst>
              </p:cNvPr>
              <p:cNvSpPr/>
              <p:nvPr/>
            </p:nvSpPr>
            <p:spPr>
              <a:xfrm>
                <a:off x="1169894" y="1035423"/>
                <a:ext cx="4007224" cy="2568389"/>
              </a:xfrm>
              <a:prstGeom prst="roundRect">
                <a:avLst/>
              </a:prstGeom>
              <a:solidFill>
                <a:srgbClr val="EEE8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FBE9238B-DBB1-8737-D2F2-D491158253A1}"/>
                  </a:ext>
                </a:extLst>
              </p:cNvPr>
              <p:cNvSpPr/>
              <p:nvPr/>
            </p:nvSpPr>
            <p:spPr>
              <a:xfrm>
                <a:off x="1385047" y="1297179"/>
                <a:ext cx="3576918" cy="1634094"/>
              </a:xfrm>
              <a:prstGeom prst="roundRect">
                <a:avLst>
                  <a:gd name="adj" fmla="val 9337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C51842-65E3-788A-2F85-3FC4C5A26C25}"/>
                  </a:ext>
                </a:extLst>
              </p:cNvPr>
              <p:cNvSpPr txBox="1"/>
              <p:nvPr/>
            </p:nvSpPr>
            <p:spPr>
              <a:xfrm>
                <a:off x="2540941" y="1173756"/>
                <a:ext cx="2521844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77"/>
                  </a:rPr>
                  <a:t>20°</a:t>
                </a:r>
                <a:endParaRPr lang="en-GB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77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272B5C-FD19-9CE5-A951-B19DA241A914}"/>
                  </a:ext>
                </a:extLst>
              </p:cNvPr>
              <p:cNvSpPr txBox="1"/>
              <p:nvPr/>
            </p:nvSpPr>
            <p:spPr>
              <a:xfrm>
                <a:off x="1495426" y="2171607"/>
                <a:ext cx="107753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Rounded MT Bold" panose="020F0704030504030204" pitchFamily="34" charset="77"/>
                  </a:rPr>
                  <a:t>17°</a:t>
                </a:r>
                <a:endParaRPr lang="en-GB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77"/>
                </a:endParaRPr>
              </a:p>
            </p:txBody>
          </p:sp>
          <p:pic>
            <p:nvPicPr>
              <p:cNvPr id="19" name="Picture 18" descr="Logo, icon&#10;&#10;Description automatically generated">
                <a:extLst>
                  <a:ext uri="{FF2B5EF4-FFF2-40B4-BE49-F238E27FC236}">
                    <a16:creationId xmlns:a16="http://schemas.microsoft.com/office/drawing/2014/main" id="{39A3F6F4-794B-14E8-7164-CC88E20D4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95426" y="1404755"/>
                <a:ext cx="804021" cy="804021"/>
              </a:xfrm>
              <a:prstGeom prst="rect">
                <a:avLst/>
              </a:prstGeom>
            </p:spPr>
          </p:pic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0DCC5F41-C943-DB3B-308B-A9A768BEBC47}"/>
                  </a:ext>
                </a:extLst>
              </p:cNvPr>
              <p:cNvSpPr/>
              <p:nvPr/>
            </p:nvSpPr>
            <p:spPr>
              <a:xfrm>
                <a:off x="2920874" y="3055312"/>
                <a:ext cx="441562" cy="390613"/>
              </a:xfrm>
              <a:prstGeom prst="triangle">
                <a:avLst/>
              </a:prstGeom>
              <a:solidFill>
                <a:srgbClr val="EEE8BC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riangle 20">
                <a:extLst>
                  <a:ext uri="{FF2B5EF4-FFF2-40B4-BE49-F238E27FC236}">
                    <a16:creationId xmlns:a16="http://schemas.microsoft.com/office/drawing/2014/main" id="{14D979C8-7FF4-C262-6266-F74C77E2700F}"/>
                  </a:ext>
                </a:extLst>
              </p:cNvPr>
              <p:cNvSpPr/>
              <p:nvPr/>
            </p:nvSpPr>
            <p:spPr>
              <a:xfrm flipV="1">
                <a:off x="3740284" y="3055312"/>
                <a:ext cx="441562" cy="390613"/>
              </a:xfrm>
              <a:prstGeom prst="triangle">
                <a:avLst/>
              </a:prstGeom>
              <a:solidFill>
                <a:srgbClr val="EEE8BC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8DCBAD4-1D8D-246C-F71D-67B072C4C8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2045" y="4379833"/>
              <a:ext cx="220781" cy="10492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3A6BA1D-944D-EC69-0B74-56DE78720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284" y="4388267"/>
              <a:ext cx="220781" cy="104080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73CF0B-0BC6-77A8-165A-0D0FEA576B7F}"/>
                </a:ext>
              </a:extLst>
            </p:cNvPr>
            <p:cNvSpPr txBox="1"/>
            <p:nvPr/>
          </p:nvSpPr>
          <p:spPr>
            <a:xfrm>
              <a:off x="606462" y="4957686"/>
              <a:ext cx="17663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current</a:t>
              </a:r>
              <a:br>
                <a:rPr lang="en-GB" sz="2400" dirty="0"/>
              </a:br>
              <a:r>
                <a:rPr lang="en-GB" sz="2400" dirty="0"/>
                <a:t>temperature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9C498E-78F9-7259-E2DE-65CC98471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710" y="3705337"/>
              <a:ext cx="407816" cy="131071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37CBEC-41C2-A78B-1BDF-20FF5B0B6030}"/>
                </a:ext>
              </a:extLst>
            </p:cNvPr>
            <p:cNvSpPr txBox="1"/>
            <p:nvPr/>
          </p:nvSpPr>
          <p:spPr>
            <a:xfrm>
              <a:off x="2857126" y="653366"/>
              <a:ext cx="17663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target</a:t>
              </a:r>
              <a:br>
                <a:rPr lang="en-GB" sz="2400" dirty="0"/>
              </a:br>
              <a:r>
                <a:rPr lang="en-GB" sz="2400" dirty="0"/>
                <a:t>temperature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483E2B-CADF-DB19-EB18-3290CAECB14E}"/>
                </a:ext>
              </a:extLst>
            </p:cNvPr>
            <p:cNvSpPr txBox="1"/>
            <p:nvPr/>
          </p:nvSpPr>
          <p:spPr>
            <a:xfrm>
              <a:off x="663513" y="640442"/>
              <a:ext cx="18383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“currently</a:t>
              </a:r>
              <a:br>
                <a:rPr lang="en-GB" sz="2400" dirty="0"/>
              </a:br>
              <a:r>
                <a:rPr lang="en-GB" sz="2400" dirty="0"/>
                <a:t>heating” icon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BECFDB-5EEB-B2DC-8399-CDA0F84500D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1582675" y="1471439"/>
              <a:ext cx="239641" cy="9527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8E46EC-1CE1-FDEA-5830-53CA044188EE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3520078" y="1484363"/>
              <a:ext cx="220206" cy="100736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54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DAE9-EA36-9F16-B34B-A5369ED9C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97D1D9-C40D-7117-8A99-695764EE57F6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E10AC-7C7F-7F02-471E-A424BB28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4.1 Styles of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18892-7315-B777-5D9A-1C0DF657D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1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77AB4A-AB39-811E-72D9-B30E2BF6EF36}"/>
              </a:ext>
            </a:extLst>
          </p:cNvPr>
          <p:cNvGrpSpPr/>
          <p:nvPr/>
        </p:nvGrpSpPr>
        <p:grpSpPr>
          <a:xfrm>
            <a:off x="2194615" y="951844"/>
            <a:ext cx="4754771" cy="4954313"/>
            <a:chOff x="6976154" y="834369"/>
            <a:chExt cx="4754771" cy="49543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5E719-B4A9-AFA7-0329-ED064135FFE1}"/>
                </a:ext>
              </a:extLst>
            </p:cNvPr>
            <p:cNvGrpSpPr/>
            <p:nvPr/>
          </p:nvGrpSpPr>
          <p:grpSpPr>
            <a:xfrm>
              <a:off x="6976154" y="834369"/>
              <a:ext cx="2847057" cy="4954313"/>
              <a:chOff x="8357482" y="834369"/>
              <a:chExt cx="2847057" cy="4954313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7FF8777-2DA4-3A79-81B5-3EFD8C5A9340}"/>
                  </a:ext>
                </a:extLst>
              </p:cNvPr>
              <p:cNvSpPr/>
              <p:nvPr/>
            </p:nvSpPr>
            <p:spPr>
              <a:xfrm>
                <a:off x="8357482" y="834369"/>
                <a:ext cx="2847057" cy="4954313"/>
              </a:xfrm>
              <a:prstGeom prst="roundRect">
                <a:avLst/>
              </a:prstGeom>
              <a:solidFill>
                <a:srgbClr val="EEE8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41DCDD9-1174-AF9A-3803-282B075167D7}"/>
                  </a:ext>
                </a:extLst>
              </p:cNvPr>
              <p:cNvGrpSpPr/>
              <p:nvPr/>
            </p:nvGrpSpPr>
            <p:grpSpPr>
              <a:xfrm>
                <a:off x="8560142" y="1035636"/>
                <a:ext cx="2441736" cy="4551779"/>
                <a:chOff x="8560142" y="1008587"/>
                <a:chExt cx="2441736" cy="455177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9A86227-4B1A-EB79-10A8-9545632AF4E7}"/>
                    </a:ext>
                  </a:extLst>
                </p:cNvPr>
                <p:cNvGrpSpPr/>
                <p:nvPr/>
              </p:nvGrpSpPr>
              <p:grpSpPr>
                <a:xfrm>
                  <a:off x="8560142" y="1008587"/>
                  <a:ext cx="2441736" cy="2160000"/>
                  <a:chOff x="8560143" y="1008587"/>
                  <a:chExt cx="2441736" cy="2160000"/>
                </a:xfrm>
              </p:grpSpPr>
              <p:sp>
                <p:nvSpPr>
                  <p:cNvPr id="14" name="Triangle 13">
                    <a:extLst>
                      <a:ext uri="{FF2B5EF4-FFF2-40B4-BE49-F238E27FC236}">
                        <a16:creationId xmlns:a16="http://schemas.microsoft.com/office/drawing/2014/main" id="{65AC7682-331B-AA32-B5CD-62D25717EA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60143" y="1008587"/>
                    <a:ext cx="2441736" cy="2160000"/>
                  </a:xfrm>
                  <a:prstGeom prst="triangle">
                    <a:avLst/>
                  </a:prstGeom>
                  <a:solidFill>
                    <a:srgbClr val="EEE8BC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762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5" name="Picture 14" descr="Logo, icon&#10;&#10;Description automatically generated">
                    <a:extLst>
                      <a:ext uri="{FF2B5EF4-FFF2-40B4-BE49-F238E27FC236}">
                        <a16:creationId xmlns:a16="http://schemas.microsoft.com/office/drawing/2014/main" id="{0ED16F3D-D6CC-B142-9C4E-74AF6859FF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048823" y="1587480"/>
                    <a:ext cx="1464377" cy="146437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0E776BD-D725-275D-540F-BCB173C76BB2}"/>
                    </a:ext>
                  </a:extLst>
                </p:cNvPr>
                <p:cNvGrpSpPr/>
                <p:nvPr/>
              </p:nvGrpSpPr>
              <p:grpSpPr>
                <a:xfrm>
                  <a:off x="8560142" y="3400366"/>
                  <a:ext cx="2441736" cy="2160000"/>
                  <a:chOff x="8560143" y="3342001"/>
                  <a:chExt cx="2441736" cy="2160000"/>
                </a:xfrm>
              </p:grpSpPr>
              <p:sp>
                <p:nvSpPr>
                  <p:cNvPr id="12" name="Triangle 11">
                    <a:extLst>
                      <a:ext uri="{FF2B5EF4-FFF2-40B4-BE49-F238E27FC236}">
                        <a16:creationId xmlns:a16="http://schemas.microsoft.com/office/drawing/2014/main" id="{815355BD-147A-9DBA-9917-82EE5C7FCB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V="1">
                    <a:off x="8560143" y="3342001"/>
                    <a:ext cx="2441736" cy="2160000"/>
                  </a:xfrm>
                  <a:prstGeom prst="triangle">
                    <a:avLst/>
                  </a:prstGeom>
                  <a:solidFill>
                    <a:srgbClr val="EEE8BC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762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3" name="Picture 12" descr="Icon&#10;&#10;Description automatically generated">
                    <a:extLst>
                      <a:ext uri="{FF2B5EF4-FFF2-40B4-BE49-F238E27FC236}">
                        <a16:creationId xmlns:a16="http://schemas.microsoft.com/office/drawing/2014/main" id="{D8EA6E67-0D9B-9CA0-F58D-681B883C4D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190079" y="3501237"/>
                    <a:ext cx="1181865" cy="1181865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6D52DD-7CF7-D8AE-6BD3-A04BD3B78704}"/>
                </a:ext>
              </a:extLst>
            </p:cNvPr>
            <p:cNvSpPr txBox="1"/>
            <p:nvPr/>
          </p:nvSpPr>
          <p:spPr>
            <a:xfrm>
              <a:off x="10340736" y="3898592"/>
              <a:ext cx="13901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“I want it </a:t>
              </a:r>
            </a:p>
            <a:p>
              <a:pPr algn="ctr"/>
              <a:r>
                <a:rPr lang="en-GB" sz="2400" dirty="0"/>
                <a:t>cooler”</a:t>
              </a:r>
              <a:br>
                <a:rPr lang="en-GB" sz="2400" dirty="0"/>
              </a:br>
              <a:r>
                <a:rPr lang="en-GB" sz="2400" dirty="0"/>
                <a:t>button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B5FF237-DC8F-384E-443D-1F17BE5ACA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8634" y="3835993"/>
              <a:ext cx="1454513" cy="66276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1E3AF7-3439-9DF4-1547-95A0F415F8C3}"/>
                </a:ext>
              </a:extLst>
            </p:cNvPr>
            <p:cNvSpPr txBox="1"/>
            <p:nvPr/>
          </p:nvSpPr>
          <p:spPr>
            <a:xfrm>
              <a:off x="10340736" y="1484363"/>
              <a:ext cx="13901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“I want it </a:t>
              </a:r>
            </a:p>
            <a:p>
              <a:pPr algn="ctr"/>
              <a:r>
                <a:rPr lang="en-GB" sz="2400" dirty="0"/>
                <a:t>warmer”</a:t>
              </a:r>
              <a:br>
                <a:rPr lang="en-GB" sz="2400" dirty="0"/>
              </a:br>
              <a:r>
                <a:rPr lang="en-GB" sz="2400" dirty="0"/>
                <a:t>button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4D8F424-A6B8-1AA6-9FE5-ECD48E49EB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5953" y="2346717"/>
              <a:ext cx="1244783" cy="49411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87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D1B2B7-C77A-9AAF-B66E-B24D50BC7D35}"/>
              </a:ext>
            </a:extLst>
          </p:cNvPr>
          <p:cNvGrpSpPr>
            <a:grpSpLocks noChangeAspect="1"/>
          </p:cNvGrpSpPr>
          <p:nvPr/>
        </p:nvGrpSpPr>
        <p:grpSpPr>
          <a:xfrm>
            <a:off x="677382" y="3085179"/>
            <a:ext cx="3240000" cy="2076645"/>
            <a:chOff x="1169894" y="1035423"/>
            <a:chExt cx="4007224" cy="256838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0060208-D2B1-F9E3-E41F-676EC36E86F4}"/>
                </a:ext>
              </a:extLst>
            </p:cNvPr>
            <p:cNvSpPr/>
            <p:nvPr/>
          </p:nvSpPr>
          <p:spPr>
            <a:xfrm>
              <a:off x="1169894" y="1035423"/>
              <a:ext cx="4007224" cy="2568389"/>
            </a:xfrm>
            <a:prstGeom prst="roundRect">
              <a:avLst/>
            </a:prstGeom>
            <a:solidFill>
              <a:srgbClr val="EEE8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A1FD811-EE05-5644-3ABA-31177AB77A06}"/>
                </a:ext>
              </a:extLst>
            </p:cNvPr>
            <p:cNvSpPr/>
            <p:nvPr/>
          </p:nvSpPr>
          <p:spPr>
            <a:xfrm>
              <a:off x="1385047" y="1297179"/>
              <a:ext cx="3576918" cy="1634094"/>
            </a:xfrm>
            <a:prstGeom prst="roundRect">
              <a:avLst>
                <a:gd name="adj" fmla="val 933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F83AF-9A85-8F1D-EB85-D24A49A293FD}"/>
                </a:ext>
              </a:extLst>
            </p:cNvPr>
            <p:cNvSpPr txBox="1"/>
            <p:nvPr/>
          </p:nvSpPr>
          <p:spPr>
            <a:xfrm>
              <a:off x="2540941" y="1173756"/>
              <a:ext cx="2511817" cy="183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77"/>
                </a:rPr>
                <a:t>20°</a:t>
              </a:r>
              <a:endParaRPr lang="en-GB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B54DD7-6C40-1669-EBD3-A79E7C1D5463}"/>
                </a:ext>
              </a:extLst>
            </p:cNvPr>
            <p:cNvSpPr txBox="1"/>
            <p:nvPr/>
          </p:nvSpPr>
          <p:spPr>
            <a:xfrm>
              <a:off x="1495427" y="2171606"/>
              <a:ext cx="1158171" cy="81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77"/>
                </a:rPr>
                <a:t>17°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77"/>
              </a:endParaRPr>
            </a:p>
          </p:txBody>
        </p:sp>
        <p:pic>
          <p:nvPicPr>
            <p:cNvPr id="17" name="Picture 16" descr="Logo, icon&#10;&#10;Description automatically generated">
              <a:extLst>
                <a:ext uri="{FF2B5EF4-FFF2-40B4-BE49-F238E27FC236}">
                  <a16:creationId xmlns:a16="http://schemas.microsoft.com/office/drawing/2014/main" id="{F63B5115-2ABA-30FF-364C-059A1FEC4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5426" y="1404755"/>
              <a:ext cx="804021" cy="804021"/>
            </a:xfrm>
            <a:prstGeom prst="rect">
              <a:avLst/>
            </a:prstGeom>
          </p:spPr>
        </p:pic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9C149C5F-348C-9E59-AD60-772984F99522}"/>
                </a:ext>
              </a:extLst>
            </p:cNvPr>
            <p:cNvSpPr/>
            <p:nvPr/>
          </p:nvSpPr>
          <p:spPr>
            <a:xfrm>
              <a:off x="2920874" y="3055312"/>
              <a:ext cx="441562" cy="390613"/>
            </a:xfrm>
            <a:prstGeom prst="triangle">
              <a:avLst/>
            </a:prstGeom>
            <a:solidFill>
              <a:srgbClr val="EEE8BC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FC683906-DE94-D2A0-9EFE-B459263E555C}"/>
                </a:ext>
              </a:extLst>
            </p:cNvPr>
            <p:cNvSpPr/>
            <p:nvPr/>
          </p:nvSpPr>
          <p:spPr>
            <a:xfrm flipV="1">
              <a:off x="3740284" y="3055312"/>
              <a:ext cx="441562" cy="390613"/>
            </a:xfrm>
            <a:prstGeom prst="triangle">
              <a:avLst/>
            </a:prstGeom>
            <a:solidFill>
              <a:srgbClr val="EEE8BC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4F958B-B08F-A92A-A4B8-68985A1D5361}"/>
              </a:ext>
            </a:extLst>
          </p:cNvPr>
          <p:cNvGrpSpPr/>
          <p:nvPr/>
        </p:nvGrpSpPr>
        <p:grpSpPr>
          <a:xfrm>
            <a:off x="5793282" y="2439634"/>
            <a:ext cx="2049881" cy="3567105"/>
            <a:chOff x="8357482" y="834369"/>
            <a:chExt cx="2847057" cy="495431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A03234E-9084-B385-FEBE-B2897F052EF1}"/>
                </a:ext>
              </a:extLst>
            </p:cNvPr>
            <p:cNvSpPr/>
            <p:nvPr/>
          </p:nvSpPr>
          <p:spPr>
            <a:xfrm>
              <a:off x="8357482" y="834369"/>
              <a:ext cx="2847057" cy="4954313"/>
            </a:xfrm>
            <a:prstGeom prst="roundRect">
              <a:avLst/>
            </a:prstGeom>
            <a:solidFill>
              <a:srgbClr val="EEE8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156F77-42B5-3A9D-4EA3-6B8209292F3D}"/>
                </a:ext>
              </a:extLst>
            </p:cNvPr>
            <p:cNvGrpSpPr/>
            <p:nvPr/>
          </p:nvGrpSpPr>
          <p:grpSpPr>
            <a:xfrm>
              <a:off x="8560142" y="1035636"/>
              <a:ext cx="2441736" cy="4551779"/>
              <a:chOff x="8560142" y="1008587"/>
              <a:chExt cx="2441736" cy="455177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F777FE9-0D12-1E42-6B8B-8FDD4027CE6A}"/>
                  </a:ext>
                </a:extLst>
              </p:cNvPr>
              <p:cNvGrpSpPr/>
              <p:nvPr/>
            </p:nvGrpSpPr>
            <p:grpSpPr>
              <a:xfrm>
                <a:off x="8560142" y="1008587"/>
                <a:ext cx="2441736" cy="2160000"/>
                <a:chOff x="8560143" y="1008587"/>
                <a:chExt cx="2441736" cy="2160000"/>
              </a:xfrm>
            </p:grpSpPr>
            <p:sp>
              <p:nvSpPr>
                <p:cNvPr id="32" name="Triangle 31">
                  <a:extLst>
                    <a:ext uri="{FF2B5EF4-FFF2-40B4-BE49-F238E27FC236}">
                      <a16:creationId xmlns:a16="http://schemas.microsoft.com/office/drawing/2014/main" id="{43B07AA2-846E-F1E7-212C-94C6D7D8E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60143" y="1008587"/>
                  <a:ext cx="2441736" cy="2160000"/>
                </a:xfrm>
                <a:prstGeom prst="triangle">
                  <a:avLst/>
                </a:prstGeom>
                <a:solidFill>
                  <a:srgbClr val="EEE8BC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p:pic>
              <p:nvPicPr>
                <p:cNvPr id="33" name="Picture 32" descr="Logo, icon&#10;&#10;Description automatically generated">
                  <a:extLst>
                    <a:ext uri="{FF2B5EF4-FFF2-40B4-BE49-F238E27FC236}">
                      <a16:creationId xmlns:a16="http://schemas.microsoft.com/office/drawing/2014/main" id="{76FE4B7B-1798-41B3-608A-151BB320A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048823" y="1587480"/>
                  <a:ext cx="1464377" cy="1464377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1BC4937-67FE-57F8-89E2-6621EF5BC6D2}"/>
                  </a:ext>
                </a:extLst>
              </p:cNvPr>
              <p:cNvGrpSpPr/>
              <p:nvPr/>
            </p:nvGrpSpPr>
            <p:grpSpPr>
              <a:xfrm>
                <a:off x="8560142" y="3400366"/>
                <a:ext cx="2441736" cy="2160000"/>
                <a:chOff x="8560143" y="3342001"/>
                <a:chExt cx="2441736" cy="2160000"/>
              </a:xfrm>
            </p:grpSpPr>
            <p:sp>
              <p:nvSpPr>
                <p:cNvPr id="30" name="Triangle 29">
                  <a:extLst>
                    <a:ext uri="{FF2B5EF4-FFF2-40B4-BE49-F238E27FC236}">
                      <a16:creationId xmlns:a16="http://schemas.microsoft.com/office/drawing/2014/main" id="{D597EE45-5ADB-8089-3A8B-B6D65C22C5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8560143" y="3342001"/>
                  <a:ext cx="2441736" cy="2160000"/>
                </a:xfrm>
                <a:prstGeom prst="triangle">
                  <a:avLst/>
                </a:prstGeom>
                <a:solidFill>
                  <a:srgbClr val="EEE8BC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/>
                </a:p>
              </p:txBody>
            </p:sp>
            <p:pic>
              <p:nvPicPr>
                <p:cNvPr id="31" name="Picture 30" descr="Icon&#10;&#10;Description automatically generated">
                  <a:extLst>
                    <a:ext uri="{FF2B5EF4-FFF2-40B4-BE49-F238E27FC236}">
                      <a16:creationId xmlns:a16="http://schemas.microsoft.com/office/drawing/2014/main" id="{0FF263BA-05BB-3F99-35E8-1CE8552A70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90079" y="3501237"/>
                  <a:ext cx="1181865" cy="118186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1AFA90C-5F3B-E0B5-4F59-42469EEB0DC5}"/>
              </a:ext>
            </a:extLst>
          </p:cNvPr>
          <p:cNvSpPr txBox="1"/>
          <p:nvPr/>
        </p:nvSpPr>
        <p:spPr>
          <a:xfrm>
            <a:off x="4923386" y="851261"/>
            <a:ext cx="349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more information</a:t>
            </a:r>
            <a:br>
              <a:rPr lang="en-US" sz="3600" dirty="0"/>
            </a:br>
            <a:r>
              <a:rPr lang="en-US" sz="3600" dirty="0"/>
              <a:t>for adaptation</a:t>
            </a:r>
          </a:p>
        </p:txBody>
      </p:sp>
    </p:spTree>
    <p:extLst>
      <p:ext uri="{BB962C8B-B14F-4D97-AF65-F5344CB8AC3E}">
        <p14:creationId xmlns:p14="http://schemas.microsoft.com/office/powerpoint/2010/main" val="57463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A4D28-3991-199E-404B-3DD9402AC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A988-430C-C25B-98CB-905580B9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case study: </a:t>
            </a:r>
            <a:r>
              <a:rPr lang="en-GB" i="1" dirty="0"/>
              <a:t>epistemic action </a:t>
            </a:r>
            <a:br>
              <a:rPr lang="en-GB" i="1" dirty="0"/>
            </a:br>
            <a:r>
              <a:rPr lang="en-GB" i="1" dirty="0"/>
              <a:t>			for search results</a:t>
            </a:r>
            <a:endParaRPr lang="en-GB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14AE17-99CC-F224-4A94-94E7A6B5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7" y="2372065"/>
            <a:ext cx="3753072" cy="36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7A7832-9BD8-5861-AAA3-44B278C32212}"/>
              </a:ext>
            </a:extLst>
          </p:cNvPr>
          <p:cNvGrpSpPr>
            <a:grpSpLocks noChangeAspect="1"/>
          </p:cNvGrpSpPr>
          <p:nvPr/>
        </p:nvGrpSpPr>
        <p:grpSpPr>
          <a:xfrm>
            <a:off x="4941488" y="2377199"/>
            <a:ext cx="3833238" cy="3600000"/>
            <a:chOff x="3629026" y="1543362"/>
            <a:chExt cx="5366532" cy="5040000"/>
          </a:xfrm>
        </p:grpSpPr>
        <p:pic>
          <p:nvPicPr>
            <p:cNvPr id="5" name="Picture 4" descr="Table, timeline&#10;&#10;Description automatically generated">
              <a:extLst>
                <a:ext uri="{FF2B5EF4-FFF2-40B4-BE49-F238E27FC236}">
                  <a16:creationId xmlns:a16="http://schemas.microsoft.com/office/drawing/2014/main" id="{6A39D638-5EEE-61C4-6D4B-D66790EB5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790"/>
            <a:stretch/>
          </p:blipFill>
          <p:spPr>
            <a:xfrm>
              <a:off x="3629026" y="1543362"/>
              <a:ext cx="5366532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B498C0B7-B96F-E67F-3EA7-A0F9E8F8D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2958417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D31C2A84-3419-F065-581E-E8C008A5F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352158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ross 7">
              <a:extLst>
                <a:ext uri="{FF2B5EF4-FFF2-40B4-BE49-F238E27FC236}">
                  <a16:creationId xmlns:a16="http://schemas.microsoft.com/office/drawing/2014/main" id="{EE3C218D-F235-0345-D349-3820468BB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148118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>
              <a:extLst>
                <a:ext uri="{FF2B5EF4-FFF2-40B4-BE49-F238E27FC236}">
                  <a16:creationId xmlns:a16="http://schemas.microsoft.com/office/drawing/2014/main" id="{9CC5996F-AD27-D5A2-63F2-6DE7A5D88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78090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5F910BDE-AB49-40BA-C8D9-C2613AA74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344073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AB976A50-FE99-96F2-6BC3-DEF84EE986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970606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2386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0CEAF-4F0D-E541-8617-918FFDAC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document results – option 1 – scroll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5A65A8-B6D1-AB49-B01D-534C1F93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6" y="1543362"/>
            <a:ext cx="5254299" cy="504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34B20F-C6AB-2445-A811-5D3854FD1A25}"/>
              </a:ext>
            </a:extLst>
          </p:cNvPr>
          <p:cNvSpPr txBox="1"/>
          <p:nvPr/>
        </p:nvSpPr>
        <p:spPr>
          <a:xfrm>
            <a:off x="600075" y="4879892"/>
            <a:ext cx="2273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scroll down </a:t>
            </a:r>
            <a:br>
              <a:rPr lang="en-US" sz="3200" dirty="0"/>
            </a:br>
            <a:r>
              <a:rPr lang="en-US" sz="3200" dirty="0"/>
              <a:t>to see </a:t>
            </a:r>
            <a:br>
              <a:rPr lang="en-US" sz="3200" dirty="0"/>
            </a:br>
            <a:r>
              <a:rPr lang="en-US" sz="3200" dirty="0"/>
              <a:t>more results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B3028BA-FB36-9E49-A32C-6F87D94FF7B0}"/>
              </a:ext>
            </a:extLst>
          </p:cNvPr>
          <p:cNvSpPr/>
          <p:nvPr/>
        </p:nvSpPr>
        <p:spPr>
          <a:xfrm>
            <a:off x="2873903" y="5600700"/>
            <a:ext cx="486739" cy="982662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FF999B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0CEAF-4F0D-E541-8617-918FFDAC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document results – option 2 – accordion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E0D052-7A45-6D4F-B9FA-D421A61E4D8A}"/>
              </a:ext>
            </a:extLst>
          </p:cNvPr>
          <p:cNvGrpSpPr/>
          <p:nvPr/>
        </p:nvGrpSpPr>
        <p:grpSpPr>
          <a:xfrm>
            <a:off x="3629026" y="1543362"/>
            <a:ext cx="5366532" cy="5040000"/>
            <a:chOff x="3629026" y="1543362"/>
            <a:chExt cx="5366532" cy="5040000"/>
          </a:xfrm>
        </p:grpSpPr>
        <p:pic>
          <p:nvPicPr>
            <p:cNvPr id="4" name="Picture 3" descr="Table, timeline&#10;&#10;Description automatically generated">
              <a:extLst>
                <a:ext uri="{FF2B5EF4-FFF2-40B4-BE49-F238E27FC236}">
                  <a16:creationId xmlns:a16="http://schemas.microsoft.com/office/drawing/2014/main" id="{6E2B7A7E-E073-CD44-8D23-59D0DB2A2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5790"/>
            <a:stretch/>
          </p:blipFill>
          <p:spPr>
            <a:xfrm>
              <a:off x="3629026" y="1543362"/>
              <a:ext cx="5366532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Cross 2">
              <a:extLst>
                <a:ext uri="{FF2B5EF4-FFF2-40B4-BE49-F238E27FC236}">
                  <a16:creationId xmlns:a16="http://schemas.microsoft.com/office/drawing/2014/main" id="{FCEE1D08-42D2-E845-B583-12598EA4A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2958417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C41A5ADF-BAD2-BA4C-8559-6A8276E21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352158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ross 7">
              <a:extLst>
                <a:ext uri="{FF2B5EF4-FFF2-40B4-BE49-F238E27FC236}">
                  <a16:creationId xmlns:a16="http://schemas.microsoft.com/office/drawing/2014/main" id="{FAE3CB2F-1866-434E-A068-E3442BA16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148118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>
              <a:extLst>
                <a:ext uri="{FF2B5EF4-FFF2-40B4-BE49-F238E27FC236}">
                  <a16:creationId xmlns:a16="http://schemas.microsoft.com/office/drawing/2014/main" id="{4F1FA564-C0BF-1F4E-B930-AFBFFAA186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78090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00805235-0FA3-DF4B-BAE0-2637DDBA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344073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22F78430-CCCF-5342-9D8F-88864B1308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970606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039692-9A69-A940-874D-C3E2D69CEBB8}"/>
              </a:ext>
            </a:extLst>
          </p:cNvPr>
          <p:cNvSpPr txBox="1"/>
          <p:nvPr/>
        </p:nvSpPr>
        <p:spPr>
          <a:xfrm>
            <a:off x="407890" y="3352155"/>
            <a:ext cx="19682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press ‘+’</a:t>
            </a:r>
            <a:br>
              <a:rPr lang="en-US" sz="3200" dirty="0"/>
            </a:br>
            <a:r>
              <a:rPr lang="en-US" sz="3200" dirty="0"/>
              <a:t>to expand </a:t>
            </a:r>
            <a:br>
              <a:rPr lang="en-US" sz="3200" dirty="0"/>
            </a:br>
            <a:r>
              <a:rPr lang="en-US" sz="3200" dirty="0"/>
              <a:t>interesting</a:t>
            </a:r>
            <a:br>
              <a:rPr lang="en-US" sz="3200" dirty="0"/>
            </a:br>
            <a:r>
              <a:rPr lang="en-US" sz="3200" dirty="0"/>
              <a:t>items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CACB25-E748-1348-B7F6-86D1EBF5BEE6}"/>
              </a:ext>
            </a:extLst>
          </p:cNvPr>
          <p:cNvCxnSpPr>
            <a:cxnSpLocks/>
          </p:cNvCxnSpPr>
          <p:nvPr/>
        </p:nvCxnSpPr>
        <p:spPr>
          <a:xfrm flipV="1">
            <a:off x="2449735" y="3210416"/>
            <a:ext cx="1064990" cy="56316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CB3A2A-03DD-314F-B379-E0F03736AD35}"/>
              </a:ext>
            </a:extLst>
          </p:cNvPr>
          <p:cNvCxnSpPr>
            <a:cxnSpLocks/>
          </p:cNvCxnSpPr>
          <p:nvPr/>
        </p:nvCxnSpPr>
        <p:spPr>
          <a:xfrm flipV="1">
            <a:off x="2528521" y="3647584"/>
            <a:ext cx="986204" cy="39144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26CB95-1244-4942-B152-18BD12305400}"/>
              </a:ext>
            </a:extLst>
          </p:cNvPr>
          <p:cNvCxnSpPr>
            <a:cxnSpLocks/>
          </p:cNvCxnSpPr>
          <p:nvPr/>
        </p:nvCxnSpPr>
        <p:spPr>
          <a:xfrm flipV="1">
            <a:off x="2564036" y="4225830"/>
            <a:ext cx="950689" cy="11167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877DC0-CB5B-CD46-98F0-317ABA67A01F}"/>
              </a:ext>
            </a:extLst>
          </p:cNvPr>
          <p:cNvCxnSpPr>
            <a:cxnSpLocks/>
          </p:cNvCxnSpPr>
          <p:nvPr/>
        </p:nvCxnSpPr>
        <p:spPr>
          <a:xfrm>
            <a:off x="2528521" y="4600364"/>
            <a:ext cx="1083652" cy="25853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D3ED7D-ED3D-7B4D-8BC1-3DB411819CB1}"/>
              </a:ext>
            </a:extLst>
          </p:cNvPr>
          <p:cNvCxnSpPr>
            <a:cxnSpLocks/>
          </p:cNvCxnSpPr>
          <p:nvPr/>
        </p:nvCxnSpPr>
        <p:spPr>
          <a:xfrm>
            <a:off x="2490422" y="4858896"/>
            <a:ext cx="1121751" cy="58146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5117DA-9F52-1A41-A9EA-46FB4D74E3F7}"/>
              </a:ext>
            </a:extLst>
          </p:cNvPr>
          <p:cNvCxnSpPr>
            <a:cxnSpLocks/>
          </p:cNvCxnSpPr>
          <p:nvPr/>
        </p:nvCxnSpPr>
        <p:spPr>
          <a:xfrm>
            <a:off x="2380883" y="5152487"/>
            <a:ext cx="1231290" cy="84920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9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0CEAF-4F0D-E541-8617-918FFDAC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option? – epistemic interaction …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5A65A8-B6D1-AB49-B01D-534C1F93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79050"/>
            <a:ext cx="3002457" cy="288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D855CFD-9123-534B-8628-FDFAE4491467}"/>
              </a:ext>
            </a:extLst>
          </p:cNvPr>
          <p:cNvGrpSpPr>
            <a:grpSpLocks noChangeAspect="1"/>
          </p:cNvGrpSpPr>
          <p:nvPr/>
        </p:nvGrpSpPr>
        <p:grpSpPr>
          <a:xfrm>
            <a:off x="5684345" y="2579050"/>
            <a:ext cx="3066590" cy="2880000"/>
            <a:chOff x="3629026" y="1543362"/>
            <a:chExt cx="5366532" cy="5040000"/>
          </a:xfrm>
        </p:grpSpPr>
        <p:pic>
          <p:nvPicPr>
            <p:cNvPr id="7" name="Picture 6" descr="Table, timeline&#10;&#10;Description automatically generated">
              <a:extLst>
                <a:ext uri="{FF2B5EF4-FFF2-40B4-BE49-F238E27FC236}">
                  <a16:creationId xmlns:a16="http://schemas.microsoft.com/office/drawing/2014/main" id="{3FB1B1C7-8451-CC48-801F-2E4E03D51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790"/>
            <a:stretch/>
          </p:blipFill>
          <p:spPr>
            <a:xfrm>
              <a:off x="3629026" y="1543362"/>
              <a:ext cx="5366532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Cross 7">
              <a:extLst>
                <a:ext uri="{FF2B5EF4-FFF2-40B4-BE49-F238E27FC236}">
                  <a16:creationId xmlns:a16="http://schemas.microsoft.com/office/drawing/2014/main" id="{F1019BFF-B388-F549-B16A-A352A35B2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2958417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>
              <a:extLst>
                <a:ext uri="{FF2B5EF4-FFF2-40B4-BE49-F238E27FC236}">
                  <a16:creationId xmlns:a16="http://schemas.microsoft.com/office/drawing/2014/main" id="{6848F9F8-7B4B-9244-8F8C-979E2E493C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352158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07C618C8-34F0-0F48-A715-3AB990FF7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148118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DE5ED129-FC67-074A-9C27-0A2A44EB4B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78090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96FFBD19-1114-9743-8FC2-02681B0769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344073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ross 12">
              <a:extLst>
                <a:ext uri="{FF2B5EF4-FFF2-40B4-BE49-F238E27FC236}">
                  <a16:creationId xmlns:a16="http://schemas.microsoft.com/office/drawing/2014/main" id="{E303637B-6620-CB48-A1D3-ECF80721D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970606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CD0EA32-0F1B-A94D-8324-FAF54FF7033E}"/>
              </a:ext>
            </a:extLst>
          </p:cNvPr>
          <p:cNvSpPr txBox="1"/>
          <p:nvPr/>
        </p:nvSpPr>
        <p:spPr>
          <a:xfrm>
            <a:off x="457200" y="1813678"/>
            <a:ext cx="105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scroll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55C68-186C-4C47-BF89-F80C750EBC1C}"/>
              </a:ext>
            </a:extLst>
          </p:cNvPr>
          <p:cNvSpPr txBox="1"/>
          <p:nvPr/>
        </p:nvSpPr>
        <p:spPr>
          <a:xfrm>
            <a:off x="6810180" y="1813678"/>
            <a:ext cx="1821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accordion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1220E-AD2E-0845-AE2B-DFAAD900E598}"/>
              </a:ext>
            </a:extLst>
          </p:cNvPr>
          <p:cNvGrpSpPr/>
          <p:nvPr/>
        </p:nvGrpSpPr>
        <p:grpSpPr>
          <a:xfrm>
            <a:off x="2631665" y="1367525"/>
            <a:ext cx="3601596" cy="1765254"/>
            <a:chOff x="2631665" y="1367525"/>
            <a:chExt cx="3601596" cy="1765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5DD50-5778-8F4F-9754-903F13EA809E}"/>
                </a:ext>
              </a:extLst>
            </p:cNvPr>
            <p:cNvSpPr txBox="1"/>
            <p:nvPr/>
          </p:nvSpPr>
          <p:spPr>
            <a:xfrm>
              <a:off x="2910748" y="1367525"/>
              <a:ext cx="33225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A-B user testing</a:t>
              </a:r>
              <a:br>
                <a:rPr lang="en-US" sz="3200" dirty="0"/>
              </a:br>
              <a:r>
                <a:rPr lang="en-US" sz="3200" dirty="0"/>
                <a:t>scroll a little better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D1F516D2-9FA0-AB4D-87A4-409FE9C8678D}"/>
                </a:ext>
              </a:extLst>
            </p:cNvPr>
            <p:cNvSpPr/>
            <p:nvPr/>
          </p:nvSpPr>
          <p:spPr>
            <a:xfrm rot="5400000">
              <a:off x="2988510" y="1549289"/>
              <a:ext cx="1226645" cy="1940336"/>
            </a:xfrm>
            <a:prstGeom prst="arc">
              <a:avLst/>
            </a:prstGeom>
            <a:ln w="76200">
              <a:solidFill>
                <a:srgbClr val="FF0000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4EFE09-C2E9-1E49-8CD0-EEDA261FC6FC}"/>
              </a:ext>
            </a:extLst>
          </p:cNvPr>
          <p:cNvGrpSpPr/>
          <p:nvPr/>
        </p:nvGrpSpPr>
        <p:grpSpPr>
          <a:xfrm>
            <a:off x="2291572" y="4894883"/>
            <a:ext cx="4560864" cy="1817071"/>
            <a:chOff x="2291572" y="4894883"/>
            <a:chExt cx="4560864" cy="18170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AA6BE3-FB88-7340-93D4-6B8C1A9DC232}"/>
                </a:ext>
              </a:extLst>
            </p:cNvPr>
            <p:cNvSpPr txBox="1"/>
            <p:nvPr/>
          </p:nvSpPr>
          <p:spPr>
            <a:xfrm>
              <a:off x="2291572" y="5634736"/>
              <a:ext cx="45608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accordion gives more data</a:t>
              </a:r>
              <a:br>
                <a:rPr lang="en-US" sz="3200" dirty="0"/>
              </a:br>
              <a:r>
                <a:rPr lang="en-US" sz="3200" dirty="0"/>
                <a:t>for AI adaptation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8430A5C-C976-0F44-996D-E5012DEDEAC1}"/>
                </a:ext>
              </a:extLst>
            </p:cNvPr>
            <p:cNvSpPr/>
            <p:nvPr/>
          </p:nvSpPr>
          <p:spPr>
            <a:xfrm rot="5400000" flipH="1" flipV="1">
              <a:off x="4928846" y="4538038"/>
              <a:ext cx="1226645" cy="1940336"/>
            </a:xfrm>
            <a:prstGeom prst="arc">
              <a:avLst/>
            </a:prstGeom>
            <a:ln w="76200">
              <a:solidFill>
                <a:srgbClr val="FF0000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85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9E0AC-D391-008E-4631-8B0CADCC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438C8-4C3E-E90A-5522-888E3B6E5214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6170F-F807-62F0-5CE5-68D78028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4.4 Trust and over-reliance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83051-2D86-C8E5-5597-5A2F4C87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48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C32889-EC29-A6CA-2053-48A55C0E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551738" algn="r"/>
              </a:tabLst>
            </a:pPr>
            <a:r>
              <a:rPr lang="en-GB" sz="4000" dirty="0"/>
              <a:t>mutual ‘trust’ required for </a:t>
            </a:r>
            <a:br>
              <a:rPr lang="en-GB" sz="4000" dirty="0"/>
            </a:br>
            <a:r>
              <a:rPr lang="en-GB" sz="4000" dirty="0"/>
              <a:t>	synergistic interactions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CF7525-D479-C101-7072-AF1356EB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trust is multifaceted:</a:t>
            </a:r>
          </a:p>
          <a:p>
            <a:pPr marL="812800" indent="-406400"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trust in the good intentions of the person </a:t>
            </a:r>
            <a:br>
              <a:rPr lang="en-GB" sz="2400" dirty="0"/>
            </a:br>
            <a:r>
              <a:rPr lang="en-GB" sz="2400" dirty="0"/>
              <a:t>		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(sometimes called moral trust)</a:t>
            </a:r>
          </a:p>
          <a:p>
            <a:pPr marL="812800" indent="-406400"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trust in the predictable intentions of the person </a:t>
            </a:r>
            <a:br>
              <a:rPr lang="en-GB" sz="2400" dirty="0"/>
            </a:br>
            <a:r>
              <a:rPr lang="en-GB" sz="2400" dirty="0"/>
              <a:t>		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 necessarily good)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12800" indent="-406400"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trust in their ability to carry them out </a:t>
            </a:r>
            <a:br>
              <a:rPr lang="en-GB" sz="2400" dirty="0"/>
            </a:br>
            <a:r>
              <a:rPr lang="en-GB" sz="2400" dirty="0"/>
              <a:t>		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(skills, knowledge, opportunity)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12800" indent="-406400"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trust as manifest in one relying on another agent.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400" dirty="0"/>
              <a:t>should be appropriate (warranted trust)</a:t>
            </a:r>
          </a:p>
          <a:p>
            <a:pPr marL="457200" lvl="1" indent="0">
              <a:buNone/>
            </a:pPr>
            <a:r>
              <a:rPr lang="en-GB" dirty="0"/>
              <a:t>user’s trust in AI:</a:t>
            </a:r>
            <a:r>
              <a:rPr lang="en-GB" sz="2000" dirty="0"/>
              <a:t>  </a:t>
            </a:r>
            <a:br>
              <a:rPr lang="en-GB" sz="2000" dirty="0"/>
            </a:br>
            <a:r>
              <a:rPr lang="en-GB" sz="2000" dirty="0"/>
              <a:t>		automation bias and communicating reliability</a:t>
            </a:r>
          </a:p>
          <a:p>
            <a:pPr marL="457200" lvl="1" indent="0">
              <a:buNone/>
            </a:pPr>
            <a:r>
              <a:rPr lang="en-GB" dirty="0"/>
              <a:t>AI’s trust in  user: </a:t>
            </a:r>
            <a:br>
              <a:rPr lang="en-GB" dirty="0"/>
            </a:br>
            <a:r>
              <a:rPr lang="en-GB" dirty="0"/>
              <a:t>		</a:t>
            </a:r>
            <a:r>
              <a:rPr lang="en-GB" sz="2000" dirty="0"/>
              <a:t>capabilities and frailties  …  learning to defer</a:t>
            </a:r>
          </a:p>
          <a:p>
            <a:pPr lvl="1"/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2199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2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84B74-063C-8B04-BF47-958E3A1FA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762E-DCB7-0AD0-1FCB-34186A76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  <a:noFill/>
        </p:spPr>
        <p:txBody>
          <a:bodyPr>
            <a:noAutofit/>
          </a:bodyPr>
          <a:lstStyle/>
          <a:p>
            <a:r>
              <a:rPr lang="en-GB" sz="4000" dirty="0"/>
              <a:t>Key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A16A-C2DE-D37B-56F7-256FABE6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93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534BE-FB32-F021-B26F-4C3DB35AB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6FE33-5229-85F8-87AC-AB8A2E33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294B8-4124-ED21-3893-FB8EE6649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0975" indent="-168275"/>
            <a:r>
              <a:rPr lang="en-GB" dirty="0"/>
              <a:t>who is the master?   human, AI or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synergistic</a:t>
            </a:r>
          </a:p>
          <a:p>
            <a:pPr marL="180975" indent="-168275"/>
            <a:r>
              <a:rPr lang="en-GB" dirty="0"/>
              <a:t>human control high – automation high – or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both</a:t>
            </a:r>
          </a:p>
          <a:p>
            <a:pPr marL="180975" indent="-168275"/>
            <a:r>
              <a:rPr lang="en-GB" dirty="0"/>
              <a:t>who (human or AI) does what?</a:t>
            </a:r>
          </a:p>
          <a:p>
            <a:pPr marL="638175" lvl="1" indent="-168275"/>
            <a:r>
              <a:rPr lang="en-GB" dirty="0"/>
              <a:t>consider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abilities</a:t>
            </a:r>
            <a:r>
              <a:rPr lang="en-GB" dirty="0"/>
              <a:t>,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handover</a:t>
            </a:r>
            <a:r>
              <a:rPr lang="en-GB" dirty="0"/>
              <a:t>,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situational awareness</a:t>
            </a:r>
            <a:endParaRPr lang="en-GB" dirty="0"/>
          </a:p>
          <a:p>
            <a:pPr marL="180975" indent="-168275"/>
            <a:r>
              <a:rPr lang="en-GB" dirty="0"/>
              <a:t>AI may need to adapt for UI</a:t>
            </a:r>
          </a:p>
          <a:p>
            <a:pPr marL="638175" lvl="1" indent="-168275"/>
            <a:r>
              <a:rPr lang="en-GB" dirty="0"/>
              <a:t>not best solution, but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suggest</a:t>
            </a:r>
            <a:r>
              <a:rPr lang="en-GB" dirty="0"/>
              <a:t> and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inform</a:t>
            </a:r>
            <a:r>
              <a:rPr lang="en-GB" dirty="0"/>
              <a:t>.</a:t>
            </a:r>
          </a:p>
          <a:p>
            <a:pPr marL="180975" indent="-168275"/>
            <a:r>
              <a:rPr lang="en-GB" dirty="0"/>
              <a:t>UI may also need to adapt for AI</a:t>
            </a:r>
          </a:p>
          <a:p>
            <a:pPr marL="638175" lvl="1" indent="-168275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epistemic interaction </a:t>
            </a:r>
            <a:r>
              <a:rPr lang="en-GB" dirty="0"/>
              <a:t>provides better info for AI.</a:t>
            </a:r>
          </a:p>
          <a:p>
            <a:pPr marL="180975" indent="-168275"/>
            <a:r>
              <a:rPr lang="en-GB" dirty="0"/>
              <a:t>appropriate (warranted) trust critical</a:t>
            </a:r>
          </a:p>
          <a:p>
            <a:pPr marL="638175" lvl="1" indent="-168275"/>
            <a:r>
              <a:rPr lang="en-GB" dirty="0"/>
              <a:t>avoid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automation bias</a:t>
            </a:r>
          </a:p>
          <a:p>
            <a:pPr marL="638175" lvl="1" indent="-168275"/>
            <a:r>
              <a:rPr lang="en-GB" dirty="0"/>
              <a:t>communicate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uncertainty</a:t>
            </a:r>
            <a:r>
              <a:rPr lang="en-GB" dirty="0"/>
              <a:t> and ‘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learn to defer</a:t>
            </a:r>
            <a:r>
              <a:rPr lang="en-GB" dirty="0"/>
              <a:t>’</a:t>
            </a:r>
          </a:p>
          <a:p>
            <a:pPr marL="180975" indent="-168275"/>
            <a:endParaRPr lang="en-GB" dirty="0"/>
          </a:p>
          <a:p>
            <a:pPr marL="180975" indent="-16827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7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B4D34-7C90-2E4E-B904-2CEE6C8E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 of collaboration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6F249-123E-A449-8F3F-2D2A7F6A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57574"/>
          </a:xfrm>
        </p:spPr>
        <p:txBody>
          <a:bodyPr>
            <a:normAutofit/>
          </a:bodyPr>
          <a:lstStyle/>
          <a:p>
            <a:pPr marL="1881188" indent="-1866900">
              <a:spcAft>
                <a:spcPts val="2000"/>
              </a:spcAft>
              <a:buNone/>
            </a:pPr>
            <a:r>
              <a:rPr lang="cy-GB" dirty="0"/>
              <a:t>Servant	–  we tell AI what to do (explicitly)</a:t>
            </a:r>
            <a:endParaRPr lang="en-GB" dirty="0"/>
          </a:p>
          <a:p>
            <a:pPr marL="1881188" indent="-1866900">
              <a:spcAft>
                <a:spcPts val="2000"/>
              </a:spcAft>
              <a:buNone/>
            </a:pPr>
            <a:r>
              <a:rPr lang="cy-GB" dirty="0"/>
              <a:t>Master	–  AI tells us what to do, e.g. Uber</a:t>
            </a:r>
            <a:endParaRPr lang="en-GB" dirty="0"/>
          </a:p>
          <a:p>
            <a:pPr marL="1881188" indent="-1866900">
              <a:spcAft>
                <a:spcPts val="2000"/>
              </a:spcAft>
              <a:buNone/>
            </a:pPr>
            <a:r>
              <a:rPr lang="cy-GB" dirty="0"/>
              <a:t>Synergistic 	–  using complementary abilities </a:t>
            </a:r>
            <a:endParaRPr lang="cy-GB" sz="2800" dirty="0"/>
          </a:p>
          <a:p>
            <a:pPr marL="0" indent="0">
              <a:buNone/>
            </a:pPr>
            <a:r>
              <a:rPr lang="cy-GB" sz="2400" dirty="0"/>
              <a:t>						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DEA364-96B8-894E-9A0D-76795A8BEDFB}"/>
              </a:ext>
            </a:extLst>
          </p:cNvPr>
          <p:cNvGrpSpPr/>
          <p:nvPr/>
        </p:nvGrpSpPr>
        <p:grpSpPr>
          <a:xfrm>
            <a:off x="900113" y="4043363"/>
            <a:ext cx="4312851" cy="2539999"/>
            <a:chOff x="457200" y="4043362"/>
            <a:chExt cx="4312851" cy="253999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3C57D76-5715-D340-BE66-29362ACE2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43362"/>
              <a:ext cx="1811617" cy="2539999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0BC86E-A257-4042-9DC5-ECE660CC5329}"/>
                </a:ext>
              </a:extLst>
            </p:cNvPr>
            <p:cNvSpPr/>
            <p:nvPr/>
          </p:nvSpPr>
          <p:spPr>
            <a:xfrm>
              <a:off x="2085342" y="4157662"/>
              <a:ext cx="2684709" cy="584775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cy-GB" sz="1600" dirty="0"/>
                <a:t>“Man-Computer Symbiosis”</a:t>
              </a:r>
              <a:br>
                <a:rPr lang="cy-GB" sz="1600" dirty="0"/>
              </a:br>
              <a:r>
                <a:rPr lang="cy-GB" sz="1600" dirty="0"/>
                <a:t>J. C. R. Licklider, March 1960</a:t>
              </a:r>
              <a:endParaRPr lang="en-US" sz="16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29BD3B-5E5B-2F42-A9B4-73AA89239D3D}"/>
              </a:ext>
            </a:extLst>
          </p:cNvPr>
          <p:cNvGrpSpPr/>
          <p:nvPr/>
        </p:nvGrpSpPr>
        <p:grpSpPr>
          <a:xfrm>
            <a:off x="4098112" y="1569204"/>
            <a:ext cx="4572000" cy="4926083"/>
            <a:chOff x="4392579" y="1600200"/>
            <a:chExt cx="4572000" cy="4926083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17F1AB5E-04C0-C74F-BAD3-29707A2C616F}"/>
                </a:ext>
              </a:extLst>
            </p:cNvPr>
            <p:cNvSpPr/>
            <p:nvPr/>
          </p:nvSpPr>
          <p:spPr>
            <a:xfrm>
              <a:off x="8143875" y="1600200"/>
              <a:ext cx="342900" cy="1428750"/>
            </a:xfrm>
            <a:prstGeom prst="rightBrace">
              <a:avLst>
                <a:gd name="adj1" fmla="val 39341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8D244D-1B45-FD4A-B17E-29D028B91BF9}"/>
                </a:ext>
              </a:extLst>
            </p:cNvPr>
            <p:cNvCxnSpPr>
              <a:cxnSpLocks/>
            </p:cNvCxnSpPr>
            <p:nvPr/>
          </p:nvCxnSpPr>
          <p:spPr>
            <a:xfrm>
              <a:off x="8486775" y="2317898"/>
              <a:ext cx="47780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56D0E0-FAB2-4A40-BB55-B176A3349EFA}"/>
                </a:ext>
              </a:extLst>
            </p:cNvPr>
            <p:cNvCxnSpPr>
              <a:cxnSpLocks/>
            </p:cNvCxnSpPr>
            <p:nvPr/>
          </p:nvCxnSpPr>
          <p:spPr>
            <a:xfrm>
              <a:off x="8964579" y="2317898"/>
              <a:ext cx="0" cy="356190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BDB5D5-FF43-194F-8ED8-C304E1C47664}"/>
                </a:ext>
              </a:extLst>
            </p:cNvPr>
            <p:cNvSpPr/>
            <p:nvPr/>
          </p:nvSpPr>
          <p:spPr>
            <a:xfrm>
              <a:off x="4392579" y="5879952"/>
              <a:ext cx="4572000" cy="64633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r>
                <a:rPr lang="cy-GB" dirty="0"/>
                <a:t>N.B. boundaries may be blurred</a:t>
              </a:r>
              <a:br>
                <a:rPr lang="cy-GB" dirty="0"/>
              </a:br>
              <a:r>
                <a:rPr lang="cy-GB" dirty="0"/>
                <a:t>	</a:t>
              </a:r>
              <a:r>
                <a:rPr lang="cy-GB" sz="1600" dirty="0"/>
                <a:t>– e.g. maps interfaces, recommendations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1710E-01EC-3352-1660-338D51A07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98B7F4-3A56-1F7F-C7F5-E73EFB91B601}"/>
              </a:ext>
            </a:extLst>
          </p:cNvPr>
          <p:cNvSpPr/>
          <p:nvPr/>
        </p:nvSpPr>
        <p:spPr>
          <a:xfrm>
            <a:off x="14288" y="-19052"/>
            <a:ext cx="9129712" cy="6877051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3D25F-916B-DF5D-FBFE-C3678441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1225669"/>
          </a:xfrm>
        </p:spPr>
        <p:txBody>
          <a:bodyPr>
            <a:noAutofit/>
          </a:bodyPr>
          <a:lstStyle/>
          <a:p>
            <a:r>
              <a:rPr lang="en-GB" sz="4000" dirty="0"/>
              <a:t>4.2 Who does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78743-1191-DCEE-F588-77C6CEC6B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419600"/>
            <a:ext cx="7886700" cy="16700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4.2.1 Case study: Cut your cloth</a:t>
            </a:r>
          </a:p>
          <a:p>
            <a:r>
              <a:rPr lang="en-GB" dirty="0">
                <a:solidFill>
                  <a:schemeClr val="tx1"/>
                </a:solidFill>
              </a:rPr>
              <a:t>4.2.2 Task allocation and task migration</a:t>
            </a:r>
          </a:p>
          <a:p>
            <a:r>
              <a:rPr lang="en-GB" dirty="0">
                <a:solidFill>
                  <a:schemeClr val="tx1"/>
                </a:solidFill>
              </a:rPr>
              <a:t>4.2.3 Handover initiative</a:t>
            </a:r>
          </a:p>
          <a:p>
            <a:r>
              <a:rPr lang="en-GB" dirty="0">
                <a:solidFill>
                  <a:schemeClr val="tx1"/>
                </a:solidFill>
              </a:rPr>
              <a:t>4.2.4 Handover timing and passing control</a:t>
            </a:r>
          </a:p>
        </p:txBody>
      </p:sp>
    </p:spTree>
    <p:extLst>
      <p:ext uri="{BB962C8B-B14F-4D97-AF65-F5344CB8AC3E}">
        <p14:creationId xmlns:p14="http://schemas.microsoft.com/office/powerpoint/2010/main" val="415389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Shneiderman's</a:t>
            </a:r>
            <a:r>
              <a:rPr lang="en-US" dirty="0"/>
              <a:t> human–</a:t>
            </a:r>
            <a:r>
              <a:rPr lang="en-US" dirty="0" err="1"/>
              <a:t>centred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AI framework	</a:t>
            </a:r>
          </a:p>
        </p:txBody>
      </p:sp>
      <p:pic>
        <p:nvPicPr>
          <p:cNvPr id="7" name="Picture 6" descr="A diagram of a computer automation&#10;&#10;Description automatically generated">
            <a:extLst>
              <a:ext uri="{FF2B5EF4-FFF2-40B4-BE49-F238E27FC236}">
                <a16:creationId xmlns:a16="http://schemas.microsoft.com/office/drawing/2014/main" id="{73AE7794-3063-8E1D-EEA6-2CF58F35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0" y="2147889"/>
            <a:ext cx="6840074" cy="39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9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17BA-4992-5D73-6776-8156F7A6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case study: </a:t>
            </a:r>
            <a:r>
              <a:rPr lang="en-GB" dirty="0"/>
              <a:t>cut your cloth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7E52-7C61-2568-8C86-BDE24172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270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Benetton early 1970s</a:t>
            </a:r>
          </a:p>
          <a:p>
            <a:pPr marL="0" indent="0">
              <a:buNone/>
            </a:pPr>
            <a:r>
              <a:rPr lang="en-GB" dirty="0"/>
              <a:t>existing process</a:t>
            </a:r>
          </a:p>
          <a:p>
            <a:pPr lvl="1"/>
            <a:r>
              <a:rPr lang="en-GB" sz="2000" dirty="0"/>
              <a:t>pile of cloth stamped out like giant cake cutter</a:t>
            </a:r>
          </a:p>
          <a:p>
            <a:pPr lvl="1"/>
            <a:r>
              <a:rPr lang="en-GB" sz="2000" dirty="0"/>
              <a:t>pattern arrangers lay out pieces to optimise cloth use</a:t>
            </a:r>
          </a:p>
          <a:p>
            <a:pPr marL="0" indent="0">
              <a:buNone/>
            </a:pPr>
            <a:r>
              <a:rPr lang="en-GB" dirty="0"/>
              <a:t>new NC cutters</a:t>
            </a:r>
          </a:p>
          <a:p>
            <a:pPr lvl="1"/>
            <a:r>
              <a:rPr lang="en-GB" sz="2000" dirty="0"/>
              <a:t>possible to plan multiple garments in same cutting</a:t>
            </a:r>
          </a:p>
          <a:p>
            <a:pPr lvl="1"/>
            <a:r>
              <a:rPr lang="en-GB" sz="2000" dirty="0"/>
              <a:t>too complex for pattern arrangers </a:t>
            </a:r>
          </a:p>
          <a:p>
            <a:pPr marL="0" indent="0">
              <a:buNone/>
            </a:pPr>
            <a:r>
              <a:rPr lang="en-GB" dirty="0"/>
              <a:t>solution</a:t>
            </a:r>
          </a:p>
          <a:p>
            <a:pPr lvl="1"/>
            <a:r>
              <a:rPr lang="en-GB" sz="2000" dirty="0"/>
              <a:t>computer ‘jiggles to fit</a:t>
            </a:r>
          </a:p>
          <a:p>
            <a:pPr lvl="1"/>
            <a:r>
              <a:rPr lang="en-GB" sz="2000" dirty="0"/>
              <a:t>human spots opportunities for large scale changes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0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26E7-3AB5-774F-A22F-EC0D7B4F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allocation and task 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9B4D-2D0A-7445-9279-DDA731ED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y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adaptive websites to semi-autonomous cars ...</a:t>
            </a:r>
          </a:p>
          <a:p>
            <a:pPr marL="0" indent="0">
              <a:buNone/>
            </a:pPr>
            <a:endParaRPr lang="cy-GB" sz="1300" dirty="0"/>
          </a:p>
          <a:p>
            <a:pPr marL="0" indent="0">
              <a:buNone/>
              <a:tabLst>
                <a:tab pos="3365500" algn="l"/>
              </a:tabLst>
            </a:pPr>
            <a:r>
              <a:rPr lang="cy-GB" dirty="0"/>
              <a:t>think about </a:t>
            </a:r>
            <a:r>
              <a:rPr lang="cy-GB" dirty="0">
                <a:solidFill>
                  <a:schemeClr val="accent6">
                    <a:lumMod val="50000"/>
                  </a:schemeClr>
                </a:solidFill>
              </a:rPr>
              <a:t>abilities</a:t>
            </a:r>
            <a:r>
              <a:rPr lang="cy-GB" dirty="0"/>
              <a:t> 	</a:t>
            </a:r>
            <a:r>
              <a:rPr lang="cy-GB" sz="2400" dirty="0">
                <a:solidFill>
                  <a:schemeClr val="bg1">
                    <a:lumMod val="65000"/>
                  </a:schemeClr>
                </a:solidFill>
              </a:rPr>
              <a:t>(function allocation)</a:t>
            </a:r>
          </a:p>
          <a:p>
            <a:pPr lvl="1"/>
            <a:r>
              <a:rPr lang="cy-GB" dirty="0"/>
              <a:t>rote vs creative</a:t>
            </a:r>
          </a:p>
          <a:p>
            <a:pPr lvl="1"/>
            <a:r>
              <a:rPr lang="cy-GB" dirty="0"/>
              <a:t>pattern finding vs interpretation</a:t>
            </a:r>
          </a:p>
          <a:p>
            <a:pPr lvl="1"/>
            <a:r>
              <a:rPr lang="cy-GB" dirty="0"/>
              <a:t>some clear human/AI, some could be either</a:t>
            </a:r>
          </a:p>
          <a:p>
            <a:pPr lvl="1"/>
            <a:endParaRPr lang="cy-GB" sz="1300" dirty="0"/>
          </a:p>
          <a:p>
            <a:pPr marL="0" indent="0">
              <a:buNone/>
              <a:tabLst>
                <a:tab pos="3411538" algn="l"/>
              </a:tabLst>
            </a:pPr>
            <a:r>
              <a:rPr lang="cy-GB" dirty="0"/>
              <a:t>balance may change 	</a:t>
            </a:r>
            <a:r>
              <a:rPr lang="cy-GB" sz="2400" dirty="0">
                <a:solidFill>
                  <a:schemeClr val="bg1">
                    <a:lumMod val="65000"/>
                  </a:schemeClr>
                </a:solidFill>
              </a:rPr>
              <a:t>(dynamic function allocation)</a:t>
            </a:r>
            <a:endParaRPr lang="cy-GB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cy-GB" dirty="0"/>
              <a:t>environment, attention, stress, </a:t>
            </a:r>
          </a:p>
          <a:p>
            <a:pPr lvl="1"/>
            <a:r>
              <a:rPr lang="cy-GB" dirty="0"/>
              <a:t>task migration</a:t>
            </a:r>
          </a:p>
          <a:p>
            <a:pPr lvl="1"/>
            <a:r>
              <a:rPr lang="cy-GB" dirty="0"/>
              <a:t>think about handover</a:t>
            </a:r>
          </a:p>
        </p:txBody>
      </p:sp>
    </p:spTree>
    <p:extLst>
      <p:ext uri="{BB962C8B-B14F-4D97-AF65-F5344CB8AC3E}">
        <p14:creationId xmlns:p14="http://schemas.microsoft.com/office/powerpoint/2010/main" val="354201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672D-86B1-1F78-3375-959CB1A5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0C7B-7C51-FD5F-EE4A-65B5D271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handover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2112-D1E7-2B34-0313-EE17275E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y-GB" dirty="0"/>
              <a:t>who decides to handover?</a:t>
            </a:r>
          </a:p>
          <a:p>
            <a:pPr marL="0" indent="0">
              <a:buNone/>
            </a:pPr>
            <a:endParaRPr lang="cy-GB" sz="1200" dirty="0"/>
          </a:p>
          <a:p>
            <a:pPr marL="0" indent="0">
              <a:buNone/>
            </a:pPr>
            <a:r>
              <a:rPr lang="cy-GB" dirty="0"/>
              <a:t>explicit human action   </a:t>
            </a:r>
            <a:r>
              <a:rPr lang="cy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 cruse control, auto-pilot</a:t>
            </a:r>
            <a:endParaRPr lang="cy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y-GB" dirty="0"/>
              <a:t>handing back?</a:t>
            </a:r>
          </a:p>
          <a:p>
            <a:pPr marL="914400" lvl="2" indent="0">
              <a:buNone/>
            </a:pPr>
            <a:r>
              <a:rPr lang="cy-GB" dirty="0"/>
              <a:t>N.B. cruise control still not consistent </a:t>
            </a:r>
            <a:r>
              <a:rPr lang="cy-GB" dirty="0">
                <a:sym typeface="Wingdings" pitchFamily="2" charset="2"/>
              </a:rPr>
              <a:t></a:t>
            </a:r>
            <a:endParaRPr lang="cy-GB" dirty="0"/>
          </a:p>
          <a:p>
            <a:pPr lvl="1"/>
            <a:r>
              <a:rPr lang="cy-GB" dirty="0"/>
              <a:t>may be partial</a:t>
            </a:r>
          </a:p>
          <a:p>
            <a:pPr marL="914400" lvl="2" indent="0">
              <a:buNone/>
            </a:pPr>
            <a:r>
              <a:rPr lang="cy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 tell car to take the coast road</a:t>
            </a:r>
          </a:p>
          <a:p>
            <a:pPr marL="914400" lvl="2" indent="0">
              <a:buNone/>
            </a:pPr>
            <a:endParaRPr lang="cy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y-GB" dirty="0"/>
              <a:t>system initiative</a:t>
            </a:r>
          </a:p>
          <a:p>
            <a:pPr lvl="1"/>
            <a:r>
              <a:rPr lang="cy-GB" dirty="0"/>
              <a:t>system to user  –  is user ready?</a:t>
            </a:r>
          </a:p>
          <a:p>
            <a:pPr lvl="1"/>
            <a:r>
              <a:rPr lang="cy-GB" dirty="0"/>
              <a:t>learning to defer    </a:t>
            </a:r>
            <a:r>
              <a:rPr lang="cy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y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condescend</a:t>
            </a:r>
            <a:r>
              <a:rPr lang="cy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!)</a:t>
            </a:r>
            <a:endParaRPr lang="cy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cy-GB" dirty="0"/>
              <a:t>system decides who knows best!</a:t>
            </a:r>
          </a:p>
          <a:p>
            <a:pPr lvl="1"/>
            <a:endParaRPr lang="cy-GB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1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36DEB-D273-BFC5-ED64-85BF23715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1FB5-FA2B-56BF-4B73-3EBF854F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timing and passing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262E-40A3-A728-0433-40AB0A5A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2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dirty="0"/>
              <a:t>if AI makes the decision </a:t>
            </a:r>
            <a:r>
              <a:rPr lang="cy-GB" dirty="0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cy-GB" dirty="0"/>
              <a:t> control exchanged</a:t>
            </a:r>
            <a:endParaRPr lang="cy-GB" sz="1200" dirty="0"/>
          </a:p>
          <a:p>
            <a:pPr lvl="1">
              <a:tabLst>
                <a:tab pos="2478088" algn="l"/>
              </a:tabLst>
            </a:pPr>
            <a:r>
              <a:rPr lang="cy-GB" dirty="0"/>
              <a:t>user =&gt; system 	–   when user sleepy, etc.</a:t>
            </a:r>
          </a:p>
          <a:p>
            <a:pPr lvl="1">
              <a:tabLst>
                <a:tab pos="2478088" algn="l"/>
              </a:tabLst>
            </a:pPr>
            <a:r>
              <a:rPr lang="cy-GB" dirty="0"/>
              <a:t>system =&gt; user 	–   when too difficult for AI!</a:t>
            </a:r>
          </a:p>
          <a:p>
            <a:pPr lvl="1"/>
            <a:endParaRPr lang="cy-GB" sz="1200" dirty="0"/>
          </a:p>
          <a:p>
            <a:pPr marL="0" indent="0">
              <a:buNone/>
            </a:pPr>
            <a:r>
              <a:rPr lang="cy-GB" dirty="0"/>
              <a:t>managing system to user</a:t>
            </a:r>
          </a:p>
          <a:p>
            <a:pPr lvl="1"/>
            <a:r>
              <a:rPr lang="cy-GB" dirty="0"/>
              <a:t>physical handover      </a:t>
            </a:r>
            <a:r>
              <a:rPr lang="cy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 slow force on steering wheel</a:t>
            </a:r>
            <a:endParaRPr lang="cy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cy-GB" dirty="0"/>
              <a:t>regaining </a:t>
            </a:r>
            <a:r>
              <a:rPr lang="cy-GB" dirty="0">
                <a:solidFill>
                  <a:schemeClr val="accent6">
                    <a:lumMod val="75000"/>
                  </a:schemeClr>
                </a:solidFill>
              </a:rPr>
              <a:t>situational awareness</a:t>
            </a:r>
          </a:p>
          <a:p>
            <a:pPr lvl="2"/>
            <a:r>
              <a:rPr lang="cy-GB" dirty="0"/>
              <a:t>aids to refocus, but beware automation bias</a:t>
            </a:r>
          </a:p>
          <a:p>
            <a:pPr lvl="1"/>
            <a:r>
              <a:rPr lang="cy-GB" dirty="0"/>
              <a:t>not at the last moment!</a:t>
            </a:r>
          </a:p>
          <a:p>
            <a:pPr lvl="2"/>
            <a:r>
              <a:rPr lang="cy-GB" dirty="0"/>
              <a:t>allow user </a:t>
            </a:r>
            <a:r>
              <a:rPr lang="cy-GB" dirty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cy-GB" dirty="0"/>
              <a:t> to reorientate</a:t>
            </a:r>
          </a:p>
          <a:p>
            <a:pPr lvl="2"/>
            <a:r>
              <a:rPr lang="cy-GB" dirty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cy-GB" dirty="0"/>
              <a:t> possible handover ahead of time</a:t>
            </a:r>
          </a:p>
          <a:p>
            <a:pPr lvl="2"/>
            <a:r>
              <a:rPr lang="cy-GB" dirty="0"/>
              <a:t>also approprpriate </a:t>
            </a:r>
            <a:r>
              <a:rPr lang="cy-GB" dirty="0">
                <a:solidFill>
                  <a:schemeClr val="accent6">
                    <a:lumMod val="75000"/>
                  </a:schemeClr>
                </a:solidFill>
              </a:rPr>
              <a:t>pace</a:t>
            </a:r>
            <a:r>
              <a:rPr lang="cy-GB" dirty="0"/>
              <a:t> of notifications in digital system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9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1189</Words>
  <Application>Microsoft Macintosh PowerPoint</Application>
  <PresentationFormat>On-screen Show (4:3)</PresentationFormat>
  <Paragraphs>201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Arial Rounded MT Bold</vt:lpstr>
      <vt:lpstr>Wingdings</vt:lpstr>
      <vt:lpstr>Office Theme</vt:lpstr>
      <vt:lpstr>AI for HCI – Chapter 4  Synergy</vt:lpstr>
      <vt:lpstr>4.1 Styles of collaboration</vt:lpstr>
      <vt:lpstr>styles of collaboration</vt:lpstr>
      <vt:lpstr>4.2 Who does what?</vt:lpstr>
      <vt:lpstr>Shneiderman's human–centred  AI framework </vt:lpstr>
      <vt:lpstr>case study: cut your cloth</vt:lpstr>
      <vt:lpstr>task allocation and task migration</vt:lpstr>
      <vt:lpstr>handover initiative</vt:lpstr>
      <vt:lpstr>timing and passing control</vt:lpstr>
      <vt:lpstr>4.3 Cooperation and mutual adaptation</vt:lpstr>
      <vt:lpstr>synergy cooperation and adaptation</vt:lpstr>
      <vt:lpstr>adapting AI for interaction</vt:lpstr>
      <vt:lpstr>case study: matching records     for musicology</vt:lpstr>
      <vt:lpstr>collating notices</vt:lpstr>
      <vt:lpstr>PowerPoint Presentation</vt:lpstr>
      <vt:lpstr>adapting interaction for AI</vt:lpstr>
      <vt:lpstr>epistemic action</vt:lpstr>
      <vt:lpstr>epistemic interaction</vt:lpstr>
      <vt:lpstr>PowerPoint Presentation</vt:lpstr>
      <vt:lpstr>PowerPoint Presentation</vt:lpstr>
      <vt:lpstr>PowerPoint Presentation</vt:lpstr>
      <vt:lpstr>case study: epistemic action     for search results</vt:lpstr>
      <vt:lpstr>document results – option 1 – scroll</vt:lpstr>
      <vt:lpstr>document results – option 2 – accordion</vt:lpstr>
      <vt:lpstr>which option? – epistemic interaction …</vt:lpstr>
      <vt:lpstr>4.4 Trust and over-reliance</vt:lpstr>
      <vt:lpstr>mutual ‘trust’ required for   synergistic interactions</vt:lpstr>
      <vt:lpstr>Key Points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Alan Dix</dc:creator>
  <cp:lastModifiedBy>Alan Dix</cp:lastModifiedBy>
  <cp:revision>14</cp:revision>
  <dcterms:created xsi:type="dcterms:W3CDTF">2025-06-09T07:37:06Z</dcterms:created>
  <dcterms:modified xsi:type="dcterms:W3CDTF">2025-11-24T09:10:21Z</dcterms:modified>
</cp:coreProperties>
</file>