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62" r:id="rId2"/>
    <p:sldId id="265" r:id="rId3"/>
    <p:sldId id="269" r:id="rId4"/>
    <p:sldId id="266" r:id="rId5"/>
    <p:sldId id="270" r:id="rId6"/>
    <p:sldId id="271" r:id="rId7"/>
    <p:sldId id="267" r:id="rId8"/>
    <p:sldId id="272" r:id="rId9"/>
    <p:sldId id="273" r:id="rId10"/>
    <p:sldId id="268" r:id="rId11"/>
    <p:sldId id="274" r:id="rId12"/>
    <p:sldId id="569" r:id="rId13"/>
    <p:sldId id="5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69"/>
    <p:restoredTop sz="64799"/>
  </p:normalViewPr>
  <p:slideViewPr>
    <p:cSldViewPr snapToGrid="0">
      <p:cViewPr varScale="1">
        <p:scale>
          <a:sx n="74" d="100"/>
          <a:sy n="74" d="100"/>
        </p:scale>
        <p:origin x="12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B9074-8243-D340-AC4E-4955A1A3C968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EFB4E-C109-FB4F-B622-D74BE7CB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AI Behind the Scenes in UX/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IxD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6.1 Phases of Interaction Design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6.2 AI for Evaluation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6.3 User research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6.4 Design Tools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867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F3442-10C9-B95F-83E1-825CD112F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EE8EA-F02A-CBAC-CC56-8C962A1B27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16A5E-76FB-C277-849C-A8ACEB80A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E3134-E88C-1CD2-C090-51C25387A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0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A9CE9-8EA5-1F09-1E0C-283EA175A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A674E7-51FF-A9AB-2D05-309BDE7E79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D7A669-2808-1D2B-8869-8ED8855802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35CA5-896E-254E-377A-181BB8D494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894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102A5-86C4-B14E-B923-04C741C50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712AA2-36E0-2394-AC64-7B847E593C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4C018A-6F04-FC05-F616-5072CD8CEA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23DC6-BE32-59D3-B03E-C7E5479A44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481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maria </a:t>
            </a:r>
            <a:r>
              <a:rPr lang="en-GB" dirty="0" err="1"/>
              <a:t>camila</a:t>
            </a:r>
            <a:r>
              <a:rPr lang="en-GB" dirty="0"/>
              <a:t> </a:t>
            </a:r>
            <a:r>
              <a:rPr lang="en-GB" dirty="0" err="1"/>
              <a:t>garcia</a:t>
            </a:r>
            <a:r>
              <a:rPr lang="en-GB" dirty="0"/>
              <a:t> </a:t>
            </a:r>
            <a:r>
              <a:rPr lang="en-GB" dirty="0" err="1"/>
              <a:t>mugno</a:t>
            </a:r>
            <a:r>
              <a:rPr lang="en-GB" dirty="0"/>
              <a:t>, CC0, via Wikimedia Commons</a:t>
            </a:r>
          </a:p>
          <a:p>
            <a:r>
              <a:rPr lang="en-GB" dirty="0"/>
              <a:t>https://</a:t>
            </a:r>
            <a:r>
              <a:rPr lang="en-GB" dirty="0" err="1"/>
              <a:t>commons.wikimedia.org</a:t>
            </a:r>
            <a:r>
              <a:rPr lang="en-GB" dirty="0"/>
              <a:t>/wiki/</a:t>
            </a:r>
            <a:r>
              <a:rPr lang="en-GB" dirty="0" err="1"/>
              <a:t>File:Rabbit</a:t>
            </a:r>
            <a:r>
              <a:rPr lang="en-GB" dirty="0"/>
              <a:t>_(14798)_-_</a:t>
            </a:r>
            <a:r>
              <a:rPr lang="en-GB" dirty="0" err="1"/>
              <a:t>The_Noun_Project.svg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476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98750-FA89-490C-F443-D29E07AE1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66D48C-7C80-227E-44BF-55FC3933F0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43CF88-616A-A1D4-09F9-118E479E5B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FBCFF-C734-C2E5-A652-3B514C608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490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73BBC-E588-5D20-D3C9-015C27847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7C40B9-2BBB-6BFA-0822-8CDB7501C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EC501-5282-D3EE-F83A-5D3F1536D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5B79C-5B52-88DC-CAA8-AE102DDF2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20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2B1AE-7579-1A69-F63F-5E12459B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DB52F6-F847-384F-0C90-8D4B5CE29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CF601-0F0C-182E-97F1-B56E09E25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DC872-D56D-0FED-B51D-C88B953F8F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07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4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10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90418"/>
            <a:ext cx="7886700" cy="225004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87038"/>
            <a:ext cx="7886700" cy="32026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6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51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84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0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92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6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70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4B047-76DD-4F73-B53F-A475AD58E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818842E-E13F-DDF0-B27C-3475ACB1E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AI for HCI – </a:t>
            </a:r>
            <a:r>
              <a:rPr lang="en-GB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Chapter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AI Behind the Scenes in UX/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IxD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AAA34E-D794-1B4B-3489-704CBAEB5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6.1 Phases of Interaction Design</a:t>
            </a:r>
          </a:p>
          <a:p>
            <a:r>
              <a:rPr lang="en-GB" dirty="0">
                <a:solidFill>
                  <a:schemeClr val="tx1"/>
                </a:solidFill>
              </a:rPr>
              <a:t>6.2 AI for Evaluation</a:t>
            </a:r>
          </a:p>
          <a:p>
            <a:r>
              <a:rPr lang="en-GB" dirty="0">
                <a:solidFill>
                  <a:schemeClr val="tx1"/>
                </a:solidFill>
              </a:rPr>
              <a:t>6.3 User research</a:t>
            </a:r>
          </a:p>
          <a:p>
            <a:r>
              <a:rPr lang="en-GB" dirty="0">
                <a:solidFill>
                  <a:schemeClr val="tx1"/>
                </a:solidFill>
              </a:rPr>
              <a:t>6.4 Design Tools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558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B39A9-B10D-7BBA-FC42-346115E32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30F11A-4D3E-7AA7-4FF5-F09DC9599F40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4D4CE8-B022-8D10-4813-F545BEE05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6.4 Design Tools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174F2-A6EB-67ED-9EB4-F641DCF97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0608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8EEB9A-9446-DB82-8822-E46F75227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 in design tools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5EDC36-530F-7FC8-0ECA-6ED6BBE23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from text description to early designs!</a:t>
            </a:r>
          </a:p>
          <a:p>
            <a:pPr lvl="1"/>
            <a:r>
              <a:rPr lang="en-GB" dirty="0"/>
              <a:t>tips/suggestions</a:t>
            </a:r>
          </a:p>
          <a:p>
            <a:pPr lvl="1"/>
            <a:r>
              <a:rPr lang="en-GB" dirty="0"/>
              <a:t>wireframes, code, custom colour palettes </a:t>
            </a:r>
          </a:p>
          <a:p>
            <a:pPr lvl="1"/>
            <a:endParaRPr lang="en-GB" sz="1200" dirty="0"/>
          </a:p>
          <a:p>
            <a:r>
              <a:rPr lang="en-GB" dirty="0"/>
              <a:t>guidelines and rules</a:t>
            </a:r>
          </a:p>
          <a:p>
            <a:pPr lvl="1"/>
            <a:r>
              <a:rPr lang="en-GB" dirty="0"/>
              <a:t>highlighting appropriate guidelines</a:t>
            </a:r>
          </a:p>
          <a:p>
            <a:pPr lvl="1"/>
            <a:r>
              <a:rPr lang="en-GB" dirty="0"/>
              <a:t>checking interface rules</a:t>
            </a:r>
          </a:p>
          <a:p>
            <a:pPr lvl="1"/>
            <a:endParaRPr lang="en-GB" sz="1200" dirty="0"/>
          </a:p>
          <a:p>
            <a:r>
              <a:rPr lang="en-GB" dirty="0"/>
              <a:t>personas and surrogate users</a:t>
            </a:r>
          </a:p>
          <a:p>
            <a:pPr lvl="1"/>
            <a:r>
              <a:rPr lang="en-GB" dirty="0"/>
              <a:t>build on gaming AI avatars</a:t>
            </a:r>
          </a:p>
          <a:p>
            <a:pPr lvl="1"/>
            <a:r>
              <a:rPr lang="en-GB" dirty="0"/>
              <a:t>dealing with user diversity</a:t>
            </a:r>
          </a:p>
        </p:txBody>
      </p:sp>
    </p:spTree>
    <p:extLst>
      <p:ext uri="{BB962C8B-B14F-4D97-AF65-F5344CB8AC3E}">
        <p14:creationId xmlns:p14="http://schemas.microsoft.com/office/powerpoint/2010/main" val="2516626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2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84B74-063C-8B04-BF47-958E3A1F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762E-DCB7-0AD0-1FCB-34186A76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  <a:noFill/>
        </p:spPr>
        <p:txBody>
          <a:bodyPr>
            <a:noAutofit/>
          </a:bodyPr>
          <a:lstStyle/>
          <a:p>
            <a:r>
              <a:rPr lang="en-GB" sz="4000" dirty="0"/>
              <a:t>Key Points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4A16A-C2DE-D37B-56F7-256FABE6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6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34BE-FB32-F021-B26F-4C3DB35AB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D6FE33-5229-85F8-87AC-AB8A2E33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294B8-4124-ED21-3893-FB8EE66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80975" indent="-168275"/>
            <a:r>
              <a:rPr lang="en-GB" dirty="0"/>
              <a:t>UI design is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iterative</a:t>
            </a:r>
            <a:r>
              <a:rPr lang="en-GB" dirty="0"/>
              <a:t>, </a:t>
            </a:r>
          </a:p>
          <a:p>
            <a:pPr marL="469900" lvl="1" indent="0">
              <a:buNone/>
            </a:pPr>
            <a:r>
              <a:rPr lang="en-GB" dirty="0"/>
              <a:t>user research informs cycle of design and evaluation</a:t>
            </a:r>
          </a:p>
          <a:p>
            <a:pPr marL="180975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deployment </a:t>
            </a:r>
            <a:r>
              <a:rPr lang="en-GB">
                <a:solidFill>
                  <a:schemeClr val="accent6">
                    <a:lumMod val="75000"/>
                  </a:schemeClr>
                </a:solidFill>
              </a:rPr>
              <a:t>data </a:t>
            </a:r>
            <a:r>
              <a:rPr lang="en-GB"/>
              <a:t>feeds </a:t>
            </a:r>
            <a:r>
              <a:rPr lang="en-GB" dirty="0"/>
              <a:t>back into each phase.</a:t>
            </a:r>
          </a:p>
          <a:p>
            <a:pPr marL="469900" lvl="1" indent="0">
              <a:buNone/>
            </a:pP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perpetual beta</a:t>
            </a:r>
            <a:r>
              <a:rPr lang="en-GB" dirty="0"/>
              <a:t> blurs evaluation and deployment</a:t>
            </a:r>
          </a:p>
          <a:p>
            <a:pPr marL="180975" indent="-168275"/>
            <a:r>
              <a:rPr lang="en-GB" dirty="0"/>
              <a:t>LLMs to support cognitive walkthroughs &amp; other evaluation</a:t>
            </a:r>
          </a:p>
          <a:p>
            <a:pPr marL="180975" indent="-168275"/>
            <a:r>
              <a:rPr lang="en-GB" dirty="0"/>
              <a:t>NLP and other AI can</a:t>
            </a:r>
          </a:p>
          <a:p>
            <a:pPr marL="469900" lvl="1" indent="0">
              <a:buNone/>
            </a:pP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analyse</a:t>
            </a:r>
            <a:r>
              <a:rPr lang="en-GB" dirty="0"/>
              <a:t> documentation (before deployment)  and captured data (after)</a:t>
            </a:r>
          </a:p>
          <a:p>
            <a:pPr marL="469900" lvl="1" indent="0">
              <a:buNone/>
            </a:pP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identify</a:t>
            </a:r>
            <a:r>
              <a:rPr lang="en-GB" dirty="0"/>
              <a:t> unexpected user groups, common tasks, etc.</a:t>
            </a:r>
          </a:p>
          <a:p>
            <a:pPr marL="180975" indent="-168275"/>
            <a:r>
              <a:rPr lang="en-GB" dirty="0"/>
              <a:t>AI can generate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out of the box ideas  </a:t>
            </a:r>
            <a:r>
              <a:rPr lang="en-GB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(not necessarily sensible)</a:t>
            </a:r>
          </a:p>
          <a:p>
            <a:pPr marL="180975" indent="-168275"/>
            <a:r>
              <a:rPr lang="en-GB" dirty="0"/>
              <a:t>AI in design tools</a:t>
            </a:r>
          </a:p>
          <a:p>
            <a:pPr marL="469900" lvl="1" indent="0">
              <a:buNone/>
            </a:pPr>
            <a:r>
              <a:rPr lang="en-GB" dirty="0"/>
              <a:t>text to code, checking guidelines, surrogate users</a:t>
            </a:r>
          </a:p>
          <a:p>
            <a:pPr marL="180975" indent="-168275"/>
            <a:r>
              <a:rPr lang="en-GB" dirty="0"/>
              <a:t>AI could be better for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user diversity </a:t>
            </a:r>
            <a:r>
              <a:rPr lang="en-GB" dirty="0"/>
              <a:t>than human designers, </a:t>
            </a:r>
          </a:p>
          <a:p>
            <a:pPr marL="469900" lvl="1" indent="0">
              <a:buNone/>
            </a:pPr>
            <a:r>
              <a:rPr lang="en-GB" dirty="0"/>
              <a:t>but current LLMs embody prejudices and stereotypes</a:t>
            </a:r>
          </a:p>
        </p:txBody>
      </p:sp>
    </p:spTree>
    <p:extLst>
      <p:ext uri="{BB962C8B-B14F-4D97-AF65-F5344CB8AC3E}">
        <p14:creationId xmlns:p14="http://schemas.microsoft.com/office/powerpoint/2010/main" val="15107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1DAE9-EA36-9F16-B34B-A5369ED9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97D1D9-C40D-7117-8A99-695764EE57F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E10AC-7C7F-7F02-471E-A424BB28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6.1 Phases of Interaction Design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18892-7315-B777-5D9A-1C0DF657D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381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83BC92-A50E-D90C-767D-986E81AA2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interaction design cycle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0B5F6E-B160-E9D3-7924-EDE7F3B42DC1}"/>
              </a:ext>
            </a:extLst>
          </p:cNvPr>
          <p:cNvSpPr txBox="1"/>
          <p:nvPr/>
        </p:nvSpPr>
        <p:spPr>
          <a:xfrm>
            <a:off x="2815372" y="3429000"/>
            <a:ext cx="1353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design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4F697B-C8D4-499F-1FD9-F15D9FC08CA6}"/>
              </a:ext>
            </a:extLst>
          </p:cNvPr>
          <p:cNvSpPr txBox="1"/>
          <p:nvPr/>
        </p:nvSpPr>
        <p:spPr>
          <a:xfrm>
            <a:off x="4350290" y="4480039"/>
            <a:ext cx="2037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evaluation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ABB9FF-786E-DDB4-A7CB-8E1A325783E8}"/>
              </a:ext>
            </a:extLst>
          </p:cNvPr>
          <p:cNvSpPr txBox="1"/>
          <p:nvPr/>
        </p:nvSpPr>
        <p:spPr>
          <a:xfrm>
            <a:off x="312560" y="1828875"/>
            <a:ext cx="26051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user research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E69CF8-94F8-2FBA-EF01-DC29BD3122D2}"/>
              </a:ext>
            </a:extLst>
          </p:cNvPr>
          <p:cNvSpPr txBox="1"/>
          <p:nvPr/>
        </p:nvSpPr>
        <p:spPr>
          <a:xfrm>
            <a:off x="6212347" y="6118297"/>
            <a:ext cx="2303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deployment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A0032A9F-AEED-9587-F092-E9EB40AE503F}"/>
              </a:ext>
            </a:extLst>
          </p:cNvPr>
          <p:cNvSpPr>
            <a:spLocks noChangeAspect="1"/>
          </p:cNvSpPr>
          <p:nvPr/>
        </p:nvSpPr>
        <p:spPr>
          <a:xfrm>
            <a:off x="3492000" y="3257791"/>
            <a:ext cx="2160000" cy="2160000"/>
          </a:xfrm>
          <a:prstGeom prst="arc">
            <a:avLst>
              <a:gd name="adj1" fmla="val 15177986"/>
              <a:gd name="adj2" fmla="val 416981"/>
            </a:avLst>
          </a:prstGeom>
          <a:ln w="254000">
            <a:solidFill>
              <a:srgbClr val="7030A0"/>
            </a:solidFill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E2C3023-0077-78FA-2E35-7CFA8BA20616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3208871" y="3136612"/>
            <a:ext cx="2160000" cy="2160000"/>
          </a:xfrm>
          <a:prstGeom prst="arc">
            <a:avLst>
              <a:gd name="adj1" fmla="val 15177986"/>
              <a:gd name="adj2" fmla="val 416981"/>
            </a:avLst>
          </a:prstGeom>
          <a:ln w="254000">
            <a:solidFill>
              <a:srgbClr val="7030A0"/>
            </a:solidFill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60C168D-AE49-8D4D-B251-293A06290B64}"/>
              </a:ext>
            </a:extLst>
          </p:cNvPr>
          <p:cNvCxnSpPr>
            <a:cxnSpLocks/>
          </p:cNvCxnSpPr>
          <p:nvPr/>
        </p:nvCxnSpPr>
        <p:spPr>
          <a:xfrm>
            <a:off x="1615129" y="2537740"/>
            <a:ext cx="1109138" cy="891260"/>
          </a:xfrm>
          <a:prstGeom prst="straightConnector1">
            <a:avLst/>
          </a:prstGeom>
          <a:ln w="254000">
            <a:solidFill>
              <a:srgbClr val="7030A0"/>
            </a:solidFill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7742E1-AB29-49E1-8732-E132061F2B81}"/>
              </a:ext>
            </a:extLst>
          </p:cNvPr>
          <p:cNvCxnSpPr>
            <a:cxnSpLocks/>
          </p:cNvCxnSpPr>
          <p:nvPr/>
        </p:nvCxnSpPr>
        <p:spPr>
          <a:xfrm>
            <a:off x="5501255" y="5227037"/>
            <a:ext cx="1109138" cy="891260"/>
          </a:xfrm>
          <a:prstGeom prst="straightConnector1">
            <a:avLst/>
          </a:prstGeom>
          <a:ln w="254000">
            <a:solidFill>
              <a:srgbClr val="7030A0"/>
            </a:solidFill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Arc 16">
            <a:extLst>
              <a:ext uri="{FF2B5EF4-FFF2-40B4-BE49-F238E27FC236}">
                <a16:creationId xmlns:a16="http://schemas.microsoft.com/office/drawing/2014/main" id="{8ED8B6A2-078E-314C-3EA7-3912D44E99DE}"/>
              </a:ext>
            </a:extLst>
          </p:cNvPr>
          <p:cNvSpPr>
            <a:spLocks noChangeAspect="1"/>
          </p:cNvSpPr>
          <p:nvPr/>
        </p:nvSpPr>
        <p:spPr>
          <a:xfrm rot="5400000" flipH="1">
            <a:off x="5530393" y="4688044"/>
            <a:ext cx="2160000" cy="2160000"/>
          </a:xfrm>
          <a:prstGeom prst="arc">
            <a:avLst>
              <a:gd name="adj1" fmla="val 15852988"/>
              <a:gd name="adj2" fmla="val 416981"/>
            </a:avLst>
          </a:prstGeom>
          <a:ln w="127000">
            <a:solidFill>
              <a:schemeClr val="accent6">
                <a:lumMod val="75000"/>
              </a:schemeClr>
            </a:solidFill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E8E3BC-4EAE-1F23-08DD-2B23E687A423}"/>
              </a:ext>
            </a:extLst>
          </p:cNvPr>
          <p:cNvSpPr txBox="1"/>
          <p:nvPr/>
        </p:nvSpPr>
        <p:spPr>
          <a:xfrm>
            <a:off x="7743120" y="5110783"/>
            <a:ext cx="9793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data</a:t>
            </a: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B6641525-EDFB-9A94-EC87-876FB3F9789E}"/>
              </a:ext>
            </a:extLst>
          </p:cNvPr>
          <p:cNvSpPr>
            <a:spLocks noChangeAspect="1"/>
          </p:cNvSpPr>
          <p:nvPr/>
        </p:nvSpPr>
        <p:spPr>
          <a:xfrm rot="5400000" flipH="1">
            <a:off x="755610" y="1778320"/>
            <a:ext cx="6660859" cy="7482207"/>
          </a:xfrm>
          <a:prstGeom prst="arc">
            <a:avLst>
              <a:gd name="adj1" fmla="val 16480228"/>
              <a:gd name="adj2" fmla="val 1085818"/>
            </a:avLst>
          </a:prstGeom>
          <a:ln w="127000">
            <a:solidFill>
              <a:schemeClr val="accent6">
                <a:lumMod val="75000"/>
              </a:schemeClr>
            </a:solidFill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92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4E562-10BB-A635-5D1C-2CD4AE8D5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CB87A6-D11E-9C65-CF80-278FE5EFFF8E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E7888-18A6-0663-B478-03D3A7FFE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6.2 AI for 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64C6A-A42B-8C06-65CA-A544D4999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520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0158C9-3AC7-862F-E5A1-B144C9261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deployed data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DC1A9A-6221-652D-0660-DE27AA8AE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perpetual beta  –  evaluation is deployment</a:t>
            </a:r>
          </a:p>
          <a:p>
            <a:pPr marL="457200" lvl="1" indent="0">
              <a:buNone/>
            </a:pPr>
            <a:r>
              <a:rPr lang="en-GB" dirty="0"/>
              <a:t>AB testing  –   best for micro-design choices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trace data =&gt; visualisation and pattern analysis</a:t>
            </a:r>
          </a:p>
          <a:p>
            <a:pPr marL="457200" lvl="1" indent="0">
              <a:buNone/>
            </a:pPr>
            <a:r>
              <a:rPr lang="en-GB" dirty="0"/>
              <a:t>transition probabilities  =&gt;  interaction patterns</a:t>
            </a:r>
          </a:p>
          <a:p>
            <a:pPr marL="457200" lvl="1" indent="0">
              <a:buNone/>
            </a:pPr>
            <a:r>
              <a:rPr lang="en-GB" dirty="0"/>
              <a:t>clustering  =&gt;  user classes</a:t>
            </a:r>
          </a:p>
          <a:p>
            <a:pPr marL="457200" lvl="1" indent="0">
              <a:buNone/>
            </a:pPr>
            <a:r>
              <a:rPr lang="en-GB" dirty="0"/>
              <a:t>latent parameter spaces  =&gt;  user preferences/profiles</a:t>
            </a:r>
          </a:p>
          <a:p>
            <a:pPr marL="914400" lvl="2" indent="0">
              <a:buNone/>
            </a:pPr>
            <a:r>
              <a:rPr lang="en-GB" dirty="0"/>
              <a:t>e.g. OkCupid</a:t>
            </a:r>
          </a:p>
          <a:p>
            <a:pPr marL="0" indent="0">
              <a:buNone/>
            </a:pPr>
            <a:r>
              <a:rPr lang="en-GB" dirty="0"/>
              <a:t>more detailed data </a:t>
            </a:r>
          </a:p>
          <a:p>
            <a:pPr marL="457200" lvl="1" indent="0">
              <a:buNone/>
            </a:pPr>
            <a:r>
              <a:rPr lang="en-GB" dirty="0"/>
              <a:t>camera on phone, typing speed, voice, errors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018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C635E-D3FA-DD6C-EE27-1E5928118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4D5465-9320-D31E-EB8F-B13F3E396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earlier in design  process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7C6228-DC42-C425-4118-C3F82FBE6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data clustering to identify diverse users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LLMs (e.g. ChatGPT)</a:t>
            </a:r>
          </a:p>
          <a:p>
            <a:pPr marL="457200" lvl="1" indent="0">
              <a:buNone/>
            </a:pPr>
            <a:r>
              <a:rPr lang="en-GB" dirty="0"/>
              <a:t>guide/automate cognitive walkthroughs</a:t>
            </a:r>
          </a:p>
          <a:p>
            <a:pPr marL="457200" lvl="1" indent="0">
              <a:buNone/>
            </a:pPr>
            <a:r>
              <a:rPr lang="en-GB" dirty="0"/>
              <a:t>simulate user survey response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762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00CEB-9C1D-CE38-5730-8BF47B2D3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F450482-239B-94AE-5A6A-98B4740BC8DF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48CD01-4776-003D-5E04-DA85E98AE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6.3 User research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87D59-27C0-7CE2-069B-76BFDAF5E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140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B931F3-8754-CB4E-35BB-0510B695E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user research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618CAD-43F2-CB47-5554-452B392FC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user researcher</a:t>
            </a:r>
          </a:p>
          <a:p>
            <a:pPr lvl="1"/>
            <a:r>
              <a:rPr lang="en-GB" dirty="0"/>
              <a:t>large organisation  –  separate role</a:t>
            </a:r>
          </a:p>
          <a:p>
            <a:pPr lvl="1"/>
            <a:r>
              <a:rPr lang="en-GB" dirty="0"/>
              <a:t>small ones  –   UX designer or product manager</a:t>
            </a:r>
          </a:p>
          <a:p>
            <a:pPr lvl="1"/>
            <a:endParaRPr lang="en-GB" sz="1200" dirty="0"/>
          </a:p>
          <a:p>
            <a:r>
              <a:rPr lang="en-GB" dirty="0"/>
              <a:t>human-intensive stage</a:t>
            </a:r>
          </a:p>
          <a:p>
            <a:pPr lvl="1"/>
            <a:r>
              <a:rPr lang="en-GB" dirty="0"/>
              <a:t>one-to-one interviews</a:t>
            </a:r>
          </a:p>
          <a:p>
            <a:pPr lvl="1"/>
            <a:r>
              <a:rPr lang="en-GB" dirty="0"/>
              <a:t>focus groups</a:t>
            </a:r>
          </a:p>
          <a:p>
            <a:pPr lvl="1"/>
            <a:r>
              <a:rPr lang="en-GB" dirty="0"/>
              <a:t>direct observations &amp; ethnographic techniques</a:t>
            </a:r>
          </a:p>
          <a:p>
            <a:pPr lvl="1"/>
            <a:endParaRPr lang="en-GB" sz="1200" dirty="0"/>
          </a:p>
          <a:p>
            <a:r>
              <a:rPr lang="en-GB" dirty="0"/>
              <a:t>potential for big data</a:t>
            </a:r>
          </a:p>
        </p:txBody>
      </p:sp>
    </p:spTree>
    <p:extLst>
      <p:ext uri="{BB962C8B-B14F-4D97-AF65-F5344CB8AC3E}">
        <p14:creationId xmlns:p14="http://schemas.microsoft.com/office/powerpoint/2010/main" val="4225635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5AD21-6475-B56B-485B-664045732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 as user research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75986-7A18-CDBE-0A0B-472D96A9B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data clustering reveals unexpected user group</a:t>
            </a:r>
          </a:p>
          <a:p>
            <a:pPr marL="457200" lvl="1" indent="0">
              <a:buNone/>
            </a:pPr>
            <a:r>
              <a:rPr lang="en-GB" dirty="0"/>
              <a:t>=&gt;  interviews etc., =&gt; new market segment</a:t>
            </a:r>
          </a:p>
          <a:p>
            <a:pPr marL="0" indent="0">
              <a:buNone/>
            </a:pPr>
            <a:r>
              <a:rPr lang="en-GB" dirty="0"/>
              <a:t>written documentation/records</a:t>
            </a:r>
          </a:p>
          <a:p>
            <a:pPr marL="457200" lvl="1" indent="0">
              <a:buNone/>
            </a:pPr>
            <a:r>
              <a:rPr lang="en-GB" dirty="0"/>
              <a:t>=&gt;  word clouds, NLP, LLMs, …</a:t>
            </a:r>
          </a:p>
          <a:p>
            <a:pPr marL="457200" lvl="1" indent="0">
              <a:buNone/>
            </a:pPr>
            <a:r>
              <a:rPr lang="en-GB" dirty="0"/>
              <a:t>use tweets, social media</a:t>
            </a:r>
          </a:p>
          <a:p>
            <a:pPr marL="457200" lvl="1" indent="0">
              <a:buNone/>
            </a:pPr>
            <a:r>
              <a:rPr lang="en-GB" dirty="0"/>
              <a:t>topic analysis</a:t>
            </a:r>
          </a:p>
          <a:p>
            <a:pPr marL="457200" lvl="1" indent="0">
              <a:buNone/>
            </a:pPr>
            <a:r>
              <a:rPr lang="en-GB" dirty="0"/>
              <a:t>LLM summarisation</a:t>
            </a:r>
          </a:p>
          <a:p>
            <a:pPr marL="0" indent="0">
              <a:buNone/>
            </a:pPr>
            <a:r>
              <a:rPr lang="en-GB" dirty="0"/>
              <a:t>video analysis using LMMs </a:t>
            </a:r>
            <a:r>
              <a:rPr lang="en-GB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 Large Multimodal Models)</a:t>
            </a:r>
            <a:endParaRPr lang="en-GB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GB" dirty="0"/>
              <a:t>out of the box ideas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F41E59-6AC6-5BD8-418D-7991263A1017}"/>
              </a:ext>
            </a:extLst>
          </p:cNvPr>
          <p:cNvSpPr txBox="1"/>
          <p:nvPr/>
        </p:nvSpPr>
        <p:spPr>
          <a:xfrm rot="21040847">
            <a:off x="5694167" y="3048968"/>
            <a:ext cx="202805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overlap with </a:t>
            </a:r>
            <a:br>
              <a:rPr lang="en-GB" sz="2400" dirty="0"/>
            </a:br>
            <a:r>
              <a:rPr lang="en-GB" sz="2400" dirty="0"/>
              <a:t>requirements </a:t>
            </a:r>
            <a:br>
              <a:rPr lang="en-GB" sz="2400" dirty="0"/>
            </a:br>
            <a:r>
              <a:rPr lang="en-GB" sz="2400" dirty="0"/>
              <a:t>engineering</a:t>
            </a:r>
          </a:p>
        </p:txBody>
      </p:sp>
      <p:pic>
        <p:nvPicPr>
          <p:cNvPr id="6" name="Picture 5" descr="A green silhouette of a rabbit&#10;&#10;AI-generated content may be incorrect.">
            <a:extLst>
              <a:ext uri="{FF2B5EF4-FFF2-40B4-BE49-F238E27FC236}">
                <a16:creationId xmlns:a16="http://schemas.microsoft.com/office/drawing/2014/main" id="{17EAA74F-4AAF-3A2E-98B5-EC2FAF1D3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3312" y="5238397"/>
            <a:ext cx="1505888" cy="154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627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2814</TotalTime>
  <Words>452</Words>
  <Application>Microsoft Macintosh PowerPoint</Application>
  <PresentationFormat>On-screen Show (4:3)</PresentationFormat>
  <Paragraphs>103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AI for HCI – Chapter 6  AI Behind the Scenes in UX/IxD</vt:lpstr>
      <vt:lpstr>6.1 Phases of Interaction Design</vt:lpstr>
      <vt:lpstr>interaction design cycle</vt:lpstr>
      <vt:lpstr>6.2 AI for Evaluation</vt:lpstr>
      <vt:lpstr>deployed data</vt:lpstr>
      <vt:lpstr>earlier in design  process</vt:lpstr>
      <vt:lpstr>6.3 User research</vt:lpstr>
      <vt:lpstr>user research</vt:lpstr>
      <vt:lpstr>AI as user research aid</vt:lpstr>
      <vt:lpstr>6.4 Design Tools</vt:lpstr>
      <vt:lpstr>AI in design tools</vt:lpstr>
      <vt:lpstr>Key Points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Dix</dc:creator>
  <cp:lastModifiedBy>Alan Dix</cp:lastModifiedBy>
  <cp:revision>11</cp:revision>
  <dcterms:created xsi:type="dcterms:W3CDTF">2025-06-09T07:37:06Z</dcterms:created>
  <dcterms:modified xsi:type="dcterms:W3CDTF">2025-11-25T08:10:14Z</dcterms:modified>
</cp:coreProperties>
</file>