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263" r:id="rId2"/>
    <p:sldId id="265" r:id="rId3"/>
    <p:sldId id="269" r:id="rId4"/>
    <p:sldId id="270" r:id="rId5"/>
    <p:sldId id="266" r:id="rId6"/>
    <p:sldId id="273" r:id="rId7"/>
    <p:sldId id="271" r:id="rId8"/>
    <p:sldId id="267" r:id="rId9"/>
    <p:sldId id="272" r:id="rId10"/>
    <p:sldId id="275" r:id="rId11"/>
    <p:sldId id="276" r:id="rId12"/>
    <p:sldId id="268" r:id="rId13"/>
    <p:sldId id="274" r:id="rId14"/>
    <p:sldId id="278" r:id="rId15"/>
    <p:sldId id="277" r:id="rId16"/>
    <p:sldId id="569" r:id="rId17"/>
    <p:sldId id="57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109"/>
    <p:restoredTop sz="84232"/>
  </p:normalViewPr>
  <p:slideViewPr>
    <p:cSldViewPr snapToGrid="0">
      <p:cViewPr varScale="1">
        <p:scale>
          <a:sx n="100" d="100"/>
          <a:sy n="100" d="100"/>
        </p:scale>
        <p:origin x="4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1B9074-8243-D340-AC4E-4955A1A3C968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EFB4E-C109-FB4F-B622-D74BE7CBB2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2243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7 HCI for backend AI developers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7.1 Problems and Opportunities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7.2 Understanding the Domain – Knowledge Elicitation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7.3 Understanding data and algorithms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7.4 Building AI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756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F3442-10C9-B95F-83E1-825CD112F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EE8EA-F02A-CBAC-CC56-8C962A1B27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D816A5E-76FB-C277-849C-A8ACEB80AB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3E3134-E88C-1CD2-C090-51C25387AA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007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900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BA0DDC-2823-9587-C350-7815E840A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E46DF7-AAEB-BC7D-8C65-2BC76C5FE4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E99F0C-7E2F-575A-A4C8-D4DD43C19F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76F43-30B0-D5E2-6214-E9BF225049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6517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5685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EB36A-8F12-E011-8803-537E19629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797B68-36E5-8616-D287-43B3AA0281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28F257D-6096-09C6-6E23-042721FDD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E5F39-F03E-DA67-F562-0D64600FB7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630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586C9-E304-4D6B-B43F-8CF30B32A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0A8DF4-B171-FC8C-EE98-7CB2E06029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8F063F-829F-3F1F-14F8-0BD939DBD9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714445-2623-7771-54D4-DA01002AAE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0766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73BBC-E588-5D20-D3C9-015C27847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7C40B9-2BBB-6BFA-0822-8CDB7501C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9EC501-5282-D3EE-F83A-5D3F1536D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15B79C-5B52-88DC-CAA8-AE102DDF26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203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2B1AE-7579-1A69-F63F-5E12459BC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DB52F6-F847-384F-0C90-8D4B5CE291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FCF601-0F0C-182E-97F1-B56E09E254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DC872-D56D-0FED-B51D-C88B953F8F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EFB4E-C109-FB4F-B622-D74BE7CBB21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407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4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254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546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104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90418"/>
            <a:ext cx="7886700" cy="225004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887038"/>
            <a:ext cx="7886700" cy="320261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170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863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8517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84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003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92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96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3CC37-7EBD-9F46-AB97-E81DF4995A21}" type="datetimeFigureOut">
              <a:rPr lang="en-GB" smtClean="0"/>
              <a:t>23/11/2025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28B6E9-DC09-FB47-A203-888E0220F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707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61247-F895-9DF1-5C32-C0658A7EB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EAD2267-4FA1-BFCF-FB06-A45F365E3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AI for HCI – </a:t>
            </a:r>
            <a:r>
              <a:rPr lang="en-GB" sz="4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Chapter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7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HCI for backend </a:t>
            </a:r>
            <a:br>
              <a:rPr lang="en-GB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AI developers</a:t>
            </a:r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13B36FB-ECED-00C0-96E8-0996A0D64E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7.1 Problems and Opportunities</a:t>
            </a:r>
          </a:p>
          <a:p>
            <a:r>
              <a:rPr lang="en-GB" dirty="0">
                <a:solidFill>
                  <a:schemeClr val="tx1"/>
                </a:solidFill>
              </a:rPr>
              <a:t>7.2 Understanding the Domain – Knowledge Elicitation</a:t>
            </a:r>
          </a:p>
          <a:p>
            <a:r>
              <a:rPr lang="en-GB" dirty="0">
                <a:solidFill>
                  <a:schemeClr val="tx1"/>
                </a:solidFill>
              </a:rPr>
              <a:t>7.3 Understanding data and algorithms</a:t>
            </a:r>
          </a:p>
          <a:p>
            <a:r>
              <a:rPr lang="en-GB" dirty="0">
                <a:solidFill>
                  <a:schemeClr val="tx1"/>
                </a:solidFill>
              </a:rPr>
              <a:t>7.4 Building AI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8707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4C37D-979B-CC80-A1EC-A3EF7D120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data + algorithms + problem domain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F42A0-5AF3-34B3-5E4D-B5BDF8E7B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final system will </a:t>
            </a:r>
            <a:r>
              <a:rPr lang="en-GB" sz="2400" dirty="0">
                <a:solidFill>
                  <a:schemeClr val="accent6">
                    <a:lumMod val="75000"/>
                  </a:schemeClr>
                </a:solidFill>
              </a:rPr>
              <a:t>incorporate AI</a:t>
            </a:r>
          </a:p>
          <a:p>
            <a:pPr marL="457200" lvl="1" indent="0">
              <a:buNone/>
            </a:pPr>
            <a:r>
              <a:rPr lang="en-GB" sz="2000" dirty="0"/>
              <a:t>knowledge of  data + understanding algorithms that match</a:t>
            </a:r>
          </a:p>
          <a:p>
            <a:pPr marL="914400" lvl="2" indent="0">
              <a:buNone/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e.g. genetic algorithms exploit substructure in the parameter space</a:t>
            </a:r>
          </a:p>
          <a:p>
            <a:pPr marL="457200" lvl="1" indent="0">
              <a:buNone/>
            </a:pPr>
            <a:r>
              <a:rPr lang="en-GB" sz="2000" dirty="0"/>
              <a:t>tools to support AI analyst</a:t>
            </a:r>
          </a:p>
          <a:p>
            <a:pPr marL="914400" lvl="2" indent="0">
              <a:buNone/>
            </a:pPr>
            <a:r>
              <a:rPr lang="en-GB" dirty="0"/>
              <a:t>just-in-time learning about algorithms</a:t>
            </a:r>
          </a:p>
          <a:p>
            <a:pPr marL="914400" lvl="2" indent="0">
              <a:buNone/>
            </a:pPr>
            <a:r>
              <a:rPr lang="en-GB" dirty="0"/>
              <a:t>ways to  ‘look inside’ algorithms</a:t>
            </a:r>
          </a:p>
          <a:p>
            <a:pPr marL="914400" lvl="2" indent="0">
              <a:buNone/>
            </a:pPr>
            <a:endParaRPr lang="en-GB" sz="1200" dirty="0"/>
          </a:p>
          <a:p>
            <a:pPr marL="0" indent="0">
              <a:buNone/>
            </a:pPr>
            <a:r>
              <a:rPr lang="en-GB" sz="2400" dirty="0"/>
              <a:t>final system is </a:t>
            </a:r>
            <a:r>
              <a:rPr lang="en-GB" sz="2400" dirty="0">
                <a:solidFill>
                  <a:schemeClr val="accent6">
                    <a:lumMod val="75000"/>
                  </a:schemeClr>
                </a:solidFill>
              </a:rPr>
              <a:t>about a domain</a:t>
            </a:r>
          </a:p>
          <a:p>
            <a:pPr marL="457200" lvl="1" indent="0">
              <a:buNone/>
            </a:pPr>
            <a:r>
              <a:rPr lang="en-GB" sz="2000" dirty="0"/>
              <a:t>knowledge of data + algorithms </a:t>
            </a:r>
            <a:br>
              <a:rPr lang="en-GB" sz="2000" dirty="0"/>
            </a:br>
            <a:r>
              <a:rPr lang="en-GB" sz="2000" dirty="0"/>
              <a:t>		+ understanding of problem domain</a:t>
            </a:r>
          </a:p>
          <a:p>
            <a:pPr marL="457200" lvl="1" indent="0">
              <a:buNone/>
            </a:pPr>
            <a:r>
              <a:rPr lang="en-GB" sz="2000" dirty="0"/>
              <a:t>tools can use scenarios or domain model in</a:t>
            </a:r>
          </a:p>
          <a:p>
            <a:pPr marL="914400" lvl="2" indent="0">
              <a:buNone/>
            </a:pPr>
            <a:r>
              <a:rPr lang="en-GB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e,g</a:t>
            </a: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 example outputs for scenarios</a:t>
            </a:r>
          </a:p>
          <a:p>
            <a:pPr lvl="2"/>
            <a:endParaRPr lang="en-GB" sz="1600" dirty="0"/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91408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E0BC2-E07B-001F-B214-1F0FAA0D7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collaborating with domain experts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1C323-0202-C3A3-DBE5-2BC665820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early in process</a:t>
            </a:r>
          </a:p>
          <a:p>
            <a:pPr marL="457200" lvl="1" indent="0">
              <a:buNone/>
            </a:pPr>
            <a:r>
              <a:rPr lang="en-GB" dirty="0"/>
              <a:t>initial data analysis =&gt; knowledge elicitation</a:t>
            </a:r>
          </a:p>
          <a:p>
            <a:pPr marL="457200" lvl="1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dirty="0"/>
              <a:t>later in process</a:t>
            </a:r>
          </a:p>
          <a:p>
            <a:pPr marL="457200" lvl="1" indent="0">
              <a:buNone/>
            </a:pPr>
            <a:r>
              <a:rPr lang="en-GB" dirty="0"/>
              <a:t>evaluate algorithmic choices</a:t>
            </a:r>
          </a:p>
          <a:p>
            <a:pPr marL="457200" lvl="1" indent="0">
              <a:buNone/>
            </a:pPr>
            <a:r>
              <a:rPr lang="en-GB" dirty="0"/>
              <a:t>N.B. may need different views of the data + alg.</a:t>
            </a:r>
          </a:p>
          <a:p>
            <a:pPr marL="457200" lvl="1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dirty="0"/>
              <a:t>scenarios and domain model</a:t>
            </a:r>
          </a:p>
          <a:p>
            <a:pPr marL="457200" lvl="1" indent="0">
              <a:buNone/>
            </a:pPr>
            <a:r>
              <a:rPr lang="en-GB" dirty="0"/>
              <a:t>communicate about realistic situations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734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2D22E3-7EE3-E653-4917-311D58FA4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01080B2-C709-3ECE-3A25-E4F87DE7D7F0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191420-C7E4-E206-E3DF-B478C9A63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7.4 Building AI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C55D4-46DC-CA9D-DBBD-1883F9E77C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631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AFEBD-0371-AA55-5141-A04FB6564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6FD86AE-9813-EDEF-184D-E2762A232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exploratory system </a:t>
            </a:r>
            <a:br>
              <a:rPr lang="en-GB" sz="4000" dirty="0"/>
            </a:br>
            <a:r>
              <a:rPr lang="en-GB" sz="4000" dirty="0"/>
              <a:t>		vs.   final deployed system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1499DCC-E3D2-6FAA-D1C4-2B8084EA7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sometimes close</a:t>
            </a:r>
          </a:p>
          <a:p>
            <a:pPr marL="457200" lvl="1" indent="0">
              <a:buNone/>
            </a:pPr>
            <a:r>
              <a:rPr lang="en-GB" dirty="0"/>
              <a:t>esp. server-side or cloud-based batch algorithms</a:t>
            </a:r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often needs further engineering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25660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BEDF07-EA1E-3136-881F-BE1FAEBE5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8E04C3-DE89-6016-C143-937836E31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from algorithm to system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D2B620-5AA3-B42A-0432-4D9BEF516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89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scale:  small datasets to large ones</a:t>
            </a:r>
          </a:p>
          <a:p>
            <a:pPr marL="457200" lvl="1" indent="0">
              <a:buNone/>
            </a:pPr>
            <a:r>
              <a:rPr lang="en-GB" sz="1800" dirty="0"/>
              <a:t>cloud-based frameworks e.g. MapReduce</a:t>
            </a:r>
          </a:p>
          <a:p>
            <a:pPr marL="457200" lvl="1" indent="0">
              <a:buNone/>
            </a:pPr>
            <a:r>
              <a:rPr lang="en-GB" sz="1800" dirty="0"/>
              <a:t>visualising large data =&gt; sampling</a:t>
            </a:r>
          </a:p>
          <a:p>
            <a:pPr marL="0" indent="0">
              <a:buNone/>
            </a:pPr>
            <a:r>
              <a:rPr lang="en-GB" sz="2400" dirty="0"/>
              <a:t>file management  </a:t>
            </a:r>
          </a:p>
          <a:p>
            <a:pPr marL="457200" lvl="1" indent="0">
              <a:buNone/>
            </a:pPr>
            <a:r>
              <a:rPr lang="en-GB" sz="1800" dirty="0"/>
              <a:t>lots of tests, subsets of data, algorithms and parameters</a:t>
            </a:r>
          </a:p>
          <a:p>
            <a:pPr marL="457200" lvl="1" indent="0">
              <a:buNone/>
            </a:pPr>
            <a:r>
              <a:rPr lang="en-GB" sz="1800" dirty="0"/>
              <a:t>files and folders not changed since 1970s!</a:t>
            </a:r>
          </a:p>
          <a:p>
            <a:pPr marL="457200" lvl="1" indent="0">
              <a:buNone/>
            </a:pPr>
            <a:r>
              <a:rPr lang="en-GB" sz="1800" dirty="0"/>
              <a:t>ad hoc solutions, </a:t>
            </a:r>
            <a:r>
              <a:rPr lang="en-GB" sz="1800" dirty="0" err="1"/>
              <a:t>Jupyter</a:t>
            </a:r>
            <a:r>
              <a:rPr lang="en-GB" sz="1800" dirty="0"/>
              <a:t> Notebooks</a:t>
            </a:r>
          </a:p>
          <a:p>
            <a:pPr marL="457200" lvl="1" indent="0">
              <a:buNone/>
            </a:pPr>
            <a:r>
              <a:rPr lang="en-GB" sz="1800" dirty="0"/>
              <a:t>… need better support and solutions</a:t>
            </a:r>
          </a:p>
          <a:p>
            <a:pPr marL="0" indent="0">
              <a:buNone/>
            </a:pPr>
            <a:r>
              <a:rPr lang="en-GB" sz="2400" dirty="0"/>
              <a:t>experimental data  ≠  real use</a:t>
            </a:r>
          </a:p>
          <a:p>
            <a:pPr marL="914400" lvl="2" indent="0">
              <a:buNone/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e.g. fitness app tested on dev team</a:t>
            </a:r>
          </a:p>
          <a:p>
            <a:pPr marL="457200" lvl="1" indent="0">
              <a:buNone/>
            </a:pPr>
            <a:r>
              <a:rPr lang="en-GB" sz="1800" dirty="0"/>
              <a:t>sensors may be lower quality or lower sampling rate</a:t>
            </a:r>
          </a:p>
          <a:p>
            <a:pPr marL="457200" lvl="1" indent="0">
              <a:buNone/>
            </a:pPr>
            <a:r>
              <a:rPr lang="en-GB" sz="1800" dirty="0"/>
              <a:t>may need additional end-user labelling</a:t>
            </a:r>
          </a:p>
          <a:p>
            <a:pPr marL="457200" lvl="1" indent="0">
              <a:buNone/>
            </a:pPr>
            <a:r>
              <a:rPr lang="en-GB" sz="1800" dirty="0"/>
              <a:t>privacy + security =&gt; data reduction or obfuscation</a:t>
            </a:r>
            <a:br>
              <a:rPr lang="en-GB" sz="1800" dirty="0"/>
            </a:br>
            <a:r>
              <a:rPr lang="en-GB" sz="1800" dirty="0"/>
              <a:t>	esp. problem for low power devices &amp; IOT</a:t>
            </a:r>
          </a:p>
          <a:p>
            <a:pPr marL="457200" lvl="1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7243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94305-8137-0E82-8C42-CFB3A8F87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92E5B06-4CDB-28E1-78D4-E446D302B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HCI challenges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CA980BC-4F8A-E9BD-CE15-6987C5523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development of low-power AI</a:t>
            </a:r>
          </a:p>
          <a:p>
            <a:pPr marL="457200" lvl="1" indent="0">
              <a:buNone/>
            </a:pPr>
            <a:r>
              <a:rPr lang="en-GB" sz="2000" dirty="0"/>
              <a:t>initial emulation stage and after deployment</a:t>
            </a:r>
          </a:p>
          <a:p>
            <a:pPr marL="457200" lvl="1" indent="0">
              <a:buNone/>
            </a:pPr>
            <a:r>
              <a:rPr lang="en-GB" sz="2000" dirty="0"/>
              <a:t>dealing with large numbers of devices (IOT)</a:t>
            </a:r>
          </a:p>
          <a:p>
            <a:pPr lvl="1"/>
            <a:endParaRPr lang="en-GB" sz="2000" dirty="0"/>
          </a:p>
          <a:p>
            <a:pPr marL="0" indent="0">
              <a:buNone/>
            </a:pPr>
            <a:r>
              <a:rPr lang="en-GB" sz="2400" dirty="0"/>
              <a:t>dealing with hidden variables</a:t>
            </a:r>
          </a:p>
          <a:p>
            <a:pPr marL="914400" lvl="2" indent="0">
              <a:buNone/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e.g. concert data case study (4.3.2)</a:t>
            </a:r>
          </a:p>
          <a:p>
            <a:pPr marL="457200" lvl="1" indent="0">
              <a:buNone/>
            </a:pPr>
            <a:r>
              <a:rPr lang="en-GB" sz="2000" dirty="0"/>
              <a:t>choices made on the fly that could be aided by AI</a:t>
            </a:r>
          </a:p>
          <a:p>
            <a:pPr lvl="1"/>
            <a:endParaRPr lang="en-GB" sz="2000" dirty="0"/>
          </a:p>
          <a:p>
            <a:pPr marL="0" indent="0">
              <a:buNone/>
            </a:pPr>
            <a:r>
              <a:rPr lang="en-GB" sz="2400" dirty="0"/>
              <a:t>programming was major domain in early days of HCI</a:t>
            </a:r>
            <a:br>
              <a:rPr lang="en-GB" sz="2400" dirty="0"/>
            </a:br>
            <a:r>
              <a:rPr lang="en-GB" sz="2400" dirty="0"/>
              <a:t>	why not now! 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0423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2E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084B74-063C-8B04-BF47-958E3A1FA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3762E-DCB7-0AD0-1FCB-34186A765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  <a:noFill/>
        </p:spPr>
        <p:txBody>
          <a:bodyPr>
            <a:noAutofit/>
          </a:bodyPr>
          <a:lstStyle/>
          <a:p>
            <a:r>
              <a:rPr lang="en-GB" sz="4000" dirty="0"/>
              <a:t>Key Points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4A16A-C2DE-D37B-56F7-256FABE6F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936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534BE-FB32-F021-B26F-4C3DB35AB8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1D6FE33-5229-85F8-87AC-AB8A2E33A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points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6294B8-4124-ED21-3893-FB8EE66494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778376"/>
          </a:xfrm>
        </p:spPr>
        <p:txBody>
          <a:bodyPr>
            <a:normAutofit/>
          </a:bodyPr>
          <a:lstStyle/>
          <a:p>
            <a:pPr marL="180975" indent="-168275">
              <a:spcBef>
                <a:spcPts val="500"/>
              </a:spcBef>
            </a:pPr>
            <a:r>
              <a:rPr lang="en-GB" sz="2000" dirty="0"/>
              <a:t>good AI  – 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more than try it and see</a:t>
            </a:r>
          </a:p>
          <a:p>
            <a:pPr marL="180975" indent="-168275">
              <a:spcBef>
                <a:spcPts val="500"/>
              </a:spcBef>
            </a:pPr>
            <a:r>
              <a:rPr lang="en-GB" sz="2000" dirty="0"/>
              <a:t>multiple phases: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800" dirty="0"/>
              <a:t>understanding the problem domain, exploring the data, building a system, </a:t>
            </a:r>
            <a:br>
              <a:rPr lang="en-GB" sz="1800" dirty="0"/>
            </a:br>
            <a:r>
              <a:rPr lang="en-GB" sz="1800" dirty="0"/>
              <a:t>understanding how it works and explaining it to others</a:t>
            </a:r>
          </a:p>
          <a:p>
            <a:pPr marL="180975" indent="-168275">
              <a:spcBef>
                <a:spcPts val="500"/>
              </a:spcBef>
            </a:pPr>
            <a:r>
              <a:rPr lang="en-GB" sz="2000" dirty="0"/>
              <a:t>each stage needs appropriate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tool support </a:t>
            </a:r>
            <a:r>
              <a:rPr lang="en-GB" sz="2000" dirty="0"/>
              <a:t>and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effective UI</a:t>
            </a:r>
          </a:p>
          <a:p>
            <a:pPr marL="180975" indent="-168275">
              <a:spcBef>
                <a:spcPts val="500"/>
              </a:spcBef>
            </a:pP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knowledge elicitation </a:t>
            </a:r>
            <a:r>
              <a:rPr lang="en-GB" sz="2000" dirty="0"/>
              <a:t>part of expert systems, like user research</a:t>
            </a:r>
          </a:p>
          <a:p>
            <a:pPr marL="180975" indent="-168275">
              <a:spcBef>
                <a:spcPts val="500"/>
              </a:spcBef>
            </a:pPr>
            <a:r>
              <a:rPr lang="en-GB" sz="2000" dirty="0"/>
              <a:t>machine learning </a:t>
            </a:r>
            <a:r>
              <a:rPr lang="en-GB" sz="2000" dirty="0">
                <a:solidFill>
                  <a:schemeClr val="accent6">
                    <a:lumMod val="75000"/>
                  </a:schemeClr>
                </a:solidFill>
              </a:rPr>
              <a:t>needs domain experts </a:t>
            </a:r>
            <a:r>
              <a:rPr lang="en-GB" sz="2000" dirty="0"/>
              <a:t>to: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800" dirty="0"/>
              <a:t>label data for supervised learning, identify key features &amp; derived features,</a:t>
            </a:r>
            <a:br>
              <a:rPr lang="en-GB" sz="1800" dirty="0"/>
            </a:br>
            <a:r>
              <a:rPr lang="en-GB" sz="1800" dirty="0"/>
              <a:t>label intermediate features and explain context of use</a:t>
            </a:r>
          </a:p>
          <a:p>
            <a:pPr marL="180975" indent="-168275">
              <a:spcBef>
                <a:spcPts val="500"/>
              </a:spcBef>
            </a:pPr>
            <a:r>
              <a:rPr lang="en-GB" sz="2000" dirty="0"/>
              <a:t>effective AI  –  understand data &amp; appropriate AI for a target domain.</a:t>
            </a:r>
          </a:p>
          <a:p>
            <a:pPr marL="180975" indent="-168275">
              <a:spcBef>
                <a:spcPts val="500"/>
              </a:spcBef>
            </a:pPr>
            <a:r>
              <a:rPr lang="en-GB" sz="2000" dirty="0"/>
              <a:t>big step from exploratory system to deployed system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800" dirty="0"/>
              <a:t>both backend engineering and frontend user interface development.</a:t>
            </a:r>
          </a:p>
          <a:p>
            <a:pPr marL="180975" indent="-168275">
              <a:spcBef>
                <a:spcPts val="500"/>
              </a:spcBef>
            </a:pPr>
            <a:r>
              <a:rPr lang="en-GB" sz="2000" dirty="0"/>
              <a:t>HCI challenges to supporting this</a:t>
            </a:r>
          </a:p>
          <a:p>
            <a:pPr marL="469900" lvl="1" indent="0">
              <a:spcBef>
                <a:spcPts val="0"/>
              </a:spcBef>
              <a:buNone/>
            </a:pPr>
            <a:r>
              <a:rPr lang="en-GB" sz="1800" dirty="0"/>
              <a:t>including developing low-power AI, and exposing hidden variables</a:t>
            </a:r>
          </a:p>
          <a:p>
            <a:pPr marL="180975" indent="-168275">
              <a:spcBef>
                <a:spcPts val="500"/>
              </a:spcBef>
            </a:pPr>
            <a:r>
              <a:rPr lang="en-GB" sz="2000" dirty="0"/>
              <a:t>p</a:t>
            </a:r>
            <a:r>
              <a:rPr lang="en-GB" sz="2000"/>
              <a:t>rogramming </a:t>
            </a:r>
            <a:r>
              <a:rPr lang="en-GB" sz="2000" dirty="0"/>
              <a:t>was major domain </a:t>
            </a:r>
            <a:r>
              <a:rPr lang="en-GB" sz="2000"/>
              <a:t>in HCI  –  </a:t>
            </a:r>
            <a:r>
              <a:rPr lang="en-GB" sz="2000" dirty="0"/>
              <a:t>AI demands this again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51074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1DAE9-EA36-9F16-B34B-A5369ED9C7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697D1D9-C40D-7117-8A99-695764EE57F6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3E10AC-7C7F-7F02-471E-A424BB283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7.1 Problems and Opportunities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B18892-7315-B777-5D9A-1C0DF657D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3810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621220-4FAD-1C8E-7529-7BE66B884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try it and see?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88B2DED-AD92-4358-4E36-59D96D0D49AD}"/>
              </a:ext>
            </a:extLst>
          </p:cNvPr>
          <p:cNvSpPr txBox="1"/>
          <p:nvPr/>
        </p:nvSpPr>
        <p:spPr>
          <a:xfrm>
            <a:off x="438772" y="2012421"/>
            <a:ext cx="11773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training</a:t>
            </a:r>
            <a:br>
              <a:rPr lang="en-GB" sz="2400" dirty="0"/>
            </a:br>
            <a:r>
              <a:rPr lang="en-GB" sz="2400" dirty="0"/>
              <a:t>data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92F93D-6A7C-C6AC-7BAB-1434FB21FE75}"/>
              </a:ext>
            </a:extLst>
          </p:cNvPr>
          <p:cNvSpPr txBox="1"/>
          <p:nvPr/>
        </p:nvSpPr>
        <p:spPr>
          <a:xfrm>
            <a:off x="2435131" y="2671212"/>
            <a:ext cx="14536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try an </a:t>
            </a:r>
            <a:br>
              <a:rPr lang="en-GB" sz="2400" dirty="0"/>
            </a:br>
            <a:r>
              <a:rPr lang="en-GB" sz="2400" dirty="0"/>
              <a:t>algorithm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692DE7-5DAD-5409-1DFC-983DD9427213}"/>
              </a:ext>
            </a:extLst>
          </p:cNvPr>
          <p:cNvSpPr txBox="1"/>
          <p:nvPr/>
        </p:nvSpPr>
        <p:spPr>
          <a:xfrm>
            <a:off x="4794608" y="2385605"/>
            <a:ext cx="12049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it works</a:t>
            </a:r>
            <a:br>
              <a:rPr lang="en-GB" sz="2400" dirty="0"/>
            </a:br>
            <a:r>
              <a:rPr lang="en-GB" sz="2400" dirty="0">
                <a:sym typeface="Wingdings" pitchFamily="2" charset="2"/>
              </a:rPr>
              <a:t></a:t>
            </a:r>
            <a:endParaRPr lang="en-GB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8173EB4-51D1-1F68-8798-8A59DD941C08}"/>
              </a:ext>
            </a:extLst>
          </p:cNvPr>
          <p:cNvSpPr txBox="1"/>
          <p:nvPr/>
        </p:nvSpPr>
        <p:spPr>
          <a:xfrm>
            <a:off x="6621592" y="2141684"/>
            <a:ext cx="16909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does it</a:t>
            </a:r>
            <a:br>
              <a:rPr lang="en-GB" sz="2400" dirty="0"/>
            </a:br>
            <a:r>
              <a:rPr lang="en-GB" sz="2400" dirty="0"/>
              <a:t>generalise?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AC4A67-D4EE-492A-A672-689F7EA8DFDA}"/>
              </a:ext>
            </a:extLst>
          </p:cNvPr>
          <p:cNvSpPr txBox="1"/>
          <p:nvPr/>
        </p:nvSpPr>
        <p:spPr>
          <a:xfrm>
            <a:off x="6550645" y="3112126"/>
            <a:ext cx="19647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what about</a:t>
            </a:r>
            <a:br>
              <a:rPr lang="en-GB" sz="2400" dirty="0"/>
            </a:br>
            <a:r>
              <a:rPr lang="en-GB" sz="2400" dirty="0"/>
              <a:t>safety critical</a:t>
            </a:r>
            <a:br>
              <a:rPr lang="en-GB" sz="2400" dirty="0"/>
            </a:br>
            <a:r>
              <a:rPr lang="en-GB" sz="2400" dirty="0"/>
              <a:t>domains?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749348CF-E220-5562-63A0-B3B9A2E3ABD2}"/>
              </a:ext>
            </a:extLst>
          </p:cNvPr>
          <p:cNvSpPr/>
          <p:nvPr/>
        </p:nvSpPr>
        <p:spPr>
          <a:xfrm>
            <a:off x="5964719" y="1964266"/>
            <a:ext cx="722881" cy="2628096"/>
          </a:xfrm>
          <a:prstGeom prst="leftBrace">
            <a:avLst>
              <a:gd name="adj1" fmla="val 31758"/>
              <a:gd name="adj2" fmla="val 36469"/>
            </a:avLst>
          </a:prstGeom>
          <a:ln w="381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144304-91E9-3222-53AF-D4288069ACBE}"/>
              </a:ext>
            </a:extLst>
          </p:cNvPr>
          <p:cNvSpPr txBox="1"/>
          <p:nvPr/>
        </p:nvSpPr>
        <p:spPr>
          <a:xfrm>
            <a:off x="7102355" y="5076749"/>
            <a:ext cx="17386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need an</a:t>
            </a:r>
            <a:br>
              <a:rPr lang="en-GB" sz="2400" dirty="0"/>
            </a:br>
            <a:r>
              <a:rPr lang="en-GB" sz="2400" dirty="0"/>
              <a:t>explanation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4D0712-216B-4C46-1E8E-9825EED6270A}"/>
              </a:ext>
            </a:extLst>
          </p:cNvPr>
          <p:cNvSpPr txBox="1"/>
          <p:nvPr/>
        </p:nvSpPr>
        <p:spPr>
          <a:xfrm>
            <a:off x="3748435" y="4528784"/>
            <a:ext cx="11826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doesn’t</a:t>
            </a:r>
          </a:p>
          <a:p>
            <a:pPr algn="ctr"/>
            <a:r>
              <a:rPr lang="en-GB" sz="2400" dirty="0"/>
              <a:t>work </a:t>
            </a:r>
            <a:r>
              <a:rPr lang="en-GB" sz="2400" dirty="0">
                <a:sym typeface="Wingdings" pitchFamily="2" charset="2"/>
              </a:rPr>
              <a:t></a:t>
            </a:r>
            <a:endParaRPr lang="en-GB" sz="2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5642F1E-C0ED-E2DE-0643-6F7E02B4856D}"/>
              </a:ext>
            </a:extLst>
          </p:cNvPr>
          <p:cNvSpPr txBox="1"/>
          <p:nvPr/>
        </p:nvSpPr>
        <p:spPr>
          <a:xfrm>
            <a:off x="784422" y="4159452"/>
            <a:ext cx="17886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/>
              <a:t>tweak</a:t>
            </a:r>
            <a:br>
              <a:rPr lang="en-GB" sz="2400" dirty="0"/>
            </a:br>
            <a:r>
              <a:rPr lang="en-GB" sz="2400" dirty="0"/>
              <a:t>algorithm or</a:t>
            </a:r>
            <a:br>
              <a:rPr lang="en-GB" sz="2400" dirty="0"/>
            </a:br>
            <a:r>
              <a:rPr lang="en-GB" sz="2400" dirty="0"/>
              <a:t>parameters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58DE6F6-3CF7-46F8-4FD4-7F476AF30E21}"/>
              </a:ext>
            </a:extLst>
          </p:cNvPr>
          <p:cNvCxnSpPr/>
          <p:nvPr/>
        </p:nvCxnSpPr>
        <p:spPr>
          <a:xfrm>
            <a:off x="1676920" y="2671212"/>
            <a:ext cx="760487" cy="259784"/>
          </a:xfrm>
          <a:prstGeom prst="straightConnector1">
            <a:avLst/>
          </a:prstGeom>
          <a:ln w="762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105DF9BD-1446-1F19-111D-309E7C7DA1C1}"/>
              </a:ext>
            </a:extLst>
          </p:cNvPr>
          <p:cNvCxnSpPr>
            <a:cxnSpLocks/>
          </p:cNvCxnSpPr>
          <p:nvPr/>
        </p:nvCxnSpPr>
        <p:spPr>
          <a:xfrm flipV="1">
            <a:off x="3861044" y="2835636"/>
            <a:ext cx="967689" cy="137045"/>
          </a:xfrm>
          <a:prstGeom prst="straightConnector1">
            <a:avLst/>
          </a:prstGeom>
          <a:ln w="762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500037D-058B-7055-BDFA-7ABB4D7A4DF8}"/>
              </a:ext>
            </a:extLst>
          </p:cNvPr>
          <p:cNvCxnSpPr>
            <a:cxnSpLocks/>
          </p:cNvCxnSpPr>
          <p:nvPr/>
        </p:nvCxnSpPr>
        <p:spPr>
          <a:xfrm>
            <a:off x="3770303" y="3603056"/>
            <a:ext cx="504584" cy="718390"/>
          </a:xfrm>
          <a:prstGeom prst="straightConnector1">
            <a:avLst/>
          </a:prstGeom>
          <a:ln w="762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1D85857-BDF4-57CC-4FAC-40A1242BD23F}"/>
              </a:ext>
            </a:extLst>
          </p:cNvPr>
          <p:cNvCxnSpPr>
            <a:cxnSpLocks/>
          </p:cNvCxnSpPr>
          <p:nvPr/>
        </p:nvCxnSpPr>
        <p:spPr>
          <a:xfrm>
            <a:off x="7467080" y="4367824"/>
            <a:ext cx="504584" cy="718390"/>
          </a:xfrm>
          <a:prstGeom prst="straightConnector1">
            <a:avLst/>
          </a:prstGeom>
          <a:ln w="762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D124004F-F5E0-6560-B5BA-CCDDC9B5725F}"/>
              </a:ext>
            </a:extLst>
          </p:cNvPr>
          <p:cNvCxnSpPr>
            <a:cxnSpLocks/>
          </p:cNvCxnSpPr>
          <p:nvPr/>
        </p:nvCxnSpPr>
        <p:spPr>
          <a:xfrm flipH="1" flipV="1">
            <a:off x="2698715" y="4560543"/>
            <a:ext cx="967689" cy="137045"/>
          </a:xfrm>
          <a:prstGeom prst="straightConnector1">
            <a:avLst/>
          </a:prstGeom>
          <a:ln w="762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50122F1D-FC6E-BB09-C6C2-3E6594B5F1AF}"/>
              </a:ext>
            </a:extLst>
          </p:cNvPr>
          <p:cNvCxnSpPr>
            <a:cxnSpLocks/>
          </p:cNvCxnSpPr>
          <p:nvPr/>
        </p:nvCxnSpPr>
        <p:spPr>
          <a:xfrm flipV="1">
            <a:off x="1930547" y="3391537"/>
            <a:ext cx="504584" cy="718390"/>
          </a:xfrm>
          <a:prstGeom prst="straightConnector1">
            <a:avLst/>
          </a:prstGeom>
          <a:ln w="76200">
            <a:solidFill>
              <a:schemeClr val="tx2">
                <a:lumMod val="75000"/>
                <a:lumOff val="2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252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60B6C-D828-C1CC-FAF9-2C0C5EC26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AI should be more than try it and see!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49549-43AD-2830-070B-DD9AC029F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multiple steps or phases:</a:t>
            </a:r>
          </a:p>
          <a:p>
            <a:pPr marL="457200" lvl="1" indent="0">
              <a:buNone/>
            </a:pPr>
            <a:r>
              <a:rPr lang="en-GB" sz="2800" dirty="0"/>
              <a:t>understanding the problem domain</a:t>
            </a:r>
          </a:p>
          <a:p>
            <a:pPr marL="457200" lvl="1" indent="0">
              <a:buNone/>
            </a:pPr>
            <a:r>
              <a:rPr lang="en-GB" sz="2800" dirty="0"/>
              <a:t>exploring the data</a:t>
            </a:r>
          </a:p>
          <a:p>
            <a:pPr marL="457200" lvl="1" indent="0">
              <a:buNone/>
            </a:pPr>
            <a:r>
              <a:rPr lang="en-GB" sz="2800" dirty="0"/>
              <a:t>building a system</a:t>
            </a:r>
          </a:p>
          <a:p>
            <a:pPr marL="457200" lvl="1" indent="0">
              <a:buNone/>
            </a:pPr>
            <a:r>
              <a:rPr lang="en-GB" sz="2800" dirty="0"/>
              <a:t>understanding how it works oneself</a:t>
            </a:r>
            <a:br>
              <a:rPr lang="en-GB" sz="2800" dirty="0"/>
            </a:br>
            <a:r>
              <a:rPr lang="en-GB" sz="2800" dirty="0"/>
              <a:t>	 	and explaining it to others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each stage needs </a:t>
            </a:r>
            <a:br>
              <a:rPr lang="en-GB" dirty="0"/>
            </a:br>
            <a:r>
              <a:rPr lang="en-GB" dirty="0"/>
              <a:t>	appropriate tool support </a:t>
            </a:r>
            <a:br>
              <a:rPr lang="en-GB" dirty="0"/>
            </a:br>
            <a:r>
              <a:rPr lang="en-GB" dirty="0"/>
              <a:t>	and effective user interfaces.</a:t>
            </a:r>
          </a:p>
        </p:txBody>
      </p:sp>
    </p:spTree>
    <p:extLst>
      <p:ext uri="{BB962C8B-B14F-4D97-AF65-F5344CB8AC3E}">
        <p14:creationId xmlns:p14="http://schemas.microsoft.com/office/powerpoint/2010/main" val="2888042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BE09A-4F0E-AC5F-83B5-743EA019C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2C8605-A461-9452-FC51-077DC359D444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9A0509-256C-DF54-ED1C-9348255E5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7.2 Understanding the Domain – Knowledge Elicitation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A8296C-375E-06E4-8F39-0DB464A27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9332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C4F13-29C0-9F0B-6F58-EE6DEB5DE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ADBF0E-A649-2004-A314-ADC3BA6F6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knowledge elicitation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68BA77-0139-0C6A-A2DB-FB90D4418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key task for traditional expert systems</a:t>
            </a:r>
          </a:p>
          <a:p>
            <a:pPr lvl="1"/>
            <a:r>
              <a:rPr lang="en-GB" dirty="0"/>
              <a:t>talk to domain experts</a:t>
            </a:r>
          </a:p>
          <a:p>
            <a:pPr lvl="1"/>
            <a:r>
              <a:rPr lang="en-GB" dirty="0"/>
              <a:t>understand their factors, heuristics and rules</a:t>
            </a:r>
          </a:p>
          <a:p>
            <a:pPr lvl="1"/>
            <a:endParaRPr lang="en-GB" sz="1200" dirty="0"/>
          </a:p>
          <a:p>
            <a:r>
              <a:rPr lang="en-GB" dirty="0"/>
              <a:t>traditional AI =&gt; explicit rules</a:t>
            </a:r>
          </a:p>
          <a:p>
            <a:pPr marL="457200" lvl="1" indent="0">
              <a:buNone/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e.g. If patient is confused and heart rate &gt; X bpm, check blood glucose</a:t>
            </a:r>
          </a:p>
          <a:p>
            <a:pPr marL="457200" lvl="1" indent="0">
              <a:buNone/>
            </a:pP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GB" dirty="0"/>
              <a:t>similar to user research</a:t>
            </a:r>
          </a:p>
          <a:p>
            <a:pPr lvl="1"/>
            <a:r>
              <a:rPr lang="en-GB" dirty="0"/>
              <a:t>easier for experts to talk about real situations</a:t>
            </a:r>
          </a:p>
          <a:p>
            <a:pPr lvl="1"/>
            <a:r>
              <a:rPr lang="en-GB" dirty="0"/>
              <a:t>review video, interview in workplace, </a:t>
            </a:r>
          </a:p>
        </p:txBody>
      </p:sp>
    </p:spTree>
    <p:extLst>
      <p:ext uri="{BB962C8B-B14F-4D97-AF65-F5344CB8AC3E}">
        <p14:creationId xmlns:p14="http://schemas.microsoft.com/office/powerpoint/2010/main" val="226626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B6EF77-2064-141A-EE78-2E61F60DB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does ML need experts?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624F2BB-A417-6275-B8D6-E2B56CE04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/>
              <a:t>ML creates its own rules</a:t>
            </a:r>
            <a:br>
              <a:rPr lang="en-GB" dirty="0"/>
            </a:br>
            <a:r>
              <a:rPr lang="en-GB" dirty="0"/>
              <a:t>	=&gt; knowledge elicitation less important?</a:t>
            </a:r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dirty="0"/>
              <a:t>experts are needed to:</a:t>
            </a:r>
          </a:p>
          <a:p>
            <a:pPr marL="846138" indent="-508000">
              <a:buFont typeface="+mj-lt"/>
              <a:buAutoNum type="arabicPeriod"/>
            </a:pPr>
            <a:r>
              <a:rPr lang="en-GB" dirty="0"/>
              <a:t>create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 labels </a:t>
            </a:r>
            <a:r>
              <a:rPr lang="en-GB" dirty="0"/>
              <a:t>for supervised ML</a:t>
            </a:r>
          </a:p>
          <a:p>
            <a:pPr marL="846138" indent="-508000">
              <a:buFont typeface="+mj-lt"/>
              <a:buAutoNum type="arabicPeriod"/>
            </a:pPr>
            <a:r>
              <a:rPr lang="en-GB" dirty="0"/>
              <a:t>identify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important features </a:t>
            </a:r>
            <a:r>
              <a:rPr lang="en-GB" dirty="0"/>
              <a:t>in the data set </a:t>
            </a:r>
            <a:br>
              <a:rPr lang="en-GB" dirty="0"/>
            </a:br>
            <a:r>
              <a:rPr lang="en-GB" dirty="0"/>
              <a:t>	</a:t>
            </a:r>
            <a:r>
              <a:rPr lang="en-GB" sz="2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easier than describing the rules they use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846138" indent="-508000">
              <a:buFont typeface="+mj-lt"/>
              <a:buAutoNum type="arabicPeriod"/>
            </a:pPr>
            <a:r>
              <a:rPr lang="en-GB" dirty="0"/>
              <a:t>identify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derived features</a:t>
            </a:r>
            <a:br>
              <a:rPr lang="en-GB" dirty="0"/>
            </a:br>
            <a:r>
              <a:rPr lang="en-GB" dirty="0"/>
              <a:t>	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e.g. difference between systolic and diastolic blood pressure</a:t>
            </a:r>
            <a:endParaRPr lang="en-GB" sz="2400" dirty="0"/>
          </a:p>
          <a:p>
            <a:pPr marL="846138" indent="-508000">
              <a:buFont typeface="+mj-lt"/>
              <a:buAutoNum type="arabicPeriod"/>
            </a:pPr>
            <a:r>
              <a:rPr lang="en-GB" dirty="0"/>
              <a:t>label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intermediate features</a:t>
            </a:r>
            <a:br>
              <a:rPr lang="en-GB" dirty="0"/>
            </a:br>
            <a:r>
              <a:rPr lang="en-GB" dirty="0"/>
              <a:t>	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e.g. irregular ECG</a:t>
            </a:r>
          </a:p>
          <a:p>
            <a:pPr marL="846138" indent="-508000">
              <a:buFont typeface="+mj-lt"/>
              <a:buAutoNum type="arabicPeriod"/>
            </a:pPr>
            <a:r>
              <a:rPr lang="en-GB" dirty="0"/>
              <a:t>explain final 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context of use  </a:t>
            </a:r>
            <a:r>
              <a:rPr lang="en-GB" dirty="0"/>
              <a:t>–  larger picture</a:t>
            </a:r>
            <a:br>
              <a:rPr lang="en-GB" dirty="0"/>
            </a:br>
            <a:r>
              <a:rPr lang="en-GB" dirty="0"/>
              <a:t>	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determines what counts as success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2197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8DB70-F8EE-7967-6AB9-C969BB242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0A9A47-E649-D808-C21E-33B0ABC50E62}"/>
              </a:ext>
            </a:extLst>
          </p:cNvPr>
          <p:cNvSpPr/>
          <p:nvPr/>
        </p:nvSpPr>
        <p:spPr>
          <a:xfrm>
            <a:off x="14288" y="-19052"/>
            <a:ext cx="9129712" cy="6877051"/>
          </a:xfrm>
          <a:prstGeom prst="rect">
            <a:avLst/>
          </a:prstGeom>
          <a:solidFill>
            <a:srgbClr val="E9F2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8D7838-DD0B-4096-4E81-E0CCD65F6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2438400"/>
            <a:ext cx="7886700" cy="1225669"/>
          </a:xfrm>
        </p:spPr>
        <p:txBody>
          <a:bodyPr>
            <a:noAutofit/>
          </a:bodyPr>
          <a:lstStyle/>
          <a:p>
            <a:r>
              <a:rPr lang="en-GB" sz="4000" dirty="0"/>
              <a:t>7.3 Understanding data and algorithms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F2066B-D381-9917-1CB3-58ADE89C4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419600"/>
            <a:ext cx="7886700" cy="1670051"/>
          </a:xfr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98626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C0745-F814-2F1A-80B8-2A230B4D5C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AF447C7-C2A3-C7FB-9B6B-7503E6532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understand the data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FE61D94-F4F9-E6CF-6E5E-5D8D1891D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first job of data analysis</a:t>
            </a:r>
          </a:p>
          <a:p>
            <a:pPr marL="457200" lvl="1" indent="0">
              <a:buNone/>
            </a:pPr>
            <a:r>
              <a:rPr lang="en-GB" sz="2000" dirty="0"/>
              <a:t>simple, plotting of data,  slices of more complex data</a:t>
            </a:r>
          </a:p>
          <a:p>
            <a:pPr marL="457200" lvl="1" indent="0">
              <a:buNone/>
            </a:pPr>
            <a:r>
              <a:rPr lang="en-GB" sz="2000" dirty="0"/>
              <a:t>visual analytics: </a:t>
            </a:r>
            <a:r>
              <a:rPr lang="en-GB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AI data reduction + sophisticated visualisations</a:t>
            </a:r>
            <a:endParaRPr lang="en-GB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400" dirty="0"/>
              <a:t>similar to expert systems and decision support system</a:t>
            </a:r>
            <a:br>
              <a:rPr lang="en-GB" sz="2400" dirty="0"/>
            </a:br>
            <a:r>
              <a:rPr lang="en-GB" sz="2400" dirty="0"/>
              <a:t>	but different user – AI expert vs. domain expert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400" dirty="0"/>
              <a:t>=&gt; two requirements – final system:</a:t>
            </a:r>
          </a:p>
          <a:p>
            <a:pPr marL="901700" lvl="1" indent="0">
              <a:buNone/>
            </a:pPr>
            <a:r>
              <a:rPr lang="en-GB" dirty="0"/>
              <a:t>will incorporate AI (in which user is an expert)</a:t>
            </a:r>
          </a:p>
          <a:p>
            <a:pPr marL="901700" lvl="1" indent="0">
              <a:buNone/>
            </a:pPr>
            <a:r>
              <a:rPr lang="en-GB" dirty="0"/>
              <a:t>is about a domain (in which they are not)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00280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4316</TotalTime>
  <Words>861</Words>
  <Application>Microsoft Macintosh PowerPoint</Application>
  <PresentationFormat>On-screen Show (4:3)</PresentationFormat>
  <Paragraphs>142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Wingdings</vt:lpstr>
      <vt:lpstr>Office Theme</vt:lpstr>
      <vt:lpstr>AI for HCI – Chapter 7  HCI for backend  AI developers</vt:lpstr>
      <vt:lpstr>7.1 Problems and Opportunities</vt:lpstr>
      <vt:lpstr>try it and see?</vt:lpstr>
      <vt:lpstr>AI should be more than try it and see!</vt:lpstr>
      <vt:lpstr>7.2 Understanding the Domain – Knowledge Elicitation</vt:lpstr>
      <vt:lpstr>knowledge elicitation</vt:lpstr>
      <vt:lpstr>does ML need experts?</vt:lpstr>
      <vt:lpstr>7.3 Understanding data and algorithms</vt:lpstr>
      <vt:lpstr>understand the data</vt:lpstr>
      <vt:lpstr>data + algorithms + problem domain</vt:lpstr>
      <vt:lpstr>collaborating with domain experts</vt:lpstr>
      <vt:lpstr>7.4 Building AI</vt:lpstr>
      <vt:lpstr>exploratory system    vs.   final deployed system</vt:lpstr>
      <vt:lpstr>from algorithm to system</vt:lpstr>
      <vt:lpstr>HCI challenges</vt:lpstr>
      <vt:lpstr>Key Points</vt:lpstr>
      <vt:lpstr>key points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Alan Dix</dc:creator>
  <cp:lastModifiedBy>Alan Dix</cp:lastModifiedBy>
  <cp:revision>13</cp:revision>
  <dcterms:created xsi:type="dcterms:W3CDTF">2025-06-09T07:37:06Z</dcterms:created>
  <dcterms:modified xsi:type="dcterms:W3CDTF">2025-11-25T08:59:41Z</dcterms:modified>
</cp:coreProperties>
</file>