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65" r:id="rId2"/>
    <p:sldId id="301" r:id="rId3"/>
    <p:sldId id="266" r:id="rId4"/>
    <p:sldId id="299" r:id="rId5"/>
    <p:sldId id="302" r:id="rId6"/>
    <p:sldId id="303" r:id="rId7"/>
    <p:sldId id="267" r:id="rId8"/>
    <p:sldId id="298" r:id="rId9"/>
    <p:sldId id="300" r:id="rId10"/>
    <p:sldId id="268" r:id="rId11"/>
    <p:sldId id="304" r:id="rId12"/>
    <p:sldId id="305" r:id="rId13"/>
    <p:sldId id="297" r:id="rId14"/>
    <p:sldId id="296" r:id="rId15"/>
    <p:sldId id="287" r:id="rId16"/>
    <p:sldId id="569" r:id="rId17"/>
    <p:sldId id="5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697"/>
    <p:restoredTop sz="86169"/>
  </p:normalViewPr>
  <p:slideViewPr>
    <p:cSldViewPr snapToGrid="0">
      <p:cViewPr varScale="1">
        <p:scale>
          <a:sx n="103" d="100"/>
          <a:sy n="103" d="100"/>
        </p:scale>
        <p:origin x="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9074-8243-D340-AC4E-4955A1A3C968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EFB4E-C109-FB4F-B622-D74BE7CB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 Human-life Computing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8.1 Chatbots and conversational user interfaces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8.2 Navigating the uncanny valley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 Explainable AI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8.3.1 Global and local explanations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8.3.2 White-box, black-box and grey box methods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8.3.3 Training and execution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354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2B1AE-7579-1A69-F63F-5E12459B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B52F6-F847-384F-0C90-8D4B5CE29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CF601-0F0C-182E-97F1-B56E09E2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DC872-D56D-0FED-B51D-C88B953F8F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3442-10C9-B95F-83E1-825CD112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EE8EA-F02A-CBAC-CC56-8C962A1B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16A5E-76FB-C277-849C-A8ACEB80A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3134-E88C-1CD2-C090-51C25387A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0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By Di (they-them) - Own work, CC BY-SA 4.0, https://</a:t>
            </a:r>
            <a:r>
              <a:rPr lang="en-GB" dirty="0" err="1"/>
              <a:t>commons.wikimedia.org</a:t>
            </a:r>
            <a:r>
              <a:rPr lang="en-GB" dirty="0"/>
              <a:t>/w/</a:t>
            </a:r>
            <a:r>
              <a:rPr lang="en-GB" dirty="0" err="1"/>
              <a:t>index.php?curid</a:t>
            </a:r>
            <a:r>
              <a:rPr lang="en-GB" dirty="0"/>
              <a:t>=157529682</a:t>
            </a:r>
          </a:p>
          <a:p>
            <a:endParaRPr lang="en-GB" dirty="0"/>
          </a:p>
          <a:p>
            <a:r>
              <a:rPr lang="en-GB" dirty="0"/>
              <a:t>https://</a:t>
            </a:r>
            <a:r>
              <a:rPr lang="en-GB" dirty="0" err="1"/>
              <a:t>www.youtube.com</a:t>
            </a:r>
            <a:r>
              <a:rPr lang="en-GB" dirty="0"/>
              <a:t>/</a:t>
            </a:r>
            <a:r>
              <a:rPr lang="en-GB" dirty="0" err="1"/>
              <a:t>watch?v</a:t>
            </a:r>
            <a:r>
              <a:rPr lang="en-GB" dirty="0"/>
              <a:t>=xNM_5JKvjok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310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B711D-F6AB-041A-5A79-27C2398B7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32A50E-8F79-B211-5F5C-98AE5FD33C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D8E74A-34D2-7FBF-56CB-8BCC006978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8AD62-5905-CAE1-8F31-D9AA073F61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99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By </a:t>
            </a:r>
            <a:r>
              <a:rPr lang="en-GB" dirty="0" err="1"/>
              <a:t>Smurrayinchester</a:t>
            </a:r>
            <a:r>
              <a:rPr lang="en-GB" dirty="0"/>
              <a:t> - self-made, based on image by Masahiro Mori and Karl </a:t>
            </a:r>
            <a:r>
              <a:rPr lang="en-GB" dirty="0" err="1"/>
              <a:t>MacDorman</a:t>
            </a:r>
            <a:r>
              <a:rPr lang="en-GB" dirty="0"/>
              <a:t> at http://</a:t>
            </a:r>
            <a:r>
              <a:rPr lang="en-GB" dirty="0" err="1"/>
              <a:t>www.androidscience.com</a:t>
            </a:r>
            <a:r>
              <a:rPr lang="en-GB" dirty="0"/>
              <a:t>/</a:t>
            </a:r>
            <a:r>
              <a:rPr lang="en-GB" dirty="0" err="1"/>
              <a:t>theuncannyvalley</a:t>
            </a:r>
            <a:r>
              <a:rPr lang="en-GB" dirty="0"/>
              <a:t>/proceedings2005/</a:t>
            </a:r>
            <a:r>
              <a:rPr lang="en-GB" dirty="0" err="1"/>
              <a:t>uncannyvalley.html</a:t>
            </a:r>
            <a:r>
              <a:rPr lang="en-GB" dirty="0"/>
              <a:t> (archive), CC BY-SA 3.0, https://</a:t>
            </a:r>
            <a:r>
              <a:rPr lang="en-GB" dirty="0" err="1"/>
              <a:t>commons.wikimedia.org</a:t>
            </a:r>
            <a:r>
              <a:rPr lang="en-GB" dirty="0"/>
              <a:t>/w/</a:t>
            </a:r>
            <a:r>
              <a:rPr lang="en-GB" dirty="0" err="1"/>
              <a:t>index.php?curid</a:t>
            </a:r>
            <a:r>
              <a:rPr lang="en-GB" dirty="0"/>
              <a:t>=2041097</a:t>
            </a:r>
          </a:p>
          <a:p>
            <a:r>
              <a:rPr lang="en-GB" dirty="0"/>
              <a:t>https://</a:t>
            </a:r>
            <a:r>
              <a:rPr lang="en-GB" dirty="0" err="1"/>
              <a:t>commons.wikimedia.org</a:t>
            </a:r>
            <a:r>
              <a:rPr lang="en-GB" dirty="0"/>
              <a:t>/wiki/</a:t>
            </a:r>
            <a:r>
              <a:rPr lang="en-GB"/>
              <a:t>File:Mori_Uncanny_Valley.svg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551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BA542-6B0C-784B-4A6E-1EBE16C40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E3820C-C87F-C352-D95E-B473E2E59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3B15AD-6266-7E01-E487-8D20EEE72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8.3.1 Global and local explanations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8.3.2 White-box, black-box and grey box methods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8.3.3 Training and execution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8A617-7896-4D31-BF60-D9F14BDC1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560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91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D2EDE4C-6D33-434C-B4A4-9DC566B639DB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73BBC-E588-5D20-D3C9-015C2784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C40B9-2BBB-6BFA-0822-8CDB7501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C501-5282-D3EE-F83A-5D3F1536D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5B79C-5B52-88DC-CAA8-AE102DDF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0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4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0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0418"/>
            <a:ext cx="7886700" cy="225004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87038"/>
            <a:ext cx="7886700" cy="32026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5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6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NM_5JKvjo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ECC33-82C1-164F-FABB-2A94CF6DC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51542C9-AD91-C2D0-8F8D-9C5CAE9DD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/>
              <a:t>AI for HCI – </a:t>
            </a:r>
            <a:r>
              <a:rPr lang="en-GB" sz="4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</a:t>
            </a:r>
            <a:r>
              <a:rPr lang="en-GB" sz="5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8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Human-life Computing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C5FCC1-A625-CDA4-A9CF-CB5FCE498B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8.1 Chatbots and conversational user interfaces</a:t>
            </a:r>
          </a:p>
          <a:p>
            <a:r>
              <a:rPr lang="en-GB" dirty="0">
                <a:solidFill>
                  <a:schemeClr val="tx1"/>
                </a:solidFill>
              </a:rPr>
              <a:t>8.2 Navigating the uncanny valley</a:t>
            </a:r>
          </a:p>
          <a:p>
            <a:r>
              <a:rPr lang="en-GB" dirty="0">
                <a:solidFill>
                  <a:schemeClr val="tx1"/>
                </a:solidFill>
              </a:rPr>
              <a:t>8.3 Explainable AI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8.3.1 Global and local explanations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8.3.2 White-box, black-box and grey box methods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8.3.3 Training and execution</a:t>
            </a:r>
          </a:p>
        </p:txBody>
      </p:sp>
    </p:spTree>
    <p:extLst>
      <p:ext uri="{BB962C8B-B14F-4D97-AF65-F5344CB8AC3E}">
        <p14:creationId xmlns:p14="http://schemas.microsoft.com/office/powerpoint/2010/main" val="1372674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B786D-05A1-961E-509E-723FAAAFC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735ED8-EF98-3515-2675-478D0225CA7D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50B9-E796-4DCE-D3A2-072D69175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8.3 Explainable 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4C898-9870-E680-F58A-82C1C7847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8.3.1 Global and local explanations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8.3.2 White-box, black-box and grey box methods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8.3.3 Training and execution</a:t>
            </a:r>
          </a:p>
        </p:txBody>
      </p:sp>
    </p:spTree>
    <p:extLst>
      <p:ext uri="{BB962C8B-B14F-4D97-AF65-F5344CB8AC3E}">
        <p14:creationId xmlns:p14="http://schemas.microsoft.com/office/powerpoint/2010/main" val="1580235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75CB6-74E0-C232-8679-2E16C0173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XAI?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1755A-3F8D-F745-0855-B1497CCCF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bias</a:t>
            </a:r>
          </a:p>
          <a:p>
            <a:pPr marL="457200" lvl="1" indent="0">
              <a:buNone/>
            </a:pPr>
            <a:r>
              <a:rPr lang="en-GB" dirty="0"/>
              <a:t>racist chatbots and biased algorithms</a:t>
            </a:r>
          </a:p>
          <a:p>
            <a:pPr marL="457200" lvl="1" indent="0">
              <a:buNone/>
            </a:pPr>
            <a:r>
              <a:rPr lang="en-GB" dirty="0"/>
              <a:t>de-bias training data – hard to do and not sufficient</a:t>
            </a:r>
          </a:p>
          <a:p>
            <a:pPr marL="457200" lvl="1" indent="0">
              <a:buNone/>
            </a:pPr>
            <a:r>
              <a:rPr lang="en-GB" dirty="0"/>
              <a:t>more transparency – explain rules  or ML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dirty="0"/>
              <a:t>dealing with failure</a:t>
            </a:r>
          </a:p>
          <a:p>
            <a:pPr marL="457200" lvl="1" indent="0">
              <a:buNone/>
            </a:pPr>
            <a:r>
              <a:rPr lang="en-GB" dirty="0" err="1"/>
              <a:t>e.g</a:t>
            </a:r>
            <a:r>
              <a:rPr lang="en-GB" dirty="0"/>
              <a:t> autonomous vehicle accidents</a:t>
            </a:r>
            <a:br>
              <a:rPr lang="en-GB" dirty="0"/>
            </a:br>
            <a:r>
              <a:rPr lang="en-GB" dirty="0"/>
              <a:t>		=&gt;  need to ask why?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dirty="0"/>
              <a:t>legislation</a:t>
            </a:r>
          </a:p>
          <a:p>
            <a:pPr marL="457200" lvl="1" indent="0">
              <a:buNone/>
            </a:pPr>
            <a:r>
              <a:rPr lang="en-GB" dirty="0"/>
              <a:t>e.g. EU ‘right to an explanation’</a:t>
            </a:r>
          </a:p>
        </p:txBody>
      </p:sp>
    </p:spTree>
    <p:extLst>
      <p:ext uri="{BB962C8B-B14F-4D97-AF65-F5344CB8AC3E}">
        <p14:creationId xmlns:p14="http://schemas.microsoft.com/office/powerpoint/2010/main" val="3021119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4BC8A-0E0A-66DE-AA61-0194ECF3E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explanation?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4FD9B-EB9A-3B33-AD93-F5D9FF914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sufficient reason</a:t>
            </a:r>
          </a:p>
          <a:p>
            <a:pPr marL="914400" lvl="2" indent="0">
              <a:buNone/>
            </a:pPr>
            <a:r>
              <a:rPr lang="en-GB" dirty="0"/>
              <a:t>e.g. justifying lunch choice: </a:t>
            </a:r>
            <a:br>
              <a:rPr lang="en-GB" dirty="0"/>
            </a:br>
            <a:r>
              <a:rPr lang="en-GB" dirty="0"/>
              <a:t>	</a:t>
            </a:r>
            <a:r>
              <a:rPr lang="en-GB" i="1" dirty="0"/>
              <a:t>“I’ll just have a salad as I had a big breakfast”.</a:t>
            </a:r>
          </a:p>
          <a:p>
            <a:pPr marL="457200" lvl="1" indent="0">
              <a:buNone/>
            </a:pPr>
            <a:r>
              <a:rPr lang="en-GB" dirty="0"/>
              <a:t>multi-billion parameter NN </a:t>
            </a:r>
            <a:br>
              <a:rPr lang="en-GB" dirty="0"/>
            </a:br>
            <a:r>
              <a:rPr lang="en-GB" dirty="0"/>
              <a:t>		don’t want a weight-by-weight analysis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XAI visualisations or models 3 dimensions: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global model vs. local point explanation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level of knowledge from white box to black box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training process vs rules for execution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41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D88678-D7ED-2DBD-DB57-3AF72547A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global and local explanations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E8D417-3D6D-9631-A2E5-FBA216EF5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global explanation</a:t>
            </a:r>
          </a:p>
          <a:p>
            <a:pPr marL="714375" lvl="1" indent="0">
              <a:buNone/>
            </a:pPr>
            <a:r>
              <a:rPr lang="en-GB" dirty="0"/>
              <a:t>behaviour of the system as a whole</a:t>
            </a:r>
          </a:p>
          <a:p>
            <a:pPr marL="1428750" lvl="2" indent="0">
              <a:buNone/>
            </a:pPr>
            <a:r>
              <a:rPr lang="en-GB" dirty="0"/>
              <a:t>e.g. drop feature to assess importance</a:t>
            </a:r>
          </a:p>
          <a:p>
            <a:pPr marL="1428750" lvl="2" indent="0">
              <a:buNone/>
            </a:pPr>
            <a:r>
              <a:rPr lang="en-GB" dirty="0"/>
              <a:t>         – for image see which pixels most critical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local explanation</a:t>
            </a:r>
          </a:p>
          <a:p>
            <a:pPr marL="714375" lvl="1" indent="0">
              <a:buNone/>
            </a:pPr>
            <a:r>
              <a:rPr lang="en-GB" dirty="0"/>
              <a:t>why this specific decision</a:t>
            </a:r>
          </a:p>
          <a:p>
            <a:pPr marL="1428750" lvl="2" indent="0">
              <a:buNone/>
            </a:pPr>
            <a:r>
              <a:rPr lang="en-GB" dirty="0"/>
              <a:t>e.g.  local perturbations  =&gt;  local models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220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390266" y="2145137"/>
            <a:ext cx="1733541" cy="1733541"/>
          </a:xfrm>
          <a:prstGeom prst="rect">
            <a:avLst/>
          </a:prstGeom>
          <a:solidFill>
            <a:srgbClr val="31A4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0139" y="285451"/>
            <a:ext cx="24948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</a:rPr>
              <a:t>white-box</a:t>
            </a:r>
          </a:p>
        </p:txBody>
      </p:sp>
      <p:sp>
        <p:nvSpPr>
          <p:cNvPr id="5" name="Rectangle 4"/>
          <p:cNvSpPr/>
          <p:nvPr/>
        </p:nvSpPr>
        <p:spPr>
          <a:xfrm>
            <a:off x="4273164" y="158145"/>
            <a:ext cx="23871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</a:rPr>
              <a:t>black-box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7777" y="4255683"/>
            <a:ext cx="21942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</a:rPr>
              <a:t>grey-box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0" y="3363573"/>
            <a:ext cx="4651384" cy="26256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3930504" y="0"/>
            <a:ext cx="720880" cy="33635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51383" y="3363573"/>
            <a:ext cx="4492617" cy="2061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0139" y="1230794"/>
            <a:ext cx="36803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creating </a:t>
            </a:r>
            <a:r>
              <a:rPr lang="en-US" sz="2400" dirty="0" err="1"/>
              <a:t>scructable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internal representations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348830" y="663015"/>
            <a:ext cx="4702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err="1"/>
              <a:t>analysing</a:t>
            </a:r>
            <a:r>
              <a:rPr lang="en-US" sz="2400" dirty="0"/>
              <a:t> and </a:t>
            </a:r>
            <a:br>
              <a:rPr lang="en-US" sz="2400" dirty="0"/>
            </a:br>
            <a:r>
              <a:rPr lang="en-US" sz="2400" dirty="0"/>
              <a:t>understanding</a:t>
            </a:r>
            <a:br>
              <a:rPr lang="en-US" sz="2400" dirty="0"/>
            </a:br>
            <a:r>
              <a:rPr lang="en-US" sz="2400" dirty="0"/>
              <a:t>from the outside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1452" y="5287188"/>
            <a:ext cx="33623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peeking within</a:t>
            </a:r>
            <a:br>
              <a:rPr lang="en-US" sz="2400" dirty="0"/>
            </a:br>
            <a:r>
              <a:rPr lang="en-US" sz="2400" dirty="0"/>
              <a:t>understanding</a:t>
            </a:r>
            <a:br>
              <a:rPr lang="en-US" sz="2400" dirty="0"/>
            </a:br>
            <a:r>
              <a:rPr lang="en-US" sz="2400" dirty="0"/>
              <a:t>internal representations</a:t>
            </a:r>
          </a:p>
        </p:txBody>
      </p:sp>
      <p:sp>
        <p:nvSpPr>
          <p:cNvPr id="22" name="Internal Storage 21"/>
          <p:cNvSpPr/>
          <p:nvPr/>
        </p:nvSpPr>
        <p:spPr>
          <a:xfrm>
            <a:off x="1682544" y="2457672"/>
            <a:ext cx="1148985" cy="1108470"/>
          </a:xfrm>
          <a:prstGeom prst="flowChartInternalStorage">
            <a:avLst/>
          </a:prstGeom>
          <a:solidFill>
            <a:schemeClr val="bg1"/>
          </a:solidFill>
          <a:ln>
            <a:solidFill>
              <a:srgbClr val="0D0D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375px-Eye_symbol_lateral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24378">
            <a:off x="250139" y="3248722"/>
            <a:ext cx="827170" cy="827170"/>
          </a:xfrm>
          <a:prstGeom prst="rect">
            <a:avLst/>
          </a:prstGeom>
        </p:spPr>
      </p:pic>
      <p:cxnSp>
        <p:nvCxnSpPr>
          <p:cNvPr id="27" name="Straight Connector 26"/>
          <p:cNvCxnSpPr>
            <a:stCxn id="24" idx="3"/>
          </p:cNvCxnSpPr>
          <p:nvPr/>
        </p:nvCxnSpPr>
        <p:spPr>
          <a:xfrm flipV="1">
            <a:off x="1069347" y="3126173"/>
            <a:ext cx="1213435" cy="45537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375px-Eye_symbol_lateral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319223" flipH="1">
            <a:off x="8028386" y="3985827"/>
            <a:ext cx="827170" cy="82717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486409" y="1923831"/>
            <a:ext cx="1202342" cy="120234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5183459" y="2525003"/>
            <a:ext cx="1260000" cy="532"/>
          </a:xfrm>
          <a:prstGeom prst="straightConnector1">
            <a:avLst/>
          </a:prstGeom>
          <a:ln w="571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7757407" y="2524471"/>
            <a:ext cx="1260000" cy="532"/>
          </a:xfrm>
          <a:prstGeom prst="straightConnector1">
            <a:avLst/>
          </a:prstGeom>
          <a:ln w="571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83459" y="2673611"/>
            <a:ext cx="2808830" cy="144384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290102" y="2715087"/>
            <a:ext cx="549242" cy="12491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5909282" y="5401415"/>
            <a:ext cx="1068353" cy="106835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>
            <a:grpSpLocks noChangeAspect="1"/>
          </p:cNvGrpSpPr>
          <p:nvPr/>
        </p:nvGrpSpPr>
        <p:grpSpPr>
          <a:xfrm>
            <a:off x="6428613" y="5395269"/>
            <a:ext cx="58801" cy="1080000"/>
            <a:chOff x="1155700" y="4985924"/>
            <a:chExt cx="45719" cy="839721"/>
          </a:xfrm>
        </p:grpSpPr>
        <p:sp>
          <p:nvSpPr>
            <p:cNvPr id="44" name="Rectangle 43"/>
            <p:cNvSpPr/>
            <p:nvPr/>
          </p:nvSpPr>
          <p:spPr>
            <a:xfrm>
              <a:off x="1155700" y="4985924"/>
              <a:ext cx="45719" cy="57150"/>
            </a:xfrm>
            <a:prstGeom prst="rect">
              <a:avLst/>
            </a:prstGeom>
            <a:solidFill>
              <a:srgbClr val="00009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155700" y="5047423"/>
              <a:ext cx="45719" cy="57150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155700" y="5107748"/>
              <a:ext cx="45719" cy="5715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155700" y="5172075"/>
              <a:ext cx="45719" cy="57150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55700" y="5229225"/>
              <a:ext cx="45719" cy="57150"/>
            </a:xfrm>
            <a:prstGeom prst="rect">
              <a:avLst/>
            </a:prstGeom>
            <a:solidFill>
              <a:srgbClr val="66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155700" y="5286375"/>
              <a:ext cx="45719" cy="57150"/>
            </a:xfrm>
            <a:prstGeom prst="rect">
              <a:avLst/>
            </a:prstGeom>
            <a:solidFill>
              <a:srgbClr val="66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155700" y="5349875"/>
              <a:ext cx="45719" cy="57150"/>
            </a:xfrm>
            <a:prstGeom prst="rect">
              <a:avLst/>
            </a:prstGeom>
            <a:solidFill>
              <a:srgbClr val="00009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155700" y="5411374"/>
              <a:ext cx="45719" cy="57150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55700" y="5471699"/>
              <a:ext cx="45719" cy="5715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155700" y="5528849"/>
              <a:ext cx="45719" cy="57150"/>
            </a:xfrm>
            <a:prstGeom prst="rect">
              <a:avLst/>
            </a:prstGeom>
            <a:solidFill>
              <a:srgbClr val="00009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155700" y="5590348"/>
              <a:ext cx="45719" cy="57150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155700" y="5650673"/>
              <a:ext cx="45719" cy="5715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155700" y="5706996"/>
              <a:ext cx="45719" cy="5715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55700" y="5768495"/>
              <a:ext cx="45719" cy="57150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8" name="Picture 57" descr="375px-Eye_symbol_lateral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5583">
            <a:off x="4314727" y="5466423"/>
            <a:ext cx="827170" cy="827170"/>
          </a:xfrm>
          <a:prstGeom prst="rect">
            <a:avLst/>
          </a:prstGeom>
        </p:spPr>
      </p:pic>
      <p:cxnSp>
        <p:nvCxnSpPr>
          <p:cNvPr id="59" name="Straight Connector 58"/>
          <p:cNvCxnSpPr>
            <a:stCxn id="58" idx="3"/>
          </p:cNvCxnSpPr>
          <p:nvPr/>
        </p:nvCxnSpPr>
        <p:spPr>
          <a:xfrm>
            <a:off x="5139561" y="5923907"/>
            <a:ext cx="1259300" cy="8295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824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16983" y="129381"/>
            <a:ext cx="7886700" cy="1325563"/>
          </a:xfrm>
        </p:spPr>
        <p:txBody>
          <a:bodyPr/>
          <a:lstStyle/>
          <a:p>
            <a:pPr eaLnBrk="1" hangingPunct="1"/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training and execution –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e.g. 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QbB</a:t>
            </a:r>
            <a:endParaRPr lang="en-US" sz="32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18986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1101725" y="1371600"/>
            <a:ext cx="26003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/>
              <a:t>training examples</a:t>
            </a:r>
          </a:p>
        </p:txBody>
      </p:sp>
      <p:pic>
        <p:nvPicPr>
          <p:cNvPr id="2253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0"/>
            <a:ext cx="3200400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876300" y="4205288"/>
            <a:ext cx="1336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/>
              <a:t>machine</a:t>
            </a:r>
            <a:br>
              <a:rPr lang="en-US" dirty="0"/>
            </a:br>
            <a:r>
              <a:rPr lang="en-US" dirty="0"/>
              <a:t>learning</a:t>
            </a:r>
          </a:p>
        </p:txBody>
      </p:sp>
      <p:sp>
        <p:nvSpPr>
          <p:cNvPr id="22536" name="Arc 12"/>
          <p:cNvSpPr>
            <a:spLocks/>
          </p:cNvSpPr>
          <p:nvPr/>
        </p:nvSpPr>
        <p:spPr bwMode="auto">
          <a:xfrm rot="-5400000" flipH="1" flipV="1">
            <a:off x="1908969" y="3348831"/>
            <a:ext cx="1130300" cy="1290638"/>
          </a:xfrm>
          <a:custGeom>
            <a:avLst/>
            <a:gdLst>
              <a:gd name="T0" fmla="*/ 0 w 21746"/>
              <a:gd name="T1" fmla="*/ 13674130 h 21600"/>
              <a:gd name="T2" fmla="*/ 58750027 w 21746"/>
              <a:gd name="T3" fmla="*/ 7804596 h 21600"/>
              <a:gd name="T4" fmla="*/ 33170817 w 21746"/>
              <a:gd name="T5" fmla="*/ 77117891 h 21600"/>
              <a:gd name="T6" fmla="*/ 0 60000 65536"/>
              <a:gd name="T7" fmla="*/ 0 60000 65536"/>
              <a:gd name="T8" fmla="*/ 0 60000 65536"/>
              <a:gd name="T9" fmla="*/ 0 w 21746"/>
              <a:gd name="T10" fmla="*/ 0 h 21600"/>
              <a:gd name="T11" fmla="*/ 21746 w 2174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46" h="21600" fill="none" extrusionOk="0">
                <a:moveTo>
                  <a:pt x="-1" y="3829"/>
                </a:moveTo>
                <a:cubicBezTo>
                  <a:pt x="3608" y="1335"/>
                  <a:pt x="7891" y="-1"/>
                  <a:pt x="12278" y="0"/>
                </a:cubicBezTo>
                <a:cubicBezTo>
                  <a:pt x="15559" y="0"/>
                  <a:pt x="18797" y="747"/>
                  <a:pt x="21746" y="2185"/>
                </a:cubicBezTo>
              </a:path>
              <a:path w="21746" h="21600" stroke="0" extrusionOk="0">
                <a:moveTo>
                  <a:pt x="-1" y="3829"/>
                </a:moveTo>
                <a:cubicBezTo>
                  <a:pt x="3608" y="1335"/>
                  <a:pt x="7891" y="-1"/>
                  <a:pt x="12278" y="0"/>
                </a:cubicBezTo>
                <a:cubicBezTo>
                  <a:pt x="15559" y="0"/>
                  <a:pt x="18797" y="747"/>
                  <a:pt x="21746" y="2185"/>
                </a:cubicBezTo>
                <a:lnTo>
                  <a:pt x="1227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25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438400"/>
            <a:ext cx="39624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Text Box 14"/>
          <p:cNvSpPr txBox="1">
            <a:spLocks noChangeArrowheads="1"/>
          </p:cNvSpPr>
          <p:nvPr/>
        </p:nvSpPr>
        <p:spPr bwMode="auto">
          <a:xfrm>
            <a:off x="7010400" y="1828800"/>
            <a:ext cx="164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SQL query</a:t>
            </a:r>
          </a:p>
        </p:txBody>
      </p:sp>
      <p:sp>
        <p:nvSpPr>
          <p:cNvPr id="22539" name="Oval 15"/>
          <p:cNvSpPr>
            <a:spLocks noChangeArrowheads="1"/>
          </p:cNvSpPr>
          <p:nvPr/>
        </p:nvSpPr>
        <p:spPr bwMode="auto">
          <a:xfrm>
            <a:off x="6400800" y="4267200"/>
            <a:ext cx="990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cond</a:t>
            </a:r>
          </a:p>
        </p:txBody>
      </p:sp>
      <p:sp>
        <p:nvSpPr>
          <p:cNvPr id="22540" name="Oval 16"/>
          <p:cNvSpPr>
            <a:spLocks noChangeArrowheads="1"/>
          </p:cNvSpPr>
          <p:nvPr/>
        </p:nvSpPr>
        <p:spPr bwMode="auto">
          <a:xfrm>
            <a:off x="7315200" y="5105400"/>
            <a:ext cx="990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cond</a:t>
            </a:r>
          </a:p>
        </p:txBody>
      </p:sp>
      <p:cxnSp>
        <p:nvCxnSpPr>
          <p:cNvPr id="22541" name="AutoShape 17"/>
          <p:cNvCxnSpPr>
            <a:cxnSpLocks noChangeShapeType="1"/>
            <a:stCxn id="22539" idx="5"/>
            <a:endCxn id="22540" idx="0"/>
          </p:cNvCxnSpPr>
          <p:nvPr/>
        </p:nvCxnSpPr>
        <p:spPr bwMode="auto">
          <a:xfrm>
            <a:off x="7246938" y="4527550"/>
            <a:ext cx="563562" cy="577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542" name="AutoShape 18"/>
          <p:cNvCxnSpPr>
            <a:cxnSpLocks noChangeShapeType="1"/>
            <a:stCxn id="22539" idx="3"/>
            <a:endCxn id="22543" idx="0"/>
          </p:cNvCxnSpPr>
          <p:nvPr/>
        </p:nvCxnSpPr>
        <p:spPr bwMode="auto">
          <a:xfrm flipH="1">
            <a:off x="6096000" y="4527550"/>
            <a:ext cx="449263" cy="654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2543" name="Text Box 19"/>
          <p:cNvSpPr txBox="1">
            <a:spLocks noChangeArrowheads="1"/>
          </p:cNvSpPr>
          <p:nvPr/>
        </p:nvSpPr>
        <p:spPr bwMode="auto">
          <a:xfrm>
            <a:off x="5867400" y="51816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chemeClr val="folHlink"/>
                </a:solidFill>
                <a:sym typeface="Monotype Sorts" charset="0"/>
              </a:rPr>
              <a:t></a:t>
            </a:r>
            <a:endParaRPr lang="en-US" sz="3600">
              <a:solidFill>
                <a:schemeClr val="folHlink"/>
              </a:solidFill>
            </a:endParaRPr>
          </a:p>
        </p:txBody>
      </p:sp>
      <p:sp>
        <p:nvSpPr>
          <p:cNvPr id="22544" name="Text Box 20"/>
          <p:cNvSpPr txBox="1">
            <a:spLocks noChangeArrowheads="1"/>
          </p:cNvSpPr>
          <p:nvPr/>
        </p:nvSpPr>
        <p:spPr bwMode="auto">
          <a:xfrm>
            <a:off x="6858000" y="591185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CA2118"/>
                </a:solidFill>
                <a:sym typeface="Monotype Sorts" charset="0"/>
              </a:rPr>
              <a:t></a:t>
            </a:r>
            <a:endParaRPr lang="en-US" sz="3600">
              <a:solidFill>
                <a:srgbClr val="CA2118"/>
              </a:solidFill>
            </a:endParaRPr>
          </a:p>
        </p:txBody>
      </p:sp>
      <p:sp>
        <p:nvSpPr>
          <p:cNvPr id="22545" name="Text Box 21"/>
          <p:cNvSpPr txBox="1">
            <a:spLocks noChangeArrowheads="1"/>
          </p:cNvSpPr>
          <p:nvPr/>
        </p:nvSpPr>
        <p:spPr bwMode="auto">
          <a:xfrm>
            <a:off x="8305800" y="591185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chemeClr val="folHlink"/>
                </a:solidFill>
                <a:sym typeface="Monotype Sorts" charset="0"/>
              </a:rPr>
              <a:t></a:t>
            </a:r>
            <a:endParaRPr lang="en-US" sz="3600">
              <a:solidFill>
                <a:schemeClr val="folHlink"/>
              </a:solidFill>
            </a:endParaRPr>
          </a:p>
        </p:txBody>
      </p:sp>
      <p:cxnSp>
        <p:nvCxnSpPr>
          <p:cNvPr id="22546" name="AutoShape 22"/>
          <p:cNvCxnSpPr>
            <a:cxnSpLocks noChangeShapeType="1"/>
            <a:stCxn id="22540" idx="5"/>
            <a:endCxn id="22545" idx="0"/>
          </p:cNvCxnSpPr>
          <p:nvPr/>
        </p:nvCxnSpPr>
        <p:spPr bwMode="auto">
          <a:xfrm>
            <a:off x="8161338" y="5365750"/>
            <a:ext cx="373062" cy="546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547" name="AutoShape 23"/>
          <p:cNvCxnSpPr>
            <a:cxnSpLocks noChangeShapeType="1"/>
            <a:stCxn id="22540" idx="3"/>
            <a:endCxn id="22544" idx="0"/>
          </p:cNvCxnSpPr>
          <p:nvPr/>
        </p:nvCxnSpPr>
        <p:spPr bwMode="auto">
          <a:xfrm flipH="1">
            <a:off x="7086600" y="5365750"/>
            <a:ext cx="373063" cy="546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2548" name="Text Box 24"/>
          <p:cNvSpPr txBox="1">
            <a:spLocks noChangeArrowheads="1"/>
          </p:cNvSpPr>
          <p:nvPr/>
        </p:nvSpPr>
        <p:spPr bwMode="auto">
          <a:xfrm>
            <a:off x="5181600" y="3886200"/>
            <a:ext cx="1301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decision</a:t>
            </a:r>
            <a:br>
              <a:rPr lang="en-US"/>
            </a:br>
            <a:r>
              <a:rPr lang="en-US"/>
              <a:t>tree</a:t>
            </a:r>
          </a:p>
        </p:txBody>
      </p:sp>
      <p:sp>
        <p:nvSpPr>
          <p:cNvPr id="22549" name="Arc 25"/>
          <p:cNvSpPr>
            <a:spLocks/>
          </p:cNvSpPr>
          <p:nvPr/>
        </p:nvSpPr>
        <p:spPr bwMode="auto">
          <a:xfrm rot="5400000" flipV="1">
            <a:off x="4045744" y="4336256"/>
            <a:ext cx="1184275" cy="2265363"/>
          </a:xfrm>
          <a:custGeom>
            <a:avLst/>
            <a:gdLst>
              <a:gd name="T0" fmla="*/ 61945861 w 21600"/>
              <a:gd name="T1" fmla="*/ 0 h 21691"/>
              <a:gd name="T2" fmla="*/ 46076905 w 21600"/>
              <a:gd name="T3" fmla="*/ 236589808 h 21691"/>
              <a:gd name="T4" fmla="*/ 0 w 21600"/>
              <a:gd name="T5" fmla="*/ 70602856 h 21691"/>
              <a:gd name="T6" fmla="*/ 0 60000 65536"/>
              <a:gd name="T7" fmla="*/ 0 60000 65536"/>
              <a:gd name="T8" fmla="*/ 0 60000 65536"/>
              <a:gd name="T9" fmla="*/ 0 w 21600"/>
              <a:gd name="T10" fmla="*/ 0 h 21691"/>
              <a:gd name="T11" fmla="*/ 21600 w 21600"/>
              <a:gd name="T12" fmla="*/ 21691 h 216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91" fill="none" extrusionOk="0">
                <a:moveTo>
                  <a:pt x="20607" y="-1"/>
                </a:moveTo>
                <a:cubicBezTo>
                  <a:pt x="21265" y="2094"/>
                  <a:pt x="21600" y="4277"/>
                  <a:pt x="21600" y="6473"/>
                </a:cubicBezTo>
                <a:cubicBezTo>
                  <a:pt x="21600" y="12174"/>
                  <a:pt x="19345" y="17645"/>
                  <a:pt x="15328" y="21691"/>
                </a:cubicBezTo>
              </a:path>
              <a:path w="21600" h="21691" stroke="0" extrusionOk="0">
                <a:moveTo>
                  <a:pt x="20607" y="-1"/>
                </a:moveTo>
                <a:cubicBezTo>
                  <a:pt x="21265" y="2094"/>
                  <a:pt x="21600" y="4277"/>
                  <a:pt x="21600" y="6473"/>
                </a:cubicBezTo>
                <a:cubicBezTo>
                  <a:pt x="21600" y="12174"/>
                  <a:pt x="19345" y="17645"/>
                  <a:pt x="15328" y="21691"/>
                </a:cubicBezTo>
                <a:lnTo>
                  <a:pt x="0" y="6473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rc 26"/>
          <p:cNvSpPr>
            <a:spLocks/>
          </p:cNvSpPr>
          <p:nvPr/>
        </p:nvSpPr>
        <p:spPr bwMode="auto">
          <a:xfrm rot="16200000" flipV="1">
            <a:off x="6972300" y="3314700"/>
            <a:ext cx="1295400" cy="1371600"/>
          </a:xfrm>
          <a:custGeom>
            <a:avLst/>
            <a:gdLst>
              <a:gd name="T0" fmla="*/ 0 w 21746"/>
              <a:gd name="T1" fmla="*/ 15443518 h 21600"/>
              <a:gd name="T2" fmla="*/ 77166429 w 21746"/>
              <a:gd name="T3" fmla="*/ 8814499 h 21600"/>
              <a:gd name="T4" fmla="*/ 43568890 w 21746"/>
              <a:gd name="T5" fmla="*/ 87096600 h 21600"/>
              <a:gd name="T6" fmla="*/ 0 60000 65536"/>
              <a:gd name="T7" fmla="*/ 0 60000 65536"/>
              <a:gd name="T8" fmla="*/ 0 60000 65536"/>
              <a:gd name="T9" fmla="*/ 0 w 21746"/>
              <a:gd name="T10" fmla="*/ 0 h 21600"/>
              <a:gd name="T11" fmla="*/ 21746 w 2174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46" h="21600" fill="none" extrusionOk="0">
                <a:moveTo>
                  <a:pt x="-1" y="3829"/>
                </a:moveTo>
                <a:cubicBezTo>
                  <a:pt x="3608" y="1335"/>
                  <a:pt x="7891" y="-1"/>
                  <a:pt x="12278" y="0"/>
                </a:cubicBezTo>
                <a:cubicBezTo>
                  <a:pt x="15559" y="0"/>
                  <a:pt x="18797" y="747"/>
                  <a:pt x="21746" y="2185"/>
                </a:cubicBezTo>
              </a:path>
              <a:path w="21746" h="21600" stroke="0" extrusionOk="0">
                <a:moveTo>
                  <a:pt x="-1" y="3829"/>
                </a:moveTo>
                <a:cubicBezTo>
                  <a:pt x="3608" y="1335"/>
                  <a:pt x="7891" y="-1"/>
                  <a:pt x="12278" y="0"/>
                </a:cubicBezTo>
                <a:cubicBezTo>
                  <a:pt x="15559" y="0"/>
                  <a:pt x="18797" y="747"/>
                  <a:pt x="21746" y="2185"/>
                </a:cubicBezTo>
                <a:lnTo>
                  <a:pt x="1227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200ABF-8212-E4E2-8236-97F75650A182}"/>
              </a:ext>
            </a:extLst>
          </p:cNvPr>
          <p:cNvSpPr txBox="1"/>
          <p:nvPr/>
        </p:nvSpPr>
        <p:spPr>
          <a:xfrm rot="21030820">
            <a:off x="725944" y="5257041"/>
            <a:ext cx="1822304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inscrutable</a:t>
            </a:r>
            <a:b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training?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7EDAE-CA10-F663-7B0B-7F3712C5AF36}"/>
              </a:ext>
            </a:extLst>
          </p:cNvPr>
          <p:cNvSpPr txBox="1"/>
          <p:nvPr/>
        </p:nvSpPr>
        <p:spPr>
          <a:xfrm rot="20515617">
            <a:off x="4374854" y="3128006"/>
            <a:ext cx="1689216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scrutable</a:t>
            </a:r>
            <a:b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execution?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47951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A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84B74-063C-8B04-BF47-958E3A1F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762E-DCB7-0AD0-1FCB-34186A7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  <a:noFill/>
        </p:spPr>
        <p:txBody>
          <a:bodyPr>
            <a:noAutofit/>
          </a:bodyPr>
          <a:lstStyle/>
          <a:p>
            <a:r>
              <a:rPr lang="en-GB" sz="4000" dirty="0"/>
              <a:t>Key Points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4A16A-C2DE-D37B-56F7-256FABE6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6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34BE-FB32-F021-B26F-4C3DB35AB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D6FE33-5229-85F8-87AC-AB8A2E33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294B8-4124-ED21-3893-FB8EE6649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59380"/>
          </a:xfrm>
        </p:spPr>
        <p:txBody>
          <a:bodyPr>
            <a:normAutofit/>
          </a:bodyPr>
          <a:lstStyle/>
          <a:p>
            <a:pPr marL="180975" indent="-168275">
              <a:spcBef>
                <a:spcPts val="4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human-like computing </a:t>
            </a:r>
            <a:r>
              <a:rPr lang="en-GB" sz="2000" dirty="0"/>
              <a:t>has two aspects: </a:t>
            </a:r>
          </a:p>
          <a:p>
            <a:pPr marL="638175" lvl="1" indent="-168275">
              <a:spcBef>
                <a:spcPts val="0"/>
              </a:spcBef>
            </a:pPr>
            <a:r>
              <a:rPr lang="en-GB" sz="1600" dirty="0"/>
              <a:t>AI inspired by human intelligence</a:t>
            </a:r>
          </a:p>
          <a:p>
            <a:pPr marL="638175" lvl="1" indent="-168275">
              <a:spcBef>
                <a:spcPts val="0"/>
              </a:spcBef>
            </a:pPr>
            <a:r>
              <a:rPr lang="en-GB" sz="1600" dirty="0"/>
              <a:t>AI that works better with humans (our focus) </a:t>
            </a:r>
          </a:p>
          <a:p>
            <a:pPr marL="180975" indent="-168275">
              <a:spcBef>
                <a:spcPts val="8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chatbots</a:t>
            </a:r>
            <a:r>
              <a:rPr lang="en-GB" sz="2000" dirty="0"/>
              <a:t>  –  </a:t>
            </a:r>
            <a:r>
              <a:rPr lang="en-GB" sz="1600" dirty="0"/>
              <a:t>long history theory (Turing test), fiction (HAL) and research (Eliza)</a:t>
            </a:r>
            <a:endParaRPr lang="en-GB" sz="2000" dirty="0"/>
          </a:p>
          <a:p>
            <a:pPr marL="180975" indent="-168275">
              <a:spcBef>
                <a:spcPts val="8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conversational user interfaces</a:t>
            </a:r>
          </a:p>
          <a:p>
            <a:pPr marL="638175" lvl="1" indent="-168275">
              <a:spcBef>
                <a:spcPts val="0"/>
              </a:spcBef>
            </a:pPr>
            <a:r>
              <a:rPr lang="en-GB" sz="1600" dirty="0"/>
              <a:t>can emulate human conversational techniques</a:t>
            </a:r>
          </a:p>
          <a:p>
            <a:pPr marL="638175" lvl="1" indent="-168275">
              <a:spcBef>
                <a:spcPts val="0"/>
              </a:spcBef>
            </a:pPr>
            <a:r>
              <a:rPr lang="en-GB" sz="1600" dirty="0"/>
              <a:t>both systems and speakers adapt.</a:t>
            </a:r>
          </a:p>
          <a:p>
            <a:pPr marL="180975" indent="-168275">
              <a:spcBef>
                <a:spcPts val="8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match technology &amp; application </a:t>
            </a:r>
            <a:r>
              <a:rPr lang="en-GB" sz="2000" dirty="0"/>
              <a:t>domain</a:t>
            </a:r>
          </a:p>
          <a:p>
            <a:pPr marL="638175" lvl="1" indent="-168275">
              <a:spcBef>
                <a:spcPts val="400"/>
              </a:spcBef>
            </a:pPr>
            <a:r>
              <a:rPr lang="en-GB" sz="1600" dirty="0"/>
              <a:t>may blur the boundaries between AI, non-AI code and human responses.</a:t>
            </a:r>
          </a:p>
          <a:p>
            <a:pPr marL="180975" indent="-168275">
              <a:spcBef>
                <a:spcPts val="8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uncanny valley</a:t>
            </a:r>
          </a:p>
          <a:p>
            <a:pPr marL="638175" lvl="1" indent="-168275">
              <a:spcBef>
                <a:spcPts val="0"/>
              </a:spcBef>
            </a:pPr>
            <a:r>
              <a:rPr lang="en-GB" sz="1600" dirty="0"/>
              <a:t>almost human interactions are bad</a:t>
            </a:r>
          </a:p>
          <a:p>
            <a:pPr marL="638175" lvl="1" indent="-168275">
              <a:spcBef>
                <a:spcPts val="0"/>
              </a:spcBef>
            </a:pPr>
            <a:r>
              <a:rPr lang="en-GB" sz="1600" dirty="0"/>
              <a:t>until that point the more human-like, the better</a:t>
            </a:r>
          </a:p>
          <a:p>
            <a:pPr marL="180975" indent="-168275">
              <a:spcBef>
                <a:spcPts val="8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explainable AI </a:t>
            </a:r>
            <a:r>
              <a:rPr lang="en-GB" sz="2000" dirty="0"/>
              <a:t>needed  –  bias, failure and legislation.</a:t>
            </a:r>
          </a:p>
          <a:p>
            <a:pPr marL="180975" indent="-168275">
              <a:spcBef>
                <a:spcPts val="800"/>
              </a:spcBef>
            </a:pPr>
            <a:r>
              <a:rPr lang="en-GB" sz="2000" dirty="0"/>
              <a:t>explanations need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sufficient reason  </a:t>
            </a:r>
            <a:r>
              <a:rPr lang="en-GB" sz="1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not weight-by-weight analysis of ML</a:t>
            </a:r>
            <a:endParaRPr lang="en-GB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0975" indent="-168275">
              <a:spcBef>
                <a:spcPts val="800"/>
              </a:spcBef>
            </a:pPr>
            <a:r>
              <a:rPr lang="en-GB" sz="2000" dirty="0"/>
              <a:t>XAI: 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local/global</a:t>
            </a:r>
            <a:r>
              <a:rPr lang="en-GB" sz="2000" dirty="0"/>
              <a:t>, 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white/black/grey box</a:t>
            </a:r>
            <a:r>
              <a:rPr lang="en-GB" sz="2000" dirty="0"/>
              <a:t>, 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training/execution</a:t>
            </a:r>
          </a:p>
        </p:txBody>
      </p:sp>
    </p:spTree>
    <p:extLst>
      <p:ext uri="{BB962C8B-B14F-4D97-AF65-F5344CB8AC3E}">
        <p14:creationId xmlns:p14="http://schemas.microsoft.com/office/powerpoint/2010/main" val="15107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AF7E9-C5FB-26B4-5AB3-78EF4BEE3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63A0B3-A552-01FE-CB54-BD9587732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human-like computing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14C7A3-00BF-3095-FD9F-75C156189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AI inspired by human intelligence</a:t>
            </a:r>
          </a:p>
          <a:p>
            <a:pPr marL="457200" lvl="1" indent="0">
              <a:buNone/>
            </a:pPr>
            <a:r>
              <a:rPr lang="en-GB" dirty="0"/>
              <a:t>NN very low-level &amp; needs large datasets</a:t>
            </a:r>
          </a:p>
          <a:p>
            <a:pPr marL="457200" lvl="1" indent="0">
              <a:buNone/>
            </a:pPr>
            <a:r>
              <a:rPr lang="en-GB" dirty="0"/>
              <a:t>small datasets and single-shot learning</a:t>
            </a:r>
          </a:p>
          <a:p>
            <a:pPr lvl="1"/>
            <a:endParaRPr lang="en-GB" sz="1200" dirty="0"/>
          </a:p>
          <a:p>
            <a:pPr marL="0" indent="0">
              <a:buNone/>
            </a:pPr>
            <a:r>
              <a:rPr lang="en-GB" dirty="0"/>
              <a:t>AI that works better with humans</a:t>
            </a:r>
          </a:p>
          <a:p>
            <a:pPr marL="457200" lvl="1" indent="0">
              <a:buNone/>
            </a:pPr>
            <a:r>
              <a:rPr lang="en-GB" dirty="0"/>
              <a:t>human-like behaviour</a:t>
            </a:r>
          </a:p>
          <a:p>
            <a:pPr marL="914400" lvl="2" indent="0">
              <a:buNone/>
            </a:pPr>
            <a:r>
              <a:rPr lang="en-GB" dirty="0"/>
              <a:t>	not necessarily internally</a:t>
            </a:r>
          </a:p>
          <a:p>
            <a:pPr marL="457200" lvl="1" indent="0">
              <a:buNone/>
            </a:pPr>
            <a:r>
              <a:rPr lang="en-GB" dirty="0"/>
              <a:t>more acceptable for humans</a:t>
            </a:r>
          </a:p>
          <a:p>
            <a:pPr marL="914400" lvl="2" indent="0">
              <a:buNone/>
            </a:pPr>
            <a:r>
              <a:rPr lang="en-GB" dirty="0"/>
              <a:t>	e.g. care situations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A53A5FA1-0AB5-C919-F26A-1852334BF1BD}"/>
              </a:ext>
            </a:extLst>
          </p:cNvPr>
          <p:cNvSpPr/>
          <p:nvPr/>
        </p:nvSpPr>
        <p:spPr>
          <a:xfrm>
            <a:off x="5869459" y="3429000"/>
            <a:ext cx="345989" cy="1909119"/>
          </a:xfrm>
          <a:prstGeom prst="rightBrace">
            <a:avLst>
              <a:gd name="adj1" fmla="val 44047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84A5F8-EBEE-DD69-6A3E-BAD58D5D8FE0}"/>
              </a:ext>
            </a:extLst>
          </p:cNvPr>
          <p:cNvSpPr txBox="1"/>
          <p:nvPr/>
        </p:nvSpPr>
        <p:spPr>
          <a:xfrm>
            <a:off x="6330196" y="4152726"/>
            <a:ext cx="158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focus here</a:t>
            </a:r>
          </a:p>
        </p:txBody>
      </p:sp>
    </p:spTree>
    <p:extLst>
      <p:ext uri="{BB962C8B-B14F-4D97-AF65-F5344CB8AC3E}">
        <p14:creationId xmlns:p14="http://schemas.microsoft.com/office/powerpoint/2010/main" val="374502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1DAE9-EA36-9F16-B34B-A5369ED9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97D1D9-C40D-7117-8A99-695764EE57F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E10AC-7C7F-7F02-471E-A424BB28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8.1 Chatbots and conversational user interfaces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18892-7315-B777-5D9A-1C0DF657D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381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301970-42D8-AFB4-64A6-B6A3AEA6A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talking with computers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0FAECA-B479-FFB4-59C2-82D02AE4E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long history: Eliza and HAL and Turing test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dirty="0"/>
              <a:t>text chatbots</a:t>
            </a:r>
          </a:p>
          <a:p>
            <a:pPr marL="457200" lvl="1" indent="0">
              <a:buNone/>
            </a:pPr>
            <a:r>
              <a:rPr lang="en-GB" dirty="0"/>
              <a:t>early chatbots: scripts and pattern matching</a:t>
            </a:r>
          </a:p>
          <a:p>
            <a:pPr marL="457200" lvl="1" indent="0">
              <a:buNone/>
            </a:pPr>
            <a:r>
              <a:rPr lang="en-GB" dirty="0"/>
              <a:t>now LLMs … stochastic parrots</a:t>
            </a:r>
          </a:p>
          <a:p>
            <a:pPr marL="457200" lvl="1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dirty="0"/>
              <a:t>speech</a:t>
            </a:r>
          </a:p>
          <a:p>
            <a:pPr marL="457200" lvl="1" indent="0">
              <a:buNone/>
            </a:pPr>
            <a:r>
              <a:rPr lang="en-GB" dirty="0"/>
              <a:t>early envisionments – </a:t>
            </a:r>
            <a:r>
              <a:rPr lang="en-GB" dirty="0">
                <a:hlinkClick r:id="rId3"/>
              </a:rPr>
              <a:t>Phone Slave </a:t>
            </a:r>
            <a:r>
              <a:rPr lang="en-GB" dirty="0"/>
              <a:t>(1984/5)   </a:t>
            </a:r>
          </a:p>
          <a:p>
            <a:pPr marL="457200" lvl="1" indent="0">
              <a:buNone/>
            </a:pPr>
            <a:r>
              <a:rPr lang="en-GB" dirty="0"/>
              <a:t>home automation – </a:t>
            </a:r>
          </a:p>
          <a:p>
            <a:pPr marL="914400" lvl="2" indent="0">
              <a:buNone/>
            </a:pPr>
            <a:r>
              <a:rPr lang="en-GB" dirty="0"/>
              <a:t>limited vocabulary but speech recognition  adds uncertainty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950042-FF09-1280-1DFF-00D7A84F3F32}"/>
              </a:ext>
            </a:extLst>
          </p:cNvPr>
          <p:cNvSpPr txBox="1"/>
          <p:nvPr/>
        </p:nvSpPr>
        <p:spPr>
          <a:xfrm>
            <a:off x="4018558" y="6550223"/>
            <a:ext cx="5125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/>
              <a:t>https://</a:t>
            </a:r>
            <a:r>
              <a:rPr lang="en-GB" sz="1400" dirty="0" err="1"/>
              <a:t>commons.wikimedia.org</a:t>
            </a:r>
            <a:r>
              <a:rPr lang="en-GB" sz="1400" dirty="0"/>
              <a:t>/w/</a:t>
            </a:r>
            <a:r>
              <a:rPr lang="en-GB" sz="1400" dirty="0" err="1"/>
              <a:t>index.php?curid</a:t>
            </a:r>
            <a:r>
              <a:rPr lang="en-GB" sz="1400" dirty="0"/>
              <a:t>=157529682</a:t>
            </a:r>
          </a:p>
        </p:txBody>
      </p:sp>
      <p:pic>
        <p:nvPicPr>
          <p:cNvPr id="7" name="Picture 6" descr="A green bird with black head and orange and blue feathers&#10;&#10;AI-generated content may be incorrect.">
            <a:extLst>
              <a:ext uri="{FF2B5EF4-FFF2-40B4-BE49-F238E27FC236}">
                <a16:creationId xmlns:a16="http://schemas.microsoft.com/office/drawing/2014/main" id="{BAD2F254-DDBB-9E34-840D-602426E321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4774" y="2629694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685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F94B-F3CA-966C-B631-BBB6DB99D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conversational 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072C0-3895-1286-DEF2-BBE3FC6EB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emulate human techniques such as echoing</a:t>
            </a:r>
          </a:p>
          <a:p>
            <a:pPr marL="457200" lvl="1" indent="0">
              <a:buNone/>
            </a:pPr>
            <a:r>
              <a:rPr lang="en-GB" sz="2000" dirty="0"/>
              <a:t>“let’s go out to the [unclear] to see a film” …</a:t>
            </a:r>
            <a:br>
              <a:rPr lang="en-GB" sz="2000" dirty="0"/>
            </a:br>
            <a:r>
              <a:rPr lang="en-GB" sz="2000" dirty="0"/>
              <a:t>	“great idea, the new Bond film is on at the Plaza”</a:t>
            </a:r>
          </a:p>
          <a:p>
            <a:pPr marL="457200" lvl="1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400" dirty="0"/>
              <a:t>match domain and technology</a:t>
            </a:r>
          </a:p>
          <a:p>
            <a:pPr marL="914400" lvl="2" indent="0">
              <a:buNone/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Eliza and Rogerian therapy</a:t>
            </a:r>
          </a:p>
          <a:p>
            <a:pPr marL="457200" lvl="1" indent="0">
              <a:buNone/>
            </a:pPr>
            <a:r>
              <a:rPr lang="en-GB" sz="2000" dirty="0"/>
              <a:t>home automation – limited core vocabulary</a:t>
            </a:r>
          </a:p>
          <a:p>
            <a:pPr lvl="1"/>
            <a:endParaRPr lang="en-GB" sz="1200" dirty="0"/>
          </a:p>
          <a:p>
            <a:pPr marL="0" indent="0">
              <a:buNone/>
            </a:pPr>
            <a:r>
              <a:rPr lang="en-GB" sz="2400" dirty="0"/>
              <a:t>adaptations</a:t>
            </a:r>
          </a:p>
          <a:p>
            <a:pPr marL="457200" lvl="1" indent="0">
              <a:buNone/>
            </a:pPr>
            <a:r>
              <a:rPr lang="en-GB" sz="2000" dirty="0"/>
              <a:t>AI – speaker independent vs speaker dependent</a:t>
            </a:r>
          </a:p>
          <a:p>
            <a:pPr marL="457200" lvl="1" indent="0">
              <a:buNone/>
            </a:pPr>
            <a:r>
              <a:rPr lang="en-GB" sz="2000" dirty="0"/>
              <a:t>humans – speak more clearly to help AI  (often unconscious)</a:t>
            </a:r>
          </a:p>
        </p:txBody>
      </p:sp>
    </p:spTree>
    <p:extLst>
      <p:ext uri="{BB962C8B-B14F-4D97-AF65-F5344CB8AC3E}">
        <p14:creationId xmlns:p14="http://schemas.microsoft.com/office/powerpoint/2010/main" val="1591634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C5C4E-D4E3-45E9-706F-933E2C6E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blurring the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15ACE-ABD7-B5D5-E9EF-BE98DC82E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simple AI with a human face</a:t>
            </a:r>
          </a:p>
          <a:p>
            <a:pPr marL="457200" lvl="1" indent="0">
              <a:buNone/>
            </a:pPr>
            <a:r>
              <a:rPr lang="en-GB" dirty="0"/>
              <a:t>Ask Jeeves (early web search)</a:t>
            </a:r>
            <a:br>
              <a:rPr lang="en-GB" dirty="0"/>
            </a:br>
            <a:r>
              <a:rPr lang="en-GB" dirty="0"/>
              <a:t>		question format </a:t>
            </a:r>
            <a:br>
              <a:rPr lang="en-GB" dirty="0"/>
            </a:br>
            <a:r>
              <a:rPr lang="en-GB" dirty="0"/>
              <a:t>		 	=&gt; more search terms</a:t>
            </a:r>
            <a:br>
              <a:rPr lang="en-GB" dirty="0"/>
            </a:br>
            <a:r>
              <a:rPr lang="en-GB" dirty="0"/>
              <a:t>					=&gt; better results</a:t>
            </a:r>
          </a:p>
          <a:p>
            <a:endParaRPr lang="en-GB" sz="1400" dirty="0"/>
          </a:p>
          <a:p>
            <a:pPr marL="0" indent="0">
              <a:buNone/>
            </a:pPr>
            <a:r>
              <a:rPr lang="en-GB" dirty="0"/>
              <a:t>complex AI with human backup</a:t>
            </a:r>
          </a:p>
          <a:p>
            <a:pPr marL="457200" lvl="1" indent="0">
              <a:buNone/>
            </a:pPr>
            <a:r>
              <a:rPr lang="en-GB" dirty="0"/>
              <a:t>single chatbot </a:t>
            </a:r>
            <a:br>
              <a:rPr lang="en-GB" dirty="0"/>
            </a:br>
            <a:r>
              <a:rPr lang="en-GB" dirty="0"/>
              <a:t>	sometimes automated sometimes human</a:t>
            </a:r>
            <a:br>
              <a:rPr lang="en-GB" dirty="0"/>
            </a:br>
            <a:r>
              <a:rPr lang="en-GB" dirty="0"/>
              <a:t>	can shift from utterance to utterance</a:t>
            </a:r>
          </a:p>
          <a:p>
            <a:pPr marL="457200" lvl="1" indent="0">
              <a:buNone/>
            </a:pPr>
            <a:r>
              <a:rPr lang="en-GB" dirty="0"/>
              <a:t>user may not realise … ethics?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072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9DC3D-EFBA-F992-CB7E-D099CBE4D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6A8F02-C5B4-22F2-B02A-88960A2BD84D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35D486-BB1F-7C75-D5EB-2D0903BA9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8.2 Navigating the uncanny valley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28F1C-7D96-FDC2-FEA4-8AA8DBDE7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882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AAAD23-ABF8-EBA3-2096-DBDC1130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68" y="148072"/>
            <a:ext cx="7886700" cy="1325563"/>
          </a:xfrm>
        </p:spPr>
        <p:txBody>
          <a:bodyPr>
            <a:normAutofit/>
          </a:bodyPr>
          <a:lstStyle/>
          <a:p>
            <a:r>
              <a:rPr lang="en-GB" dirty="0"/>
              <a:t>uncanny valley</a:t>
            </a:r>
            <a:br>
              <a:rPr lang="en-GB" dirty="0"/>
            </a:br>
            <a:r>
              <a:rPr lang="en-GB" sz="3200" dirty="0"/>
              <a:t>(</a:t>
            </a:r>
            <a:r>
              <a:rPr lang="en-GB" sz="2000" dirty="0"/>
              <a:t>from Japanese, ‘</a:t>
            </a:r>
            <a:r>
              <a:rPr lang="en-GB" sz="2000" dirty="0" err="1"/>
              <a:t>Bukimi</a:t>
            </a:r>
            <a:r>
              <a:rPr lang="en-GB" sz="2000" dirty="0"/>
              <a:t> no </a:t>
            </a:r>
            <a:r>
              <a:rPr lang="en-GB" sz="2000" dirty="0" err="1"/>
              <a:t>tani</a:t>
            </a:r>
            <a:r>
              <a:rPr lang="en-GB" sz="2000" dirty="0"/>
              <a:t>’)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008149-CC31-F124-8549-C46B767FD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2127" y="1473635"/>
            <a:ext cx="3066805" cy="5099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coined by roboticist Masahiro Mori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000" dirty="0"/>
              <a:t>robots (and puppets):</a:t>
            </a:r>
          </a:p>
          <a:p>
            <a:pPr marL="182563" lvl="1" indent="0">
              <a:buNone/>
              <a:tabLst>
                <a:tab pos="523875" algn="l"/>
              </a:tabLst>
            </a:pPr>
            <a:r>
              <a:rPr lang="en-GB" sz="1800" dirty="0"/>
              <a:t>more and more human-life </a:t>
            </a:r>
            <a:br>
              <a:rPr lang="en-GB" sz="1800" dirty="0"/>
            </a:br>
            <a:r>
              <a:rPr lang="en-GB" sz="1800" dirty="0"/>
              <a:t>	=&gt; better and better</a:t>
            </a:r>
          </a:p>
          <a:p>
            <a:pPr marL="182563" lvl="1" indent="0">
              <a:buNone/>
            </a:pPr>
            <a:endParaRPr lang="en-GB" sz="1800" dirty="0"/>
          </a:p>
          <a:p>
            <a:pPr marL="182563" lvl="1" indent="0">
              <a:buNone/>
            </a:pPr>
            <a:r>
              <a:rPr lang="en-GB" sz="1800" dirty="0"/>
              <a:t>until … </a:t>
            </a:r>
          </a:p>
          <a:p>
            <a:pPr marL="182563" lvl="1" indent="0">
              <a:buNone/>
            </a:pPr>
            <a:endParaRPr lang="en-GB" sz="1800" dirty="0"/>
          </a:p>
          <a:p>
            <a:pPr marL="182563" lvl="1" indent="0">
              <a:buNone/>
            </a:pPr>
            <a:r>
              <a:rPr lang="en-GB" sz="1800" dirty="0"/>
              <a:t>the point when they became scary or just weird</a:t>
            </a:r>
          </a:p>
          <a:p>
            <a:endParaRPr lang="en-GB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7F373B6-1542-DC2E-42A4-57A3CFE263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4210" y="1766432"/>
            <a:ext cx="5767917" cy="451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118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8846D-F544-0F2E-2406-FC80D2190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0F48F4-764D-346B-7D85-8C3B34E1F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 just robots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8AD0AF-107C-D2DA-0707-04AFB6466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is that a human helpdesk or a chatbot?</a:t>
            </a:r>
          </a:p>
          <a:p>
            <a:pPr marL="0" indent="0">
              <a:buNone/>
            </a:pPr>
            <a:r>
              <a:rPr lang="en-GB" sz="2400" dirty="0"/>
              <a:t>will AI familiarity change picture?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before the chasm –  more human is better</a:t>
            </a:r>
          </a:p>
          <a:p>
            <a:pPr marL="457200" lvl="1" indent="0">
              <a:buNone/>
            </a:pPr>
            <a:r>
              <a:rPr lang="en-GB" sz="2000" dirty="0"/>
              <a:t>e.g. Peiris in 1990s, clinical consultations for difficult topics </a:t>
            </a:r>
          </a:p>
          <a:p>
            <a:pPr marL="457200" lvl="1" indent="0">
              <a:buNone/>
            </a:pPr>
            <a:r>
              <a:rPr lang="en-GB" sz="2000" dirty="0"/>
              <a:t>	form before consultation  →  easier to be frank </a:t>
            </a:r>
          </a:p>
          <a:p>
            <a:pPr marL="457200" lvl="1" indent="0">
              <a:buNone/>
            </a:pPr>
            <a:r>
              <a:rPr lang="en-GB" sz="2000" dirty="0"/>
              <a:t>	paper forms → automated forms → chatbot</a:t>
            </a:r>
          </a:p>
          <a:p>
            <a:pPr marL="457200" lvl="1" indent="0">
              <a:buNone/>
            </a:pPr>
            <a:r>
              <a:rPr lang="en-GB" sz="2000" dirty="0"/>
              <a:t>			the more human the more honest</a:t>
            </a:r>
          </a:p>
          <a:p>
            <a:pPr marL="457200" lvl="1" indent="0">
              <a:buNone/>
            </a:pPr>
            <a:r>
              <a:rPr lang="en-GB" sz="2000" dirty="0"/>
              <a:t>	chatbot  =  simple script plus topic model</a:t>
            </a:r>
          </a:p>
          <a:p>
            <a:pPr marL="457200" lvl="1" indent="0">
              <a:buNone/>
            </a:pPr>
            <a:r>
              <a:rPr lang="en-GB" sz="2000" dirty="0"/>
              <a:t>	so much easier now with LLMs!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42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3034</TotalTime>
  <Words>985</Words>
  <Application>Microsoft Macintosh PowerPoint</Application>
  <PresentationFormat>On-screen Show (4:3)</PresentationFormat>
  <Paragraphs>171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Monotype Sorts</vt:lpstr>
      <vt:lpstr>Office Theme</vt:lpstr>
      <vt:lpstr>AI for HCI – Chapter 8  Human-life Computing</vt:lpstr>
      <vt:lpstr>human-like computing</vt:lpstr>
      <vt:lpstr>8.1 Chatbots and conversational user interfaces</vt:lpstr>
      <vt:lpstr>talking with computers</vt:lpstr>
      <vt:lpstr>conversational interfaces</vt:lpstr>
      <vt:lpstr>blurring the boundaries</vt:lpstr>
      <vt:lpstr>8.2 Navigating the uncanny valley</vt:lpstr>
      <vt:lpstr>uncanny valley (from Japanese, ‘Bukimi no tani’)</vt:lpstr>
      <vt:lpstr>not just robots</vt:lpstr>
      <vt:lpstr>8.3 Explainable AI</vt:lpstr>
      <vt:lpstr>why do we need XAI?</vt:lpstr>
      <vt:lpstr>what is an explanation?</vt:lpstr>
      <vt:lpstr>global and local explanations</vt:lpstr>
      <vt:lpstr>PowerPoint Presentation</vt:lpstr>
      <vt:lpstr>training and execution – e.g. QbB</vt:lpstr>
      <vt:lpstr>Key Points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Dix</dc:creator>
  <cp:lastModifiedBy>Alan Dix</cp:lastModifiedBy>
  <cp:revision>12</cp:revision>
  <dcterms:created xsi:type="dcterms:W3CDTF">2025-06-09T07:37:06Z</dcterms:created>
  <dcterms:modified xsi:type="dcterms:W3CDTF">2025-11-25T09:34:50Z</dcterms:modified>
</cp:coreProperties>
</file>