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sldIdLst>
    <p:sldId id="264" r:id="rId2"/>
    <p:sldId id="265" r:id="rId3"/>
    <p:sldId id="269" r:id="rId4"/>
    <p:sldId id="267" r:id="rId5"/>
    <p:sldId id="331" r:id="rId6"/>
    <p:sldId id="332" r:id="rId7"/>
    <p:sldId id="266" r:id="rId8"/>
    <p:sldId id="333" r:id="rId9"/>
    <p:sldId id="571" r:id="rId10"/>
    <p:sldId id="334" r:id="rId11"/>
    <p:sldId id="268" r:id="rId12"/>
    <p:sldId id="335" r:id="rId13"/>
    <p:sldId id="569" r:id="rId14"/>
    <p:sldId id="57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F2E6"/>
    <a:srgbClr val="C3D69B"/>
    <a:srgbClr val="CBC1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35"/>
    <p:restoredTop sz="64799"/>
  </p:normalViewPr>
  <p:slideViewPr>
    <p:cSldViewPr snapToGrid="0">
      <p:cViewPr varScale="1">
        <p:scale>
          <a:sx n="74" d="100"/>
          <a:sy n="74" d="100"/>
        </p:scale>
        <p:origin x="14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1B9074-8243-D340-AC4E-4955A1A3C968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EFB4E-C109-FB4F-B622-D74BE7CBB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2243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 Wider Context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9.1 Big Issues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9.2 Bias and discrimination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9.3 Legislation and Litigation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9.4 AI for Everyone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5978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473BBC-E588-5D20-D3C9-015C27847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B7C40B9-2BBB-6BFA-0822-8CDB7501CE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9EC501-5282-D3EE-F83A-5D3F1536DF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15B79C-5B52-88DC-CAA8-AE102DDF26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9203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22B1AE-7579-1A69-F63F-5E12459BC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DB52F6-F847-384F-0C90-8D4B5CE291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FCF601-0F0C-182E-97F1-B56E09E254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2DC872-D56D-0FED-B51D-C88B953F8F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407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CF3442-10C9-B95F-83E1-825CD112F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8EE8EA-F02A-CBAC-CC56-8C962A1B27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D816A5E-76FB-C277-849C-A8ACEB80AB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3E3134-E88C-1CD2-C090-51C25387AA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007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CF00AC-3E3E-77D2-9D16-1E67B6F278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F33C258-AC13-8592-A1AE-81487A4D3F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60E6234-F802-E139-C3CA-857F81875C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9A04F8-DE3B-A436-BA76-5BFE0EEFB8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20222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training data may embody previous human prejudice – for example, racism</a:t>
            </a:r>
          </a:p>
          <a:p>
            <a:r>
              <a:rPr lang="en-GB" dirty="0"/>
              <a:t>in messaging platforms can lead to racist machine language models for a chatbot.</a:t>
            </a:r>
          </a:p>
          <a:p>
            <a:r>
              <a:rPr lang="en-GB" dirty="0"/>
              <a:t>• The choice of features may create bias – for example, if a job requires physical</a:t>
            </a:r>
          </a:p>
          <a:p>
            <a:r>
              <a:rPr lang="en-GB" dirty="0"/>
              <a:t>strength, but the training data includes only academic school subjects taken</a:t>
            </a:r>
          </a:p>
          <a:p>
            <a:r>
              <a:rPr lang="en-GB" dirty="0"/>
              <a:t>(scientific vs humanities), without any direct physical fitness measure, then a</a:t>
            </a:r>
          </a:p>
          <a:p>
            <a:r>
              <a:rPr lang="en-GB" dirty="0"/>
              <a:t>machine-learning algorithm may end up using this as a hidden proxy for gender.</a:t>
            </a:r>
          </a:p>
          <a:p>
            <a:r>
              <a:rPr lang="en-GB" dirty="0"/>
              <a:t>• The target or fitness function may create bias – for example, if job selection is</a:t>
            </a:r>
          </a:p>
          <a:p>
            <a:r>
              <a:rPr lang="en-GB" dirty="0"/>
              <a:t>based on natural language processing of application letters, it may favour native</a:t>
            </a:r>
          </a:p>
          <a:p>
            <a:r>
              <a:rPr lang="en-GB" dirty="0"/>
              <a:t>speakers.</a:t>
            </a:r>
          </a:p>
          <a:p>
            <a:r>
              <a:rPr lang="en-GB" dirty="0"/>
              <a:t>• The base rate for different groups may be unbalanced (often due to earlier societal</a:t>
            </a:r>
          </a:p>
          <a:p>
            <a:r>
              <a:rPr lang="en-GB" dirty="0"/>
              <a:t>bias) – for example, more poorer people end up in prison, so an algorithm</a:t>
            </a:r>
          </a:p>
          <a:p>
            <a:r>
              <a:rPr lang="en-GB" dirty="0"/>
              <a:t>advising courts might suggest custodial sentences based on economic status.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90473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7526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C1F8D0-5BCD-3C97-A808-8E34525BA1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C42838-9C51-7F3D-8B0E-0678B119D8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DADD36-5D32-DF92-59EF-B6BD452951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592BA9-6E46-2B11-6373-F8646CCDF8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39318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5400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AB99FC-C1DA-CE22-0A51-3B8621D07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D6B85D-9E1A-0E6D-120B-9147D6233A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BB7911-9523-4B7E-C99C-6E4AEC2E1A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398925-23B0-4188-3D81-67153FC728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9073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9398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04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54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546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104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90418"/>
            <a:ext cx="7886700" cy="2250040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887038"/>
            <a:ext cx="7886700" cy="320261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702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863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517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840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003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6925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966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707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D647F9-3E86-B92C-233B-8809EB000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3D6E2F0-2A77-3124-D760-F3DC8B568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5400" dirty="0"/>
              <a:t>AI for HCI – </a:t>
            </a:r>
            <a:r>
              <a:rPr lang="en-GB" sz="4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Chapter</a:t>
            </a:r>
            <a:r>
              <a:rPr lang="en-GB" sz="5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9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Wider Context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02A00EF-26D9-0451-AF64-DA0819A8CE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9.1 Big Issues</a:t>
            </a:r>
          </a:p>
          <a:p>
            <a:r>
              <a:rPr lang="en-GB" dirty="0">
                <a:solidFill>
                  <a:schemeClr val="tx1"/>
                </a:solidFill>
              </a:rPr>
              <a:t>9.2 Bias and Discrimination</a:t>
            </a:r>
          </a:p>
          <a:p>
            <a:r>
              <a:rPr lang="en-GB" dirty="0">
                <a:solidFill>
                  <a:schemeClr val="tx1"/>
                </a:solidFill>
              </a:rPr>
              <a:t>9.3 Legislation and Litigation</a:t>
            </a:r>
          </a:p>
          <a:p>
            <a:r>
              <a:rPr lang="en-GB" dirty="0">
                <a:solidFill>
                  <a:schemeClr val="tx1"/>
                </a:solidFill>
              </a:rPr>
              <a:t>9.4 AI for Everyone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57312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36A73-B823-9F79-F861-FCF407EB1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responsibility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5BBB9-5361-F475-BA16-4ABBCC520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transnational laws</a:t>
            </a:r>
          </a:p>
          <a:p>
            <a:pPr marL="457200" lvl="1" indent="0">
              <a:buNone/>
            </a:pP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e.g. EU GDPR applies to any web app or software used in EU</a:t>
            </a:r>
          </a:p>
          <a:p>
            <a:pPr marL="720725" lvl="1" indent="0">
              <a:buNone/>
            </a:pPr>
            <a:r>
              <a:rPr lang="en-GB" dirty="0"/>
              <a:t>but technology legislation always playing catch up!</a:t>
            </a:r>
          </a:p>
          <a:p>
            <a:pPr marL="457200" lvl="1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dirty="0"/>
              <a:t>algorithmic accountability </a:t>
            </a:r>
          </a:p>
          <a:p>
            <a:pPr marL="720725" lvl="1" indent="0">
              <a:buNone/>
            </a:pPr>
            <a:r>
              <a:rPr lang="en-GB" dirty="0"/>
              <a:t>fear of litigation  =&gt;  good behaviour</a:t>
            </a:r>
          </a:p>
          <a:p>
            <a:pPr lvl="1"/>
            <a:endParaRPr lang="en-GB" sz="1800" dirty="0"/>
          </a:p>
          <a:p>
            <a:pPr marL="0" indent="0">
              <a:buNone/>
            </a:pPr>
            <a:r>
              <a:rPr lang="en-GB" dirty="0"/>
              <a:t>who gets sued?</a:t>
            </a:r>
          </a:p>
          <a:p>
            <a:pPr marL="720725" lvl="1" indent="0">
              <a:buNone/>
            </a:pPr>
            <a:r>
              <a:rPr lang="en-GB" dirty="0"/>
              <a:t>probably company/employer</a:t>
            </a:r>
          </a:p>
          <a:p>
            <a:pPr marL="457200" lvl="1" indent="0">
              <a:buNone/>
            </a:pPr>
            <a:r>
              <a:rPr lang="en-GB" dirty="0"/>
              <a:t>		… but everyone has ethical responsibility</a:t>
            </a:r>
          </a:p>
        </p:txBody>
      </p:sp>
    </p:spTree>
    <p:extLst>
      <p:ext uri="{BB962C8B-B14F-4D97-AF65-F5344CB8AC3E}">
        <p14:creationId xmlns:p14="http://schemas.microsoft.com/office/powerpoint/2010/main" val="700919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F293106-4477-C4C8-B817-AE67346B22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10A33CE-E53F-9E63-4529-8A437DBEE453}"/>
              </a:ext>
            </a:extLst>
          </p:cNvPr>
          <p:cNvSpPr/>
          <p:nvPr/>
        </p:nvSpPr>
        <p:spPr>
          <a:xfrm>
            <a:off x="14288" y="-19052"/>
            <a:ext cx="9129712" cy="6877051"/>
          </a:xfrm>
          <a:prstGeom prst="rect">
            <a:avLst/>
          </a:prstGeom>
          <a:solidFill>
            <a:srgbClr val="E9F2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E91883-72BB-F371-0B98-024504913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438400"/>
            <a:ext cx="7886700" cy="1225669"/>
          </a:xfrm>
        </p:spPr>
        <p:txBody>
          <a:bodyPr>
            <a:noAutofit/>
          </a:bodyPr>
          <a:lstStyle/>
          <a:p>
            <a:r>
              <a:rPr lang="en-GB" sz="4000" dirty="0"/>
              <a:t>9.4 AI for Everyone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2A4C62-FC94-7821-4310-748975A80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419600"/>
            <a:ext cx="7886700" cy="1670051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1942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194A02-33DA-D1FA-1EF2-33FF5A0F0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AI for everyone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B99D50B-4DD2-D5BB-544F-2AF94AE9BF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lots of libraries and tools</a:t>
            </a:r>
            <a:br>
              <a:rPr lang="en-GB" dirty="0"/>
            </a:br>
            <a:r>
              <a:rPr lang="en-GB" dirty="0"/>
              <a:t>		but still steep learning curve</a:t>
            </a:r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r>
              <a:rPr lang="en-GB" dirty="0"/>
              <a:t>do users of AI need to understand it?</a:t>
            </a:r>
          </a:p>
          <a:p>
            <a:pPr marL="720725" lvl="1" indent="0">
              <a:buNone/>
            </a:pPr>
            <a:r>
              <a:rPr lang="en-GB" dirty="0"/>
              <a:t>IoT, smart homes. etc  =&gt;  end-user programming</a:t>
            </a:r>
          </a:p>
          <a:p>
            <a:pPr marL="720725" lvl="1" indent="0">
              <a:buNone/>
            </a:pPr>
            <a:r>
              <a:rPr lang="en-GB" dirty="0"/>
              <a:t>AI can help … but we may also need help with AI</a:t>
            </a:r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r>
              <a:rPr lang="en-GB" dirty="0"/>
              <a:t>near-end-user programming AI</a:t>
            </a:r>
          </a:p>
          <a:p>
            <a:pPr marL="720725" lvl="1" indent="0">
              <a:buNone/>
            </a:pPr>
            <a:r>
              <a:rPr lang="en-GB" dirty="0"/>
              <a:t>tools for the digital artisan</a:t>
            </a:r>
          </a:p>
          <a:p>
            <a:pPr marL="720725" lvl="1" indent="0">
              <a:buNone/>
            </a:pPr>
            <a:r>
              <a:rPr lang="en-GB" dirty="0"/>
              <a:t>as well as end-users and experts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05712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F2E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084B74-063C-8B04-BF47-958E3A1FA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3762E-DCB7-0AD0-1FCB-34186A765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438400"/>
            <a:ext cx="7886700" cy="1225669"/>
          </a:xfrm>
          <a:noFill/>
        </p:spPr>
        <p:txBody>
          <a:bodyPr>
            <a:noAutofit/>
          </a:bodyPr>
          <a:lstStyle/>
          <a:p>
            <a:r>
              <a:rPr lang="en-GB" sz="4000" dirty="0"/>
              <a:t>Key Points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44A16A-C2DE-D37B-56F7-256FABE6F2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419600"/>
            <a:ext cx="7886700" cy="1670051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19363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C534BE-FB32-F021-B26F-4C3DB35AB8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1D6FE33-5229-85F8-87AC-AB8A2E33A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points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6294B8-4124-ED21-3893-FB8EE6649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851220"/>
          </a:xfrm>
        </p:spPr>
        <p:txBody>
          <a:bodyPr>
            <a:normAutofit/>
          </a:bodyPr>
          <a:lstStyle/>
          <a:p>
            <a:pPr marL="180975" indent="-168275">
              <a:spcBef>
                <a:spcPts val="600"/>
              </a:spcBef>
            </a:pPr>
            <a:r>
              <a:rPr lang="en-GB" sz="1800" dirty="0"/>
              <a:t>many big issues for AI  </a:t>
            </a:r>
            <a:r>
              <a:rPr lang="en-GB" sz="1600" dirty="0"/>
              <a:t>–  </a:t>
            </a:r>
            <a:r>
              <a:rPr lang="en-GB" sz="1400" dirty="0"/>
              <a:t>social, cultural and environmental</a:t>
            </a:r>
            <a:br>
              <a:rPr lang="en-GB" sz="1600" dirty="0"/>
            </a:br>
            <a:r>
              <a:rPr lang="en-GB" sz="1600" dirty="0"/>
              <a:t>esp. </a:t>
            </a:r>
            <a:r>
              <a:rPr lang="en-GB" sz="1800" dirty="0"/>
              <a:t>for UI: </a:t>
            </a:r>
            <a:r>
              <a:rPr lang="en-GB" sz="1600" dirty="0">
                <a:solidFill>
                  <a:schemeClr val="accent6">
                    <a:lumMod val="75000"/>
                  </a:schemeClr>
                </a:solidFill>
              </a:rPr>
              <a:t>bias and discrimination</a:t>
            </a:r>
            <a:r>
              <a:rPr lang="en-GB" sz="1600" dirty="0"/>
              <a:t>, </a:t>
            </a:r>
            <a:r>
              <a:rPr lang="en-GB" sz="1600" dirty="0">
                <a:solidFill>
                  <a:schemeClr val="accent6">
                    <a:lumMod val="75000"/>
                  </a:schemeClr>
                </a:solidFill>
              </a:rPr>
              <a:t>legislation and litigation</a:t>
            </a:r>
            <a:r>
              <a:rPr lang="en-GB" sz="1600" dirty="0"/>
              <a:t> and </a:t>
            </a:r>
            <a:r>
              <a:rPr lang="en-GB" sz="1600" dirty="0">
                <a:solidFill>
                  <a:schemeClr val="accent6">
                    <a:lumMod val="75000"/>
                  </a:schemeClr>
                </a:solidFill>
              </a:rPr>
              <a:t>AI for everyone</a:t>
            </a:r>
            <a:endParaRPr lang="en-GB" sz="1800" dirty="0">
              <a:solidFill>
                <a:schemeClr val="accent6">
                  <a:lumMod val="75000"/>
                </a:schemeClr>
              </a:solidFill>
            </a:endParaRPr>
          </a:p>
          <a:p>
            <a:pPr marL="180975" indent="-168275">
              <a:spcBef>
                <a:spcPts val="600"/>
              </a:spcBef>
            </a:pPr>
            <a:r>
              <a:rPr lang="en-GB" sz="1800" dirty="0"/>
              <a:t>many </a:t>
            </a:r>
            <a:r>
              <a:rPr lang="en-GB" sz="1800" dirty="0">
                <a:solidFill>
                  <a:schemeClr val="accent6">
                    <a:lumMod val="75000"/>
                  </a:schemeClr>
                </a:solidFill>
              </a:rPr>
              <a:t>sources of bias</a:t>
            </a:r>
            <a:r>
              <a:rPr lang="en-GB" sz="1800" dirty="0"/>
              <a:t>: </a:t>
            </a:r>
          </a:p>
          <a:p>
            <a:pPr marL="469900" lvl="1" indent="0">
              <a:spcBef>
                <a:spcPts val="0"/>
              </a:spcBef>
              <a:buNone/>
            </a:pPr>
            <a:r>
              <a:rPr lang="en-GB" sz="1400" dirty="0"/>
              <a:t>training data, objective functions, societal base rates &amp; choice of features</a:t>
            </a:r>
            <a:endParaRPr lang="en-GB" sz="900" dirty="0"/>
          </a:p>
          <a:p>
            <a:pPr marL="180975" indent="-168275">
              <a:spcBef>
                <a:spcPts val="600"/>
              </a:spcBef>
            </a:pPr>
            <a:r>
              <a:rPr lang="en-GB" sz="1800" dirty="0">
                <a:solidFill>
                  <a:schemeClr val="accent6">
                    <a:lumMod val="75000"/>
                  </a:schemeClr>
                </a:solidFill>
              </a:rPr>
              <a:t>de-biasing algorithms </a:t>
            </a:r>
            <a:r>
              <a:rPr lang="en-GB" sz="1800" dirty="0"/>
              <a:t>can help</a:t>
            </a:r>
          </a:p>
          <a:p>
            <a:pPr marL="469900" lvl="1" indent="0">
              <a:spcBef>
                <a:spcPts val="0"/>
              </a:spcBef>
              <a:buNone/>
            </a:pPr>
            <a:r>
              <a:rPr lang="en-GB" sz="1400" dirty="0"/>
              <a:t>but limited by societal base rates and trade-offs between fairness measures</a:t>
            </a:r>
          </a:p>
          <a:p>
            <a:pPr marL="180975" indent="-168275">
              <a:spcBef>
                <a:spcPts val="600"/>
              </a:spcBef>
            </a:pPr>
            <a:r>
              <a:rPr lang="en-GB" sz="1800" dirty="0"/>
              <a:t>HCI can help</a:t>
            </a:r>
          </a:p>
          <a:p>
            <a:pPr marL="469900" lvl="1" indent="0">
              <a:spcBef>
                <a:spcPts val="0"/>
              </a:spcBef>
              <a:buNone/>
            </a:pPr>
            <a:r>
              <a:rPr lang="en-GB" sz="1400" dirty="0"/>
              <a:t>effective </a:t>
            </a:r>
            <a:r>
              <a:rPr lang="en-GB" sz="1400" dirty="0">
                <a:solidFill>
                  <a:schemeClr val="accent6">
                    <a:lumMod val="75000"/>
                  </a:schemeClr>
                </a:solidFill>
              </a:rPr>
              <a:t>visualisations</a:t>
            </a:r>
            <a:r>
              <a:rPr lang="en-GB" sz="1400" dirty="0"/>
              <a:t>, </a:t>
            </a:r>
            <a:r>
              <a:rPr lang="en-GB" sz="1400" dirty="0">
                <a:solidFill>
                  <a:schemeClr val="accent6">
                    <a:lumMod val="75000"/>
                  </a:schemeClr>
                </a:solidFill>
              </a:rPr>
              <a:t>explainable AI</a:t>
            </a:r>
            <a:r>
              <a:rPr lang="en-GB" sz="1400" dirty="0"/>
              <a:t>, identify </a:t>
            </a:r>
            <a:r>
              <a:rPr lang="en-GB" sz="1400" dirty="0">
                <a:solidFill>
                  <a:schemeClr val="accent6">
                    <a:lumMod val="75000"/>
                  </a:schemeClr>
                </a:solidFill>
              </a:rPr>
              <a:t>unrepresented groups</a:t>
            </a:r>
            <a:endParaRPr lang="en-GB" sz="1400" dirty="0"/>
          </a:p>
          <a:p>
            <a:pPr marL="180975" indent="-168275">
              <a:spcBef>
                <a:spcPts val="600"/>
              </a:spcBef>
            </a:pPr>
            <a:r>
              <a:rPr lang="en-GB" sz="1800" dirty="0"/>
              <a:t>AI can also help</a:t>
            </a:r>
          </a:p>
          <a:p>
            <a:pPr marL="469900" lvl="1" indent="0">
              <a:spcBef>
                <a:spcPts val="0"/>
              </a:spcBef>
              <a:buNone/>
            </a:pPr>
            <a:r>
              <a:rPr lang="en-GB" sz="1400" dirty="0"/>
              <a:t>but may itself </a:t>
            </a:r>
            <a:r>
              <a:rPr lang="en-GB" sz="1400" dirty="0">
                <a:solidFill>
                  <a:schemeClr val="accent6">
                    <a:lumMod val="75000"/>
                  </a:schemeClr>
                </a:solidFill>
              </a:rPr>
              <a:t>embody bias and prejudice</a:t>
            </a:r>
            <a:r>
              <a:rPr lang="en-GB" sz="1400" dirty="0"/>
              <a:t> of the internet</a:t>
            </a:r>
          </a:p>
          <a:p>
            <a:pPr marL="180975" indent="-168275">
              <a:spcBef>
                <a:spcPts val="600"/>
              </a:spcBef>
            </a:pPr>
            <a:r>
              <a:rPr lang="en-GB" sz="1800" dirty="0"/>
              <a:t>Legislation can help</a:t>
            </a:r>
          </a:p>
          <a:p>
            <a:pPr marL="469900" lvl="1" indent="0">
              <a:spcBef>
                <a:spcPts val="0"/>
              </a:spcBef>
              <a:buNone/>
            </a:pPr>
            <a:r>
              <a:rPr lang="en-GB" sz="1400" dirty="0"/>
              <a:t>but is often </a:t>
            </a:r>
            <a:r>
              <a:rPr lang="en-GB" sz="1400" dirty="0">
                <a:solidFill>
                  <a:schemeClr val="accent6">
                    <a:lumMod val="75000"/>
                  </a:schemeClr>
                </a:solidFill>
              </a:rPr>
              <a:t>late or poorly targeted</a:t>
            </a:r>
          </a:p>
          <a:p>
            <a:pPr marL="180975" indent="-168275">
              <a:spcBef>
                <a:spcPts val="600"/>
              </a:spcBef>
            </a:pPr>
            <a:r>
              <a:rPr lang="en-GB" sz="1800" dirty="0">
                <a:solidFill>
                  <a:schemeClr val="accent6">
                    <a:lumMod val="75000"/>
                  </a:schemeClr>
                </a:solidFill>
              </a:rPr>
              <a:t>algorithmic accountability</a:t>
            </a:r>
          </a:p>
          <a:p>
            <a:pPr marL="469900" lvl="1" indent="0">
              <a:spcBef>
                <a:spcPts val="0"/>
              </a:spcBef>
              <a:buNone/>
            </a:pPr>
            <a:r>
              <a:rPr lang="en-GB" sz="1400" dirty="0"/>
              <a:t>fear of litigation prompts good behaviour.</a:t>
            </a:r>
          </a:p>
          <a:p>
            <a:pPr marL="469900" lvl="1" indent="0">
              <a:spcBef>
                <a:spcPts val="0"/>
              </a:spcBef>
              <a:buNone/>
            </a:pPr>
            <a:r>
              <a:rPr lang="en-GB" sz="1400" dirty="0"/>
              <a:t>but we all have a </a:t>
            </a:r>
            <a:r>
              <a:rPr lang="en-GB" sz="1400" dirty="0">
                <a:solidFill>
                  <a:schemeClr val="accent6">
                    <a:lumMod val="75000"/>
                  </a:schemeClr>
                </a:solidFill>
              </a:rPr>
              <a:t>responsibility for ethical AI</a:t>
            </a:r>
            <a:endParaRPr lang="en-GB" sz="1800" dirty="0">
              <a:solidFill>
                <a:schemeClr val="accent6">
                  <a:lumMod val="75000"/>
                </a:schemeClr>
              </a:solidFill>
            </a:endParaRPr>
          </a:p>
          <a:p>
            <a:pPr marL="180975" indent="-168275">
              <a:spcBef>
                <a:spcPts val="600"/>
              </a:spcBef>
            </a:pPr>
            <a:r>
              <a:rPr lang="en-GB" sz="1800" dirty="0"/>
              <a:t>AI is pervasive   =&gt;  important that </a:t>
            </a:r>
            <a:r>
              <a:rPr lang="en-GB" sz="1800" dirty="0">
                <a:solidFill>
                  <a:schemeClr val="accent6">
                    <a:lumMod val="75000"/>
                  </a:schemeClr>
                </a:solidFill>
              </a:rPr>
              <a:t>everyone has </a:t>
            </a:r>
            <a:r>
              <a:rPr lang="en-GB" sz="1800">
                <a:solidFill>
                  <a:schemeClr val="accent6">
                    <a:lumMod val="75000"/>
                  </a:schemeClr>
                </a:solidFill>
              </a:rPr>
              <a:t>a say</a:t>
            </a:r>
            <a:endParaRPr lang="en-GB" sz="1800" dirty="0"/>
          </a:p>
          <a:p>
            <a:pPr marL="469900" lvl="1" indent="0">
              <a:spcBef>
                <a:spcPts val="0"/>
              </a:spcBef>
              <a:buNone/>
            </a:pPr>
            <a:r>
              <a:rPr lang="en-GB" sz="1400" dirty="0"/>
              <a:t>need effective </a:t>
            </a:r>
            <a:r>
              <a:rPr lang="en-GB" sz="1400" dirty="0">
                <a:solidFill>
                  <a:schemeClr val="accent6">
                    <a:lumMod val="75000"/>
                  </a:schemeClr>
                </a:solidFill>
              </a:rPr>
              <a:t>end user </a:t>
            </a:r>
            <a:r>
              <a:rPr lang="en-GB" sz="1400" dirty="0"/>
              <a:t>and </a:t>
            </a:r>
            <a:r>
              <a:rPr lang="en-GB" sz="1400" dirty="0">
                <a:solidFill>
                  <a:schemeClr val="accent6">
                    <a:lumMod val="75000"/>
                  </a:schemeClr>
                </a:solidFill>
              </a:rPr>
              <a:t>near end user</a:t>
            </a:r>
            <a:r>
              <a:rPr lang="en-GB" sz="1400" dirty="0"/>
              <a:t> programming of AI</a:t>
            </a:r>
          </a:p>
          <a:p>
            <a:pPr marL="469900" lvl="1" indent="0">
              <a:spcBef>
                <a:spcPts val="0"/>
              </a:spcBef>
              <a:buNone/>
            </a:pPr>
            <a:r>
              <a:rPr lang="en-GB" sz="1400" dirty="0"/>
              <a:t>tools for the general public to </a:t>
            </a:r>
            <a:r>
              <a:rPr lang="en-GB" sz="1400" dirty="0">
                <a:solidFill>
                  <a:schemeClr val="accent6">
                    <a:lumMod val="75000"/>
                  </a:schemeClr>
                </a:solidFill>
              </a:rPr>
              <a:t>understand AI </a:t>
            </a:r>
            <a:r>
              <a:rPr lang="en-GB" sz="1400" dirty="0"/>
              <a:t>in specific systems and general policy.</a:t>
            </a:r>
          </a:p>
        </p:txBody>
      </p:sp>
    </p:spTree>
    <p:extLst>
      <p:ext uri="{BB962C8B-B14F-4D97-AF65-F5344CB8AC3E}">
        <p14:creationId xmlns:p14="http://schemas.microsoft.com/office/powerpoint/2010/main" val="151074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51DAE9-EA36-9F16-B34B-A5369ED9C7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697D1D9-C40D-7117-8A99-695764EE57F6}"/>
              </a:ext>
            </a:extLst>
          </p:cNvPr>
          <p:cNvSpPr/>
          <p:nvPr/>
        </p:nvSpPr>
        <p:spPr>
          <a:xfrm>
            <a:off x="14288" y="-19052"/>
            <a:ext cx="9129712" cy="6877051"/>
          </a:xfrm>
          <a:prstGeom prst="rect">
            <a:avLst/>
          </a:prstGeom>
          <a:solidFill>
            <a:srgbClr val="E9F2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3E10AC-7C7F-7F02-471E-A424BB283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438400"/>
            <a:ext cx="7886700" cy="1225669"/>
          </a:xfrm>
        </p:spPr>
        <p:txBody>
          <a:bodyPr>
            <a:noAutofit/>
          </a:bodyPr>
          <a:lstStyle/>
          <a:p>
            <a:r>
              <a:rPr lang="en-GB" sz="4000" dirty="0"/>
              <a:t>9.1 Big Issues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B18892-7315-B777-5D9A-1C0DF657D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419600"/>
            <a:ext cx="7886700" cy="1670051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3810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B43D096-49FA-070B-D4C2-C8E5C8E7C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broader human context of AI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ADC42D7-9D3E-31D3-7A83-02173F4A1C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many issues – social, cultural, environmental</a:t>
            </a:r>
          </a:p>
          <a:p>
            <a:pPr marL="457200" lvl="1" indent="0">
              <a:buNone/>
            </a:pPr>
            <a:r>
              <a:rPr lang="en-GB" dirty="0"/>
              <a:t>see other AI for Everything  volumes: </a:t>
            </a:r>
          </a:p>
          <a:p>
            <a:pPr marL="914400" lvl="2" indent="0">
              <a:buNone/>
            </a:pPr>
            <a:r>
              <a:rPr lang="en-GB" dirty="0"/>
              <a:t>AI for Social Justice, AI for Diversity, AI for Peace, </a:t>
            </a:r>
            <a:br>
              <a:rPr lang="en-GB" dirty="0"/>
            </a:br>
            <a:r>
              <a:rPr lang="en-GB" dirty="0"/>
              <a:t>AI for the Sustainable Development Goals</a:t>
            </a:r>
          </a:p>
          <a:p>
            <a:pPr marL="457200" lvl="1" indent="0">
              <a:buNone/>
            </a:pPr>
            <a:r>
              <a:rPr lang="en-GB" dirty="0"/>
              <a:t>campaigning, policy or long-term research directions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dirty="0"/>
              <a:t>topics particularly relevant for UI with AI: </a:t>
            </a:r>
          </a:p>
          <a:p>
            <a:pPr marL="771525" lvl="1" indent="0">
              <a:buNone/>
            </a:pPr>
            <a:r>
              <a:rPr lang="en-GB" dirty="0"/>
              <a:t>bias and discrimination</a:t>
            </a:r>
          </a:p>
          <a:p>
            <a:pPr marL="771525" lvl="1" indent="0">
              <a:buNone/>
            </a:pPr>
            <a:r>
              <a:rPr lang="en-GB" dirty="0"/>
              <a:t>legislation and litigation</a:t>
            </a:r>
          </a:p>
          <a:p>
            <a:pPr marL="771525" lvl="1" indent="0">
              <a:buNone/>
            </a:pPr>
            <a:r>
              <a:rPr lang="en-GB" dirty="0"/>
              <a:t>AI for everyone</a:t>
            </a:r>
          </a:p>
        </p:txBody>
      </p:sp>
    </p:spTree>
    <p:extLst>
      <p:ext uri="{BB962C8B-B14F-4D97-AF65-F5344CB8AC3E}">
        <p14:creationId xmlns:p14="http://schemas.microsoft.com/office/powerpoint/2010/main" val="2648972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83E462-A689-ACD9-2FA8-100460EA44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9F48882-8ABE-87F4-DC91-18D901971326}"/>
              </a:ext>
            </a:extLst>
          </p:cNvPr>
          <p:cNvSpPr/>
          <p:nvPr/>
        </p:nvSpPr>
        <p:spPr>
          <a:xfrm>
            <a:off x="14288" y="-19052"/>
            <a:ext cx="9129712" cy="6877051"/>
          </a:xfrm>
          <a:prstGeom prst="rect">
            <a:avLst/>
          </a:prstGeom>
          <a:solidFill>
            <a:srgbClr val="E9F2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4DF750-85BF-2E6A-231B-6674CFAB5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438400"/>
            <a:ext cx="7886700" cy="1225669"/>
          </a:xfrm>
        </p:spPr>
        <p:txBody>
          <a:bodyPr>
            <a:noAutofit/>
          </a:bodyPr>
          <a:lstStyle/>
          <a:p>
            <a:r>
              <a:rPr lang="en-GB" sz="4000" dirty="0"/>
              <a:t>9.2 Bias and Discrimination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8FDC5B-4D5E-E45C-0F36-2879753135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419600"/>
            <a:ext cx="7886700" cy="1670051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6668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286298" y="2595842"/>
            <a:ext cx="2421467" cy="2421467"/>
          </a:xfrm>
          <a:prstGeom prst="ellipse">
            <a:avLst/>
          </a:prstGeom>
          <a:solidFill>
            <a:srgbClr val="CBC1DA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learning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195521" y="2919697"/>
            <a:ext cx="2047355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sz="2800" dirty="0"/>
              <a:t>past bias in</a:t>
            </a:r>
            <a:br>
              <a:rPr lang="en-US" sz="2800" dirty="0"/>
            </a:br>
            <a:r>
              <a:rPr lang="en-US" sz="2800" dirty="0"/>
              <a:t>training data</a:t>
            </a:r>
          </a:p>
        </p:txBody>
      </p:sp>
      <p:sp>
        <p:nvSpPr>
          <p:cNvPr id="10" name="Rectangle 9"/>
          <p:cNvSpPr/>
          <p:nvPr/>
        </p:nvSpPr>
        <p:spPr>
          <a:xfrm>
            <a:off x="1926113" y="1073450"/>
            <a:ext cx="1482297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3200" dirty="0"/>
              <a:t>training</a:t>
            </a:r>
            <a:br>
              <a:rPr lang="en-US" sz="3200" dirty="0"/>
            </a:br>
            <a:r>
              <a:rPr lang="en-US" sz="3200" dirty="0"/>
              <a:t>data</a:t>
            </a:r>
          </a:p>
        </p:txBody>
      </p:sp>
      <p:sp>
        <p:nvSpPr>
          <p:cNvPr id="11" name="Right Arrow 10"/>
          <p:cNvSpPr/>
          <p:nvPr/>
        </p:nvSpPr>
        <p:spPr>
          <a:xfrm rot="2071586">
            <a:off x="1306328" y="1850777"/>
            <a:ext cx="2201334" cy="1090380"/>
          </a:xfrm>
          <a:prstGeom prst="rightArrow">
            <a:avLst/>
          </a:prstGeom>
          <a:solidFill>
            <a:srgbClr val="C3D69B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2071586">
            <a:off x="5556594" y="4593977"/>
            <a:ext cx="2201334" cy="1090380"/>
          </a:xfrm>
          <a:prstGeom prst="rightArrow">
            <a:avLst/>
          </a:prstGeom>
          <a:solidFill>
            <a:srgbClr val="C3D69B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443352" y="3839938"/>
            <a:ext cx="1558840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/>
              <a:t>learnt</a:t>
            </a:r>
            <a:br>
              <a:rPr lang="en-US" sz="3200" dirty="0"/>
            </a:br>
            <a:r>
              <a:rPr lang="en-US" sz="3200" dirty="0"/>
              <a:t>      rules</a:t>
            </a:r>
          </a:p>
        </p:txBody>
      </p:sp>
      <p:sp>
        <p:nvSpPr>
          <p:cNvPr id="14" name="5-Point Star 13"/>
          <p:cNvSpPr/>
          <p:nvPr/>
        </p:nvSpPr>
        <p:spPr>
          <a:xfrm>
            <a:off x="4405130" y="1944524"/>
            <a:ext cx="1302635" cy="1302635"/>
          </a:xfrm>
          <a:prstGeom prst="star5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815980" y="2057233"/>
            <a:ext cx="1710725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dirty="0"/>
              <a:t>objective</a:t>
            </a:r>
            <a:br>
              <a:rPr lang="en-US" sz="3200" dirty="0"/>
            </a:br>
            <a:r>
              <a:rPr lang="en-US" sz="3200" dirty="0"/>
              <a:t>function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707765" y="1103126"/>
            <a:ext cx="1954782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sz="2800" dirty="0"/>
              <a:t>societal </a:t>
            </a:r>
            <a:br>
              <a:rPr lang="en-US" sz="2800" dirty="0"/>
            </a:br>
            <a:r>
              <a:rPr lang="en-US" sz="2800" dirty="0"/>
              <a:t>bias in goals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982851" y="5256521"/>
            <a:ext cx="2147191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sz="2800" dirty="0"/>
              <a:t>base rate =&gt; </a:t>
            </a:r>
            <a:br>
              <a:rPr lang="en-US" sz="2800" dirty="0"/>
            </a:br>
            <a:r>
              <a:rPr lang="en-US" sz="2800" dirty="0"/>
              <a:t>‘best’ may </a:t>
            </a:r>
            <a:br>
              <a:rPr lang="en-US" sz="2800" dirty="0"/>
            </a:br>
            <a:r>
              <a:rPr lang="en-US" sz="2800" dirty="0"/>
              <a:t>be biased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8E5FAFE-5C8D-9B42-8A32-373022D41478}"/>
              </a:ext>
            </a:extLst>
          </p:cNvPr>
          <p:cNvSpPr/>
          <p:nvPr/>
        </p:nvSpPr>
        <p:spPr>
          <a:xfrm>
            <a:off x="999289" y="4747213"/>
            <a:ext cx="1507144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sz="2800" dirty="0"/>
              <a:t>choice of</a:t>
            </a:r>
            <a:br>
              <a:rPr lang="en-US" sz="2800" dirty="0"/>
            </a:br>
            <a:r>
              <a:rPr lang="en-US" sz="2800" dirty="0"/>
              <a:t>features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4D3A111F-3046-8545-9520-337A7E0CE986}"/>
              </a:ext>
            </a:extLst>
          </p:cNvPr>
          <p:cNvCxnSpPr/>
          <p:nvPr/>
        </p:nvCxnSpPr>
        <p:spPr>
          <a:xfrm flipV="1">
            <a:off x="2242876" y="3247159"/>
            <a:ext cx="1043422" cy="1522065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2C284749-E3CC-23A5-193C-7129E063E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5186"/>
            <a:ext cx="7886700" cy="1325563"/>
          </a:xfrm>
        </p:spPr>
        <p:txBody>
          <a:bodyPr/>
          <a:lstStyle/>
          <a:p>
            <a:r>
              <a:rPr lang="en-GB" dirty="0"/>
              <a:t>sources of bias</a:t>
            </a:r>
          </a:p>
        </p:txBody>
      </p:sp>
    </p:spTree>
    <p:extLst>
      <p:ext uri="{BB962C8B-B14F-4D97-AF65-F5344CB8AC3E}">
        <p14:creationId xmlns:p14="http://schemas.microsoft.com/office/powerpoint/2010/main" val="1702605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56B0026-DDFC-D445-E019-C63842662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dealing with bias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C0DF07-50A1-300E-2340-D6536DEE16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820479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de-biasing data</a:t>
            </a:r>
          </a:p>
          <a:p>
            <a:pPr marL="457200" lvl="1" indent="0">
              <a:buNone/>
            </a:pPr>
            <a:r>
              <a:rPr lang="en-GB" dirty="0"/>
              <a:t>beware base rates!</a:t>
            </a:r>
          </a:p>
          <a:p>
            <a:pPr marL="457200" lvl="1" indent="0">
              <a:buNone/>
            </a:pPr>
            <a:r>
              <a:rPr lang="en-GB" dirty="0"/>
              <a:t>individual vs social fairness e.g. UK ‘A’ level algorithm</a:t>
            </a:r>
          </a:p>
          <a:p>
            <a:pPr lvl="1"/>
            <a:endParaRPr lang="en-GB" sz="1400" dirty="0"/>
          </a:p>
          <a:p>
            <a:pPr marL="0" indent="0">
              <a:buNone/>
            </a:pPr>
            <a:r>
              <a:rPr lang="en-GB" dirty="0"/>
              <a:t>bias and HCI</a:t>
            </a:r>
          </a:p>
          <a:p>
            <a:pPr marL="457200" lvl="1" indent="0">
              <a:buNone/>
            </a:pPr>
            <a:r>
              <a:rPr lang="en-GB" dirty="0"/>
              <a:t>explainable AI &amp; bias visualisation</a:t>
            </a:r>
          </a:p>
          <a:p>
            <a:pPr marL="457200" lvl="1" indent="0">
              <a:buNone/>
            </a:pPr>
            <a:r>
              <a:rPr lang="en-GB" dirty="0"/>
              <a:t>UI development process </a:t>
            </a:r>
            <a:br>
              <a:rPr lang="en-GB" dirty="0"/>
            </a:br>
            <a:r>
              <a:rPr lang="en-GB" dirty="0"/>
              <a:t>		– identifying underrepresented groups</a:t>
            </a:r>
          </a:p>
          <a:p>
            <a:pPr lvl="1"/>
            <a:endParaRPr lang="en-GB" sz="1400" dirty="0"/>
          </a:p>
          <a:p>
            <a:pPr marL="0" indent="0">
              <a:buNone/>
            </a:pPr>
            <a:r>
              <a:rPr lang="en-GB" dirty="0"/>
              <a:t>AI might help … </a:t>
            </a:r>
          </a:p>
          <a:p>
            <a:pPr marL="457200" lvl="1" indent="0">
              <a:buNone/>
            </a:pPr>
            <a:r>
              <a:rPr lang="en-GB" dirty="0"/>
              <a:t>but may reproduce the bias and prejudice of the internet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3F8B22-95D3-F983-C51E-5200835F480C}"/>
              </a:ext>
            </a:extLst>
          </p:cNvPr>
          <p:cNvSpPr txBox="1"/>
          <p:nvPr/>
        </p:nvSpPr>
        <p:spPr>
          <a:xfrm rot="581470">
            <a:off x="6090249" y="842373"/>
            <a:ext cx="2018581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clear problem since early 1990s!</a:t>
            </a:r>
          </a:p>
        </p:txBody>
      </p:sp>
    </p:spTree>
    <p:extLst>
      <p:ext uri="{BB962C8B-B14F-4D97-AF65-F5344CB8AC3E}">
        <p14:creationId xmlns:p14="http://schemas.microsoft.com/office/powerpoint/2010/main" val="3235316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90068E-9AF6-38AA-5F4D-A146F63BD6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E3A7A2E-DDF7-877E-3C9C-B69DF91231B2}"/>
              </a:ext>
            </a:extLst>
          </p:cNvPr>
          <p:cNvSpPr/>
          <p:nvPr/>
        </p:nvSpPr>
        <p:spPr>
          <a:xfrm>
            <a:off x="14288" y="-19052"/>
            <a:ext cx="9129712" cy="6877051"/>
          </a:xfrm>
          <a:prstGeom prst="rect">
            <a:avLst/>
          </a:prstGeom>
          <a:solidFill>
            <a:srgbClr val="E9F2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D7A93C-2507-1902-3530-E960FF928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438400"/>
            <a:ext cx="7886700" cy="1225669"/>
          </a:xfrm>
        </p:spPr>
        <p:txBody>
          <a:bodyPr>
            <a:noAutofit/>
          </a:bodyPr>
          <a:lstStyle/>
          <a:p>
            <a:r>
              <a:rPr lang="en-GB" sz="4000" dirty="0"/>
              <a:t>9.3 Legislation and Litigation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FB14AC-3E92-8CB5-59D0-C72B484C96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419600"/>
            <a:ext cx="7886700" cy="1670051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000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68445E5-1F2F-D852-41E0-EA6190E57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legislation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3B0DDCC-757C-EC10-5FA2-A05B0B2134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often aimed at large AI</a:t>
            </a:r>
          </a:p>
          <a:p>
            <a:pPr marL="720725" lvl="1" indent="0">
              <a:buNone/>
            </a:pPr>
            <a:r>
              <a:rPr lang="en-GB" dirty="0"/>
              <a:t>… but impacts small companies more</a:t>
            </a:r>
          </a:p>
          <a:p>
            <a:pPr marL="0" indent="0">
              <a:buNone/>
            </a:pPr>
            <a:r>
              <a:rPr lang="en-GB" dirty="0"/>
              <a:t>accessibility legislation</a:t>
            </a:r>
          </a:p>
          <a:p>
            <a:pPr marL="720725" lvl="1" indent="0">
              <a:buNone/>
            </a:pPr>
            <a:r>
              <a:rPr lang="en-GB" dirty="0"/>
              <a:t>‘reasonable efforts’ change with AI</a:t>
            </a:r>
          </a:p>
          <a:p>
            <a:pPr marL="1371600" lvl="3" indent="0">
              <a:buNone/>
            </a:pP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e.g. automatic image descriptions</a:t>
            </a:r>
          </a:p>
          <a:p>
            <a:pPr marL="0" indent="0">
              <a:buNone/>
            </a:pPr>
            <a:r>
              <a:rPr lang="en-GB" dirty="0"/>
              <a:t>privacy legislation</a:t>
            </a:r>
          </a:p>
          <a:p>
            <a:pPr marL="720725" lvl="1" indent="0">
              <a:buNone/>
            </a:pPr>
            <a:r>
              <a:rPr lang="en-GB" dirty="0"/>
              <a:t>federated learning can help … but not perfect</a:t>
            </a:r>
          </a:p>
          <a:p>
            <a:pPr marL="0" indent="0">
              <a:buNone/>
            </a:pPr>
            <a:r>
              <a:rPr lang="en-GB" dirty="0"/>
              <a:t>AI and data </a:t>
            </a:r>
          </a:p>
          <a:p>
            <a:pPr marL="942975" lvl="1" indent="-206375">
              <a:buFont typeface="Symbol" pitchFamily="2" charset="2"/>
              <a:buChar char="Þ"/>
            </a:pPr>
            <a:r>
              <a:rPr lang="en-GB" dirty="0"/>
              <a:t>  IP and privacy problems</a:t>
            </a:r>
          </a:p>
          <a:p>
            <a:pPr marL="0" indent="0">
              <a:buNone/>
            </a:pPr>
            <a:r>
              <a:rPr lang="en-GB" dirty="0"/>
              <a:t>right to an explanation (EU GDPR)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0837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39132-0D00-5EEC-60DE-8AE4AD24C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EU GDPR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5AC45-ACC2-624B-A8B3-B32CB8FCD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59790"/>
            <a:ext cx="7886700" cy="46932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i="1" dirty="0"/>
              <a:t>The data subject should have the right not to be subject to a decision</a:t>
            </a:r>
            <a:r>
              <a:rPr lang="en-GB" sz="2400" dirty="0"/>
              <a:t> </a:t>
            </a:r>
            <a:r>
              <a:rPr lang="en-GB" sz="2400" i="1" dirty="0"/>
              <a:t>evaluating personal aspects relating to him or her which is based solely on automated processing and which produces adverse legal effects concerning,</a:t>
            </a:r>
            <a:r>
              <a:rPr lang="en-GB" sz="2400" dirty="0"/>
              <a:t> </a:t>
            </a:r>
            <a:r>
              <a:rPr lang="en-GB" sz="2400" i="1" dirty="0"/>
              <a:t>or significantly affects, him or her. In any case, such processing should be subject to suitable safeguards, including the provision of specific information</a:t>
            </a:r>
            <a:r>
              <a:rPr lang="en-GB" sz="2400" dirty="0"/>
              <a:t> </a:t>
            </a:r>
            <a:r>
              <a:rPr lang="en-GB" sz="2400" i="1" dirty="0"/>
              <a:t>to the data subject and the right to obtain human intervention, in particular to express his or her point of view, to obtain an explanation of</a:t>
            </a:r>
            <a:r>
              <a:rPr lang="en-GB" sz="2400" dirty="0"/>
              <a:t> </a:t>
            </a:r>
            <a:r>
              <a:rPr lang="en-GB" sz="2400" i="1" dirty="0"/>
              <a:t>the decision reached after such assessment or to challenge the decision.</a:t>
            </a:r>
          </a:p>
          <a:p>
            <a:pPr marL="1474788" indent="0" algn="r">
              <a:buNone/>
            </a:pPr>
            <a:endParaRPr lang="en-GB" sz="1400" i="1" dirty="0"/>
          </a:p>
          <a:p>
            <a:pPr marL="1474788" indent="0" algn="r">
              <a:buNone/>
            </a:pPr>
            <a:r>
              <a:rPr lang="en-GB" sz="1400" i="1" dirty="0"/>
              <a:t>Position of the council on general data</a:t>
            </a:r>
            <a:r>
              <a:rPr lang="en-GB" sz="1400" dirty="0"/>
              <a:t> </a:t>
            </a:r>
            <a:r>
              <a:rPr lang="en-GB" sz="1400" i="1" dirty="0"/>
              <a:t>protection regulation (8 April 2016)</a:t>
            </a:r>
            <a:br>
              <a:rPr lang="en-GB" sz="1400" i="1" dirty="0"/>
            </a:br>
            <a:r>
              <a:rPr lang="en-GB" sz="1400" i="1" dirty="0"/>
              <a:t>Council of the European Union. 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986148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2963</TotalTime>
  <Words>843</Words>
  <Application>Microsoft Macintosh PowerPoint</Application>
  <PresentationFormat>On-screen Show (4:3)</PresentationFormat>
  <Paragraphs>125</Paragraphs>
  <Slides>14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Symbol</vt:lpstr>
      <vt:lpstr>Office Theme</vt:lpstr>
      <vt:lpstr>AI for HCI – Chapter 9  Wider Context</vt:lpstr>
      <vt:lpstr>9.1 Big Issues</vt:lpstr>
      <vt:lpstr>broader human context of AI</vt:lpstr>
      <vt:lpstr>9.2 Bias and Discrimination</vt:lpstr>
      <vt:lpstr>sources of bias</vt:lpstr>
      <vt:lpstr>dealing with bias</vt:lpstr>
      <vt:lpstr>9.3 Legislation and Litigation</vt:lpstr>
      <vt:lpstr>legislation</vt:lpstr>
      <vt:lpstr>EU GDPR</vt:lpstr>
      <vt:lpstr>responsibility</vt:lpstr>
      <vt:lpstr>9.4 AI for Everyone</vt:lpstr>
      <vt:lpstr>AI for everyone</vt:lpstr>
      <vt:lpstr>Key Points</vt:lpstr>
      <vt:lpstr>key points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Alan Dix</dc:creator>
  <cp:lastModifiedBy>Alan Dix</cp:lastModifiedBy>
  <cp:revision>13</cp:revision>
  <dcterms:created xsi:type="dcterms:W3CDTF">2025-06-09T07:37:06Z</dcterms:created>
  <dcterms:modified xsi:type="dcterms:W3CDTF">2025-11-25T10:03:33Z</dcterms:modified>
</cp:coreProperties>
</file>