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595" r:id="rId2"/>
    <p:sldId id="387" r:id="rId3"/>
    <p:sldId id="382" r:id="rId4"/>
    <p:sldId id="390" r:id="rId5"/>
    <p:sldId id="388" r:id="rId6"/>
    <p:sldId id="415" r:id="rId7"/>
    <p:sldId id="416" r:id="rId8"/>
    <p:sldId id="391" r:id="rId9"/>
    <p:sldId id="39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  <a:srgbClr val="FF40FF"/>
    <a:srgbClr val="EEE8BC"/>
    <a:srgbClr val="FF9300"/>
    <a:srgbClr val="0432FF"/>
    <a:srgbClr val="9640D7"/>
    <a:srgbClr val="FF9495"/>
    <a:srgbClr val="7F0002"/>
    <a:srgbClr val="FCAFB0"/>
    <a:srgbClr val="FFD0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74041"/>
  </p:normalViewPr>
  <p:slideViewPr>
    <p:cSldViewPr snapToGrid="0" snapToObjects="1">
      <p:cViewPr varScale="1">
        <p:scale>
          <a:sx n="88" d="100"/>
          <a:sy n="88" d="100"/>
        </p:scale>
        <p:origin x="56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2.1	Four knights: how many moves?	12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2.2	A different representation makes the solution clearer.	13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2.3	Full list of variants of the relationship ``cousin''.	14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2.4	Truth values for simple logic operators.	15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2.5	Production system rules for assessing a loan application.	17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2.6	A fragment of a semantic network.	20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2.7	Frame representation of supermarket.	21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2.1	Four knights: how many moves?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know/</a:t>
            </a:r>
            <a:r>
              <a:rPr lang="en-US" dirty="0" err="1"/>
              <a:t>knights.eps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96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2.2	A different representation makes the solution clearer.	13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know/</a:t>
            </a:r>
            <a:r>
              <a:rPr lang="en-US" dirty="0" err="1"/>
              <a:t>represent.png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5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2.3	Full definition of the relationship “cousin”.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learning/</a:t>
            </a:r>
            <a:r>
              <a:rPr lang="en-US" dirty="0" err="1"/>
              <a:t>phases.eps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06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  <a:p>
            <a:r>
              <a:rPr lang="en-US" dirty="0"/>
              <a:t>2.4	Truth values for simple logic operators.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69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2A5A4B-F952-E954-FE65-C8F0135FD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844E50-E1BB-D961-EC2E-C7CCED2158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8E5FCC-0459-51D5-7047-DEFDE34F2B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2.5a	Production system rules for assessing a loan application.	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0A159-4881-4923-AEE3-D6D56088F1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37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95328-1FD2-662D-693F-636E66929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12890E-F077-EAB4-5EAC-4770409539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E87456-ED2D-1427-11E5-19F8F131D5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2.5b	Production system rules for assessing a loan application.	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4D026-C2AE-60C0-DE25-94F46369CB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00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2.6	A fragment of a semantic network.	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know/</a:t>
            </a:r>
            <a:r>
              <a:rPr lang="en-US" dirty="0" err="1"/>
              <a:t>semnet.eps</a:t>
            </a:r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80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2.7	Frame representation of supermarket.	21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know/</a:t>
            </a:r>
            <a:r>
              <a:rPr lang="en-US" dirty="0" err="1"/>
              <a:t>frame.eps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1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0"/>
            <a:ext cx="11754497" cy="1316181"/>
          </a:xfrm>
        </p:spPr>
        <p:txBody>
          <a:bodyPr anchor="t">
            <a:noAutofit/>
          </a:bodyPr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</a:t>
            </a:r>
            <a:r>
              <a:rPr lang="en-US" sz="6000" dirty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GB" sz="6000" b="0" i="0" dirty="0">
                <a:solidFill>
                  <a:srgbClr val="000000"/>
                </a:solidFill>
                <a:effectLst/>
                <a:latin typeface="NonBreakingSpaceOverride"/>
              </a:rPr>
              <a:t>Knowledge in AI</a:t>
            </a:r>
            <a:endParaRPr lang="en-US" sz="6000" dirty="0">
              <a:latin typeface="+mj-lt"/>
            </a:endParaRP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BAAEDE-884A-EE57-6D42-9DF56864B4FE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2.1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FB74F20-5298-0BDA-8BD6-C038E14B1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knights: how many moves?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124668B-5979-4657-4347-001CF9718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8421" y="1316181"/>
            <a:ext cx="4076341" cy="407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6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AC22F48-B0B2-D375-B432-FE7296D57F59}"/>
              </a:ext>
            </a:extLst>
          </p:cNvPr>
          <p:cNvGrpSpPr/>
          <p:nvPr/>
        </p:nvGrpSpPr>
        <p:grpSpPr>
          <a:xfrm>
            <a:off x="1021628" y="2044700"/>
            <a:ext cx="2772000" cy="2768600"/>
            <a:chOff x="709901" y="2044700"/>
            <a:chExt cx="2772000" cy="27686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84DF7DF-CFE7-C4F6-8E39-D6DFC389A2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9901" y="2045542"/>
              <a:ext cx="2772000" cy="27677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93ECCCCC-8E8C-FA99-A9AC-3C94A1D44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901" y="2044700"/>
              <a:ext cx="2768600" cy="2768600"/>
            </a:xfrm>
            <a:prstGeom prst="rect">
              <a:avLst/>
            </a:prstGeom>
          </p:spPr>
        </p:pic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B2DC9E7E-1F50-30E6-E867-1ACD9F2C7108}"/>
              </a:ext>
            </a:extLst>
          </p:cNvPr>
          <p:cNvSpPr>
            <a:spLocks noChangeAspect="1"/>
          </p:cNvSpPr>
          <p:nvPr/>
        </p:nvSpPr>
        <p:spPr>
          <a:xfrm>
            <a:off x="6468468" y="1083712"/>
            <a:ext cx="4680000" cy="4680000"/>
          </a:xfrm>
          <a:prstGeom prst="ellipse">
            <a:avLst/>
          </a:prstGeom>
          <a:noFill/>
          <a:ln w="38100">
            <a:solidFill>
              <a:srgbClr val="375C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2E2FA84-7BC5-DFEC-C04B-8A3E330025B4}"/>
              </a:ext>
            </a:extLst>
          </p:cNvPr>
          <p:cNvCxnSpPr>
            <a:cxnSpLocks/>
          </p:cNvCxnSpPr>
          <p:nvPr/>
        </p:nvCxnSpPr>
        <p:spPr>
          <a:xfrm>
            <a:off x="3853626" y="5774287"/>
            <a:ext cx="1246909" cy="0"/>
          </a:xfrm>
          <a:prstGeom prst="straightConnector1">
            <a:avLst/>
          </a:prstGeom>
          <a:ln w="76200"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5772BEC-446D-7D96-3E43-C3A65808214E}"/>
              </a:ext>
            </a:extLst>
          </p:cNvPr>
          <p:cNvSpPr txBox="1"/>
          <p:nvPr/>
        </p:nvSpPr>
        <p:spPr>
          <a:xfrm>
            <a:off x="5100535" y="5378112"/>
            <a:ext cx="9954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valid</a:t>
            </a:r>
          </a:p>
          <a:p>
            <a:pPr algn="ctr"/>
            <a:r>
              <a:rPr lang="en-US" sz="2800" dirty="0"/>
              <a:t>move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6D79E0F-88EA-4BD4-BA9D-920B2A352428}"/>
              </a:ext>
            </a:extLst>
          </p:cNvPr>
          <p:cNvGrpSpPr/>
          <p:nvPr/>
        </p:nvGrpSpPr>
        <p:grpSpPr>
          <a:xfrm>
            <a:off x="1517842" y="2555470"/>
            <a:ext cx="2197407" cy="2198485"/>
            <a:chOff x="1568642" y="2593570"/>
            <a:chExt cx="2197407" cy="2198485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BF11538-52F1-E36C-6B85-62CBE778C211}"/>
                </a:ext>
              </a:extLst>
            </p:cNvPr>
            <p:cNvSpPr/>
            <p:nvPr/>
          </p:nvSpPr>
          <p:spPr>
            <a:xfrm>
              <a:off x="2477655" y="3499426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5D52FD4-D84B-4B2B-BF4D-E96030EE36BF}"/>
                </a:ext>
              </a:extLst>
            </p:cNvPr>
            <p:cNvSpPr/>
            <p:nvPr/>
          </p:nvSpPr>
          <p:spPr>
            <a:xfrm>
              <a:off x="2472889" y="2593570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DA471FF-1CA1-8EC7-E6F9-F499379037CA}"/>
                </a:ext>
              </a:extLst>
            </p:cNvPr>
            <p:cNvSpPr/>
            <p:nvPr/>
          </p:nvSpPr>
          <p:spPr>
            <a:xfrm>
              <a:off x="2472890" y="4417982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07FD633-AC65-C016-60BE-4486B0DFD6BB}"/>
                </a:ext>
              </a:extLst>
            </p:cNvPr>
            <p:cNvSpPr/>
            <p:nvPr/>
          </p:nvSpPr>
          <p:spPr>
            <a:xfrm>
              <a:off x="1568642" y="2593570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089462-216D-264A-05FF-D8A43B01EC98}"/>
                </a:ext>
              </a:extLst>
            </p:cNvPr>
            <p:cNvSpPr/>
            <p:nvPr/>
          </p:nvSpPr>
          <p:spPr>
            <a:xfrm>
              <a:off x="3391976" y="2593570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599F631-C82A-6B3C-A517-F55E99A907F4}"/>
                </a:ext>
              </a:extLst>
            </p:cNvPr>
            <p:cNvSpPr/>
            <p:nvPr/>
          </p:nvSpPr>
          <p:spPr>
            <a:xfrm>
              <a:off x="1568642" y="3499426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D889857-0959-B031-19D8-FAF4F92FD5F9}"/>
                </a:ext>
              </a:extLst>
            </p:cNvPr>
            <p:cNvSpPr/>
            <p:nvPr/>
          </p:nvSpPr>
          <p:spPr>
            <a:xfrm>
              <a:off x="3391976" y="3499426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5BFCAA9-E98A-0183-1652-33B65B034143}"/>
                </a:ext>
              </a:extLst>
            </p:cNvPr>
            <p:cNvSpPr/>
            <p:nvPr/>
          </p:nvSpPr>
          <p:spPr>
            <a:xfrm>
              <a:off x="3391976" y="4417982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51FCAA0-0086-1C83-3D19-6D10C25D45BF}"/>
                </a:ext>
              </a:extLst>
            </p:cNvPr>
            <p:cNvSpPr/>
            <p:nvPr/>
          </p:nvSpPr>
          <p:spPr>
            <a:xfrm>
              <a:off x="1568642" y="4417982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588A36E-214E-4E4B-38E2-77556FEDBE64}"/>
              </a:ext>
            </a:extLst>
          </p:cNvPr>
          <p:cNvGrpSpPr/>
          <p:nvPr/>
        </p:nvGrpSpPr>
        <p:grpSpPr>
          <a:xfrm>
            <a:off x="6631061" y="1299691"/>
            <a:ext cx="4354815" cy="4237108"/>
            <a:chOff x="6576049" y="1398973"/>
            <a:chExt cx="4354815" cy="4237108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0EC9593-3B8D-8040-90DB-670A16A8F2B6}"/>
                </a:ext>
              </a:extLst>
            </p:cNvPr>
            <p:cNvSpPr/>
            <p:nvPr/>
          </p:nvSpPr>
          <p:spPr>
            <a:xfrm>
              <a:off x="6576049" y="5262008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A2D4CC7-9961-4EFB-A554-20F7D7D18425}"/>
                </a:ext>
              </a:extLst>
            </p:cNvPr>
            <p:cNvSpPr/>
            <p:nvPr/>
          </p:nvSpPr>
          <p:spPr>
            <a:xfrm>
              <a:off x="10540749" y="1447099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D857056-FD63-C13D-0573-BEA6767DC4F9}"/>
                </a:ext>
              </a:extLst>
            </p:cNvPr>
            <p:cNvSpPr/>
            <p:nvPr/>
          </p:nvSpPr>
          <p:spPr>
            <a:xfrm>
              <a:off x="10556791" y="5262008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086E8A4-80E3-6FB5-4F48-EF4FD12C6485}"/>
                </a:ext>
              </a:extLst>
            </p:cNvPr>
            <p:cNvSpPr/>
            <p:nvPr/>
          </p:nvSpPr>
          <p:spPr>
            <a:xfrm>
              <a:off x="6608133" y="1398973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6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B6748CD-0F84-38AF-B31C-139EFE80192E}"/>
              </a:ext>
            </a:extLst>
          </p:cNvPr>
          <p:cNvGrpSpPr/>
          <p:nvPr/>
        </p:nvGrpSpPr>
        <p:grpSpPr>
          <a:xfrm>
            <a:off x="8621432" y="525781"/>
            <a:ext cx="374073" cy="5817012"/>
            <a:chOff x="8643336" y="525781"/>
            <a:chExt cx="374073" cy="5817012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D63D240-5B77-B136-B1AD-1C8C5EDB60C4}"/>
                </a:ext>
              </a:extLst>
            </p:cNvPr>
            <p:cNvSpPr/>
            <p:nvPr/>
          </p:nvSpPr>
          <p:spPr>
            <a:xfrm>
              <a:off x="8643336" y="3208655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C686D21-1AA1-B89A-7CDC-2E91FCD2F855}"/>
                </a:ext>
              </a:extLst>
            </p:cNvPr>
            <p:cNvSpPr/>
            <p:nvPr/>
          </p:nvSpPr>
          <p:spPr>
            <a:xfrm>
              <a:off x="8643336" y="525781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FE15CA5-0C85-E551-145A-BE8298D3A3DA}"/>
                </a:ext>
              </a:extLst>
            </p:cNvPr>
            <p:cNvSpPr/>
            <p:nvPr/>
          </p:nvSpPr>
          <p:spPr>
            <a:xfrm>
              <a:off x="8643336" y="5968720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9F58A19-BB17-7985-427A-5FBCDE24BC61}"/>
              </a:ext>
            </a:extLst>
          </p:cNvPr>
          <p:cNvGrpSpPr/>
          <p:nvPr/>
        </p:nvGrpSpPr>
        <p:grpSpPr>
          <a:xfrm>
            <a:off x="5814697" y="3236676"/>
            <a:ext cx="5987542" cy="406157"/>
            <a:chOff x="5814697" y="3241964"/>
            <a:chExt cx="5987542" cy="406157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9AA8E6A-8161-1FD4-BB3B-1AFA392EE4EE}"/>
                </a:ext>
              </a:extLst>
            </p:cNvPr>
            <p:cNvSpPr/>
            <p:nvPr/>
          </p:nvSpPr>
          <p:spPr>
            <a:xfrm>
              <a:off x="11428166" y="3241964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E78EC50-FBB6-7975-B311-08E3789831D8}"/>
                </a:ext>
              </a:extLst>
            </p:cNvPr>
            <p:cNvSpPr/>
            <p:nvPr/>
          </p:nvSpPr>
          <p:spPr>
            <a:xfrm>
              <a:off x="5814697" y="3274048"/>
              <a:ext cx="374073" cy="3740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A154970-73D8-363E-6DBA-02DB6619171F}"/>
              </a:ext>
            </a:extLst>
          </p:cNvPr>
          <p:cNvGrpSpPr/>
          <p:nvPr/>
        </p:nvGrpSpPr>
        <p:grpSpPr>
          <a:xfrm>
            <a:off x="7106106" y="719799"/>
            <a:ext cx="3436809" cy="5407827"/>
            <a:chOff x="7106106" y="719799"/>
            <a:chExt cx="3436809" cy="5407827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3C37C00-50E8-A2CE-5AF6-7144FE94ACD4}"/>
                </a:ext>
              </a:extLst>
            </p:cNvPr>
            <p:cNvGrpSpPr/>
            <p:nvPr/>
          </p:nvGrpSpPr>
          <p:grpSpPr>
            <a:xfrm>
              <a:off x="7106106" y="719799"/>
              <a:ext cx="3436809" cy="695743"/>
              <a:chOff x="7106106" y="719799"/>
              <a:chExt cx="3436809" cy="695743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B7E12079-45B8-874A-FA43-605E83F977D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06106" y="751883"/>
                <a:ext cx="1389268" cy="663659"/>
              </a:xfrm>
              <a:prstGeom prst="straightConnector1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31B2D385-900B-0048-E68D-DBDFD17750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153647" y="719799"/>
                <a:ext cx="1389268" cy="663659"/>
              </a:xfrm>
              <a:prstGeom prst="straightConnector1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141FAF4-E560-6186-53D2-6E9DD44CBCCB}"/>
                </a:ext>
              </a:extLst>
            </p:cNvPr>
            <p:cNvGrpSpPr/>
            <p:nvPr/>
          </p:nvGrpSpPr>
          <p:grpSpPr>
            <a:xfrm flipV="1">
              <a:off x="7106106" y="5463967"/>
              <a:ext cx="3436809" cy="663659"/>
              <a:chOff x="7106106" y="719799"/>
              <a:chExt cx="3436809" cy="663659"/>
            </a:xfrm>
          </p:grpSpPr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13E38969-6BAB-F32B-6ACA-4503BF9A890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06106" y="719799"/>
                <a:ext cx="1389268" cy="663659"/>
              </a:xfrm>
              <a:prstGeom prst="straightConnector1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46CE848C-17A7-5387-5232-E0AC681E0C7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153647" y="719799"/>
                <a:ext cx="1389268" cy="663659"/>
              </a:xfrm>
              <a:prstGeom prst="straightConnector1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DC315EE-EC75-4114-5073-1E0BA756F8B7}"/>
              </a:ext>
            </a:extLst>
          </p:cNvPr>
          <p:cNvGrpSpPr/>
          <p:nvPr/>
        </p:nvGrpSpPr>
        <p:grpSpPr>
          <a:xfrm>
            <a:off x="6046003" y="1689266"/>
            <a:ext cx="5524932" cy="3468895"/>
            <a:chOff x="6097986" y="1699841"/>
            <a:chExt cx="5524932" cy="3468895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F5B46A3-D2EB-6F40-AEF3-C37CF30C04FA}"/>
                </a:ext>
              </a:extLst>
            </p:cNvPr>
            <p:cNvGrpSpPr/>
            <p:nvPr/>
          </p:nvGrpSpPr>
          <p:grpSpPr>
            <a:xfrm rot="16200000">
              <a:off x="4695369" y="3102458"/>
              <a:ext cx="3468893" cy="663660"/>
              <a:chOff x="7074022" y="751883"/>
              <a:chExt cx="3468893" cy="663660"/>
            </a:xfrm>
          </p:grpSpPr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03B4C89F-5046-F0E2-921F-5D66E20FF5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74022" y="751883"/>
                <a:ext cx="1389268" cy="663659"/>
              </a:xfrm>
              <a:prstGeom prst="straightConnector1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9A674620-E3BE-69EA-DB88-A83CD3CC924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153647" y="751884"/>
                <a:ext cx="1389268" cy="663659"/>
              </a:xfrm>
              <a:prstGeom prst="straightConnector1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6D5E7FFA-7BBA-6437-D4AC-C4C5E22A14AF}"/>
                </a:ext>
              </a:extLst>
            </p:cNvPr>
            <p:cNvGrpSpPr/>
            <p:nvPr/>
          </p:nvGrpSpPr>
          <p:grpSpPr>
            <a:xfrm rot="5400000" flipH="1">
              <a:off x="9556642" y="3102459"/>
              <a:ext cx="3468894" cy="663659"/>
              <a:chOff x="7074021" y="751883"/>
              <a:chExt cx="3468894" cy="663659"/>
            </a:xfrm>
          </p:grpSpPr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BC441361-0F2C-DD95-85F6-8762388D93C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74021" y="751883"/>
                <a:ext cx="1389268" cy="663659"/>
              </a:xfrm>
              <a:prstGeom prst="straightConnector1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32CE5B10-4727-AEC6-8519-46EC951D2F3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153647" y="751883"/>
                <a:ext cx="1389268" cy="663659"/>
              </a:xfrm>
              <a:prstGeom prst="straightConnector1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Right Arrow 52">
            <a:extLst>
              <a:ext uri="{FF2B5EF4-FFF2-40B4-BE49-F238E27FC236}">
                <a16:creationId xmlns:a16="http://schemas.microsoft.com/office/drawing/2014/main" id="{279E5753-853B-4DCA-6F65-88843ED95F95}"/>
              </a:ext>
            </a:extLst>
          </p:cNvPr>
          <p:cNvSpPr/>
          <p:nvPr/>
        </p:nvSpPr>
        <p:spPr>
          <a:xfrm>
            <a:off x="4286442" y="3211335"/>
            <a:ext cx="1009698" cy="50013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41C6C-2BEF-B347-7E52-B440624FCC14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2.2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D781D7A-DD7A-0DE1-6BE3-69F275FE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different representation </a:t>
            </a:r>
            <a:br>
              <a:rPr lang="en-US" dirty="0"/>
            </a:br>
            <a:r>
              <a:rPr lang="en-US" dirty="0"/>
              <a:t>makes the solution clearer</a:t>
            </a:r>
          </a:p>
        </p:txBody>
      </p:sp>
    </p:spTree>
    <p:extLst>
      <p:ext uri="{BB962C8B-B14F-4D97-AF65-F5344CB8AC3E}">
        <p14:creationId xmlns:p14="http://schemas.microsoft.com/office/powerpoint/2010/main" val="10393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1847A5-97C1-5D4B-4CFF-E9F6928C566B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2.3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106207-8E1D-061E-09FD-C26174DC2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definition of the relationship “cousin”.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DE1B52-02AA-3092-3030-F3B087A3FE47}"/>
              </a:ext>
            </a:extLst>
          </p:cNvPr>
          <p:cNvSpPr txBox="1"/>
          <p:nvPr/>
        </p:nvSpPr>
        <p:spPr>
          <a:xfrm>
            <a:off x="1806951" y="927326"/>
            <a:ext cx="9298764" cy="49295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US" sz="3200" dirty="0"/>
              <a:t>a dog's cousin is a daughter of a sister of its mother </a:t>
            </a:r>
          </a:p>
          <a:p>
            <a:pPr>
              <a:spcAft>
                <a:spcPts val="1000"/>
              </a:spcAft>
            </a:pPr>
            <a:r>
              <a:rPr lang="en-US" sz="3200" dirty="0"/>
              <a:t>a dog's cousin is a daughter of a sister of its father  </a:t>
            </a:r>
          </a:p>
          <a:p>
            <a:pPr>
              <a:spcAft>
                <a:spcPts val="1000"/>
              </a:spcAft>
            </a:pPr>
            <a:r>
              <a:rPr lang="en-US" sz="3200" dirty="0"/>
              <a:t>a dog's cousin is a daughter of a brother of its mother  </a:t>
            </a:r>
          </a:p>
          <a:p>
            <a:pPr>
              <a:spcAft>
                <a:spcPts val="1000"/>
              </a:spcAft>
            </a:pPr>
            <a:r>
              <a:rPr lang="en-US" sz="3200" dirty="0"/>
              <a:t>a dog's cousin is a daughter of a brother of its father  </a:t>
            </a:r>
          </a:p>
          <a:p>
            <a:pPr>
              <a:spcAft>
                <a:spcPts val="1000"/>
              </a:spcAft>
            </a:pPr>
            <a:r>
              <a:rPr lang="en-US" sz="3200" dirty="0"/>
              <a:t>a dog's cousin is a son of a sister of its mother  </a:t>
            </a:r>
          </a:p>
          <a:p>
            <a:pPr>
              <a:spcAft>
                <a:spcPts val="1000"/>
              </a:spcAft>
            </a:pPr>
            <a:r>
              <a:rPr lang="en-US" sz="3200" dirty="0"/>
              <a:t>a dog's cousin is a son of a sister of its father  </a:t>
            </a:r>
          </a:p>
          <a:p>
            <a:pPr>
              <a:spcAft>
                <a:spcPts val="1000"/>
              </a:spcAft>
            </a:pPr>
            <a:r>
              <a:rPr lang="en-US" sz="3200" dirty="0"/>
              <a:t>a dog's cousin is a son of a brother of its mother  </a:t>
            </a:r>
          </a:p>
          <a:p>
            <a:pPr>
              <a:spcAft>
                <a:spcPts val="1000"/>
              </a:spcAft>
            </a:pPr>
            <a:r>
              <a:rPr lang="en-US" sz="3200" dirty="0"/>
              <a:t>a dog's cousin is a son of a brother of its father</a:t>
            </a:r>
          </a:p>
        </p:txBody>
      </p:sp>
    </p:spTree>
    <p:extLst>
      <p:ext uri="{BB962C8B-B14F-4D97-AF65-F5344CB8AC3E}">
        <p14:creationId xmlns:p14="http://schemas.microsoft.com/office/powerpoint/2010/main" val="330808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99D1BE-908E-C3BD-2C10-F59CF9810C30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2.4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B2588F-E5D9-2C7F-0044-FD362F38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values for simple logic operators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AD26ABD3-60E5-C421-E2DC-DE450DB86A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1031310"/>
                  </p:ext>
                </p:extLst>
              </p:nvPr>
            </p:nvGraphicFramePr>
            <p:xfrm>
              <a:off x="2713182" y="1170737"/>
              <a:ext cx="6765636" cy="4093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1409">
                      <a:extLst>
                        <a:ext uri="{9D8B030D-6E8A-4147-A177-3AD203B41FA5}">
                          <a16:colId xmlns:a16="http://schemas.microsoft.com/office/drawing/2014/main" val="3471160350"/>
                        </a:ext>
                      </a:extLst>
                    </a:gridCol>
                    <a:gridCol w="1691409">
                      <a:extLst>
                        <a:ext uri="{9D8B030D-6E8A-4147-A177-3AD203B41FA5}">
                          <a16:colId xmlns:a16="http://schemas.microsoft.com/office/drawing/2014/main" val="1322479812"/>
                        </a:ext>
                      </a:extLst>
                    </a:gridCol>
                    <a:gridCol w="1691409">
                      <a:extLst>
                        <a:ext uri="{9D8B030D-6E8A-4147-A177-3AD203B41FA5}">
                          <a16:colId xmlns:a16="http://schemas.microsoft.com/office/drawing/2014/main" val="2267512112"/>
                        </a:ext>
                      </a:extLst>
                    </a:gridCol>
                    <a:gridCol w="1691409">
                      <a:extLst>
                        <a:ext uri="{9D8B030D-6E8A-4147-A177-3AD203B41FA5}">
                          <a16:colId xmlns:a16="http://schemas.microsoft.com/office/drawing/2014/main" val="2396513673"/>
                        </a:ext>
                      </a:extLst>
                    </a:gridCol>
                  </a:tblGrid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P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Q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P</a:t>
                          </a:r>
                          <a14:m>
                            <m:oMath xmlns:m="http://schemas.openxmlformats.org/officeDocument/2006/math">
                              <m:r>
                                <a:rPr lang="en-US" sz="4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∧</m:t>
                              </m:r>
                            </m:oMath>
                          </a14:m>
                          <a:r>
                            <a:rPr lang="en-US" sz="4000" dirty="0"/>
                            <a:t>Q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/>
                            <a:t>P</a:t>
                          </a:r>
                          <a14:m>
                            <m:oMath xmlns:m="http://schemas.openxmlformats.org/officeDocument/2006/math"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∨</m:t>
                              </m:r>
                            </m:oMath>
                          </a14:m>
                          <a:r>
                            <a:rPr lang="en-US" sz="4000" dirty="0"/>
                            <a:t>Q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83542873"/>
                      </a:ext>
                    </a:extLst>
                  </a:tr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09301876"/>
                      </a:ext>
                    </a:extLst>
                  </a:tr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8454611"/>
                      </a:ext>
                    </a:extLst>
                  </a:tr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23022001"/>
                      </a:ext>
                    </a:extLst>
                  </a:tr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69878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AD26ABD3-60E5-C421-E2DC-DE450DB86A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1031310"/>
                  </p:ext>
                </p:extLst>
              </p:nvPr>
            </p:nvGraphicFramePr>
            <p:xfrm>
              <a:off x="2713182" y="1170737"/>
              <a:ext cx="6765636" cy="4093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91409">
                      <a:extLst>
                        <a:ext uri="{9D8B030D-6E8A-4147-A177-3AD203B41FA5}">
                          <a16:colId xmlns:a16="http://schemas.microsoft.com/office/drawing/2014/main" val="3471160350"/>
                        </a:ext>
                      </a:extLst>
                    </a:gridCol>
                    <a:gridCol w="1691409">
                      <a:extLst>
                        <a:ext uri="{9D8B030D-6E8A-4147-A177-3AD203B41FA5}">
                          <a16:colId xmlns:a16="http://schemas.microsoft.com/office/drawing/2014/main" val="1322479812"/>
                        </a:ext>
                      </a:extLst>
                    </a:gridCol>
                    <a:gridCol w="1691409">
                      <a:extLst>
                        <a:ext uri="{9D8B030D-6E8A-4147-A177-3AD203B41FA5}">
                          <a16:colId xmlns:a16="http://schemas.microsoft.com/office/drawing/2014/main" val="2267512112"/>
                        </a:ext>
                      </a:extLst>
                    </a:gridCol>
                    <a:gridCol w="1691409">
                      <a:extLst>
                        <a:ext uri="{9D8B030D-6E8A-4147-A177-3AD203B41FA5}">
                          <a16:colId xmlns:a16="http://schemas.microsoft.com/office/drawing/2014/main" val="2396513673"/>
                        </a:ext>
                      </a:extLst>
                    </a:gridCol>
                  </a:tblGrid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P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Q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254" t="-6154" r="-100746" b="-42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504" t="-6154" r="-1504" b="-4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3542873"/>
                      </a:ext>
                    </a:extLst>
                  </a:tr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09301876"/>
                      </a:ext>
                    </a:extLst>
                  </a:tr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8454611"/>
                      </a:ext>
                    </a:extLst>
                  </a:tr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23022001"/>
                      </a:ext>
                    </a:extLst>
                  </a:tr>
                  <a:tr h="818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/>
                            <a:t>F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698782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06016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2D2F65-9E50-8848-DD96-33A95DF79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DAF83C-A2BD-6A8C-F33D-6C7181D80079}"/>
              </a:ext>
            </a:extLst>
          </p:cNvPr>
          <p:cNvSpPr txBox="1"/>
          <p:nvPr/>
        </p:nvSpPr>
        <p:spPr>
          <a:xfrm>
            <a:off x="0" y="6150114"/>
            <a:ext cx="191911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000" dirty="0"/>
              <a:t>Fig. 2.5a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684896-FC48-1D52-3405-332CAB9E7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Production system rules for assessing a loan application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22EF5E-62CD-13E8-E1C2-E1A537E6E59A}"/>
              </a:ext>
            </a:extLst>
          </p:cNvPr>
          <p:cNvSpPr txBox="1"/>
          <p:nvPr/>
        </p:nvSpPr>
        <p:spPr>
          <a:xfrm>
            <a:off x="1656272" y="603849"/>
            <a:ext cx="102782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1.   IF &lt;client working? is unknown&gt;</a:t>
            </a:r>
          </a:p>
          <a:p>
            <a:r>
              <a:rPr lang="en-US" sz="2000" dirty="0"/>
              <a:t>      THEN   ask "Are you working?"</a:t>
            </a:r>
          </a:p>
          <a:p>
            <a:r>
              <a:rPr lang="en-US" sz="2000" dirty="0"/>
              <a:t>             read WORKING</a:t>
            </a:r>
          </a:p>
          <a:p>
            <a:r>
              <a:rPr lang="en-US" sz="2000" dirty="0"/>
              <a:t>             remove &lt;client working? is unknown&gt;</a:t>
            </a:r>
          </a:p>
          <a:p>
            <a:r>
              <a:rPr lang="en-US" sz="2000" dirty="0"/>
              <a:t>             add &lt;client working? is WORKING&gt;</a:t>
            </a:r>
          </a:p>
          <a:p>
            <a:endParaRPr lang="en-US" sz="2000" dirty="0"/>
          </a:p>
          <a:p>
            <a:r>
              <a:rPr lang="en-US" sz="2000" dirty="0"/>
              <a:t>2.   IF &lt;client working? is YES&gt; and &lt;salary is unknown&gt;</a:t>
            </a:r>
          </a:p>
          <a:p>
            <a:r>
              <a:rPr lang="en-US" sz="2000" dirty="0"/>
              <a:t>      THEN   ask "What is your salary?"</a:t>
            </a:r>
          </a:p>
          <a:p>
            <a:r>
              <a:rPr lang="en-US" sz="2000" dirty="0"/>
              <a:t>              read SALARY</a:t>
            </a:r>
          </a:p>
          <a:p>
            <a:r>
              <a:rPr lang="en-US" sz="2000" dirty="0"/>
              <a:t>              remove &lt;salary is unknown&gt;</a:t>
            </a:r>
          </a:p>
          <a:p>
            <a:r>
              <a:rPr lang="en-US" sz="2000" dirty="0"/>
              <a:t>              add &lt;salary is SALARY&gt;</a:t>
            </a:r>
          </a:p>
          <a:p>
            <a:endParaRPr lang="en-US" sz="2000" dirty="0"/>
          </a:p>
          <a:p>
            <a:r>
              <a:rPr lang="en-US" sz="2000" dirty="0"/>
              <a:t>3.   IF &lt;client working? is YES&gt; and &lt;salary is SALARY&gt;  and SALARY &gt; (5 * AMOUNT REQUESTED)</a:t>
            </a:r>
          </a:p>
          <a:p>
            <a:r>
              <a:rPr lang="en-US" sz="2000" dirty="0"/>
              <a:t>      THEN   grant loan of AMOUNT REQUESTED</a:t>
            </a:r>
          </a:p>
          <a:p>
            <a:r>
              <a:rPr lang="en-US" sz="2000" dirty="0"/>
              <a:t>              clear database</a:t>
            </a:r>
          </a:p>
          <a:p>
            <a:r>
              <a:rPr lang="en-US" sz="2000" dirty="0"/>
              <a:t>              finish</a:t>
            </a:r>
          </a:p>
          <a:p>
            <a:endParaRPr lang="en-US" sz="2000" dirty="0"/>
          </a:p>
          <a:p>
            <a:r>
              <a:rPr lang="en-US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5558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B9AFC-3469-4756-DA09-4C36418282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CE5134-FB6A-E5F7-8C63-B6EB6FD1568F}"/>
              </a:ext>
            </a:extLst>
          </p:cNvPr>
          <p:cNvSpPr txBox="1"/>
          <p:nvPr/>
        </p:nvSpPr>
        <p:spPr>
          <a:xfrm>
            <a:off x="0" y="6150114"/>
            <a:ext cx="1943161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000" dirty="0"/>
              <a:t>Fig. 2.5b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87F87F-C315-263F-C85C-F5C686B10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Production system rules for assessing a loan application (</a:t>
            </a:r>
            <a:r>
              <a:rPr lang="en-GB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ctd</a:t>
            </a:r>
            <a:r>
              <a:rPr lang="en-GB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82438B-04E1-1F28-2AA2-D82267D0E683}"/>
              </a:ext>
            </a:extLst>
          </p:cNvPr>
          <p:cNvSpPr txBox="1"/>
          <p:nvPr/>
        </p:nvSpPr>
        <p:spPr>
          <a:xfrm>
            <a:off x="1656272" y="603849"/>
            <a:ext cx="1027822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4.   IF &lt;client working? is YES&gt; and &lt;salary is SALARY&gt; and SALARY &lt;= (5 * AMOUNT REQUESTED)</a:t>
            </a:r>
          </a:p>
          <a:p>
            <a:r>
              <a:rPr lang="en-US" sz="2000" dirty="0"/>
              <a:t>      THEN   grant loan of (SALARY/5)</a:t>
            </a:r>
          </a:p>
          <a:p>
            <a:r>
              <a:rPr lang="en-US" sz="2000" dirty="0"/>
              <a:t>              clear database</a:t>
            </a:r>
          </a:p>
          <a:p>
            <a:r>
              <a:rPr lang="en-US" sz="2000" dirty="0"/>
              <a:t>              finish</a:t>
            </a:r>
          </a:p>
          <a:p>
            <a:endParaRPr lang="en-US" sz="2000" dirty="0"/>
          </a:p>
          <a:p>
            <a:r>
              <a:rPr lang="en-US" sz="2000" dirty="0"/>
              <a:t>5.   IF &lt;client working? is NO&gt; and &lt;client student? is unknown&gt;</a:t>
            </a:r>
          </a:p>
          <a:p>
            <a:r>
              <a:rPr lang="en-US" sz="2000" dirty="0"/>
              <a:t>      THEN   ask "Are you a student?"</a:t>
            </a:r>
          </a:p>
          <a:p>
            <a:r>
              <a:rPr lang="en-US" sz="2000" dirty="0"/>
              <a:t>              read STUDENT</a:t>
            </a:r>
          </a:p>
          <a:p>
            <a:r>
              <a:rPr lang="en-US" sz="2000" dirty="0"/>
              <a:t>              remove &lt;client student? is unknown&gt;</a:t>
            </a:r>
          </a:p>
          <a:p>
            <a:r>
              <a:rPr lang="en-US" sz="2000" dirty="0"/>
              <a:t>              add &lt;client student? is STUDENT&gt;</a:t>
            </a:r>
          </a:p>
          <a:p>
            <a:endParaRPr lang="en-US" sz="2000" dirty="0"/>
          </a:p>
          <a:p>
            <a:r>
              <a:rPr lang="en-US" sz="2000" dirty="0"/>
              <a:t>6.   IF &lt;client working? is NO&gt; and  &lt;client student? is YES&gt;</a:t>
            </a:r>
          </a:p>
          <a:p>
            <a:r>
              <a:rPr lang="en-US" sz="2000" dirty="0"/>
              <a:t>      THEN   discuss student loan</a:t>
            </a:r>
          </a:p>
          <a:p>
            <a:r>
              <a:rPr lang="en-US" sz="2000" dirty="0"/>
              <a:t>              clear database</a:t>
            </a:r>
          </a:p>
          <a:p>
            <a:r>
              <a:rPr lang="en-US" sz="2000" dirty="0"/>
              <a:t>              finish</a:t>
            </a:r>
          </a:p>
          <a:p>
            <a:endParaRPr lang="en-US" sz="2000" dirty="0"/>
          </a:p>
          <a:p>
            <a:r>
              <a:rPr lang="en-US" sz="2000" dirty="0"/>
              <a:t>7.   IF &lt;client working? is NO&gt; and &lt;client student? is NO&gt;</a:t>
            </a:r>
          </a:p>
          <a:p>
            <a:r>
              <a:rPr lang="en-US" sz="2000" dirty="0"/>
              <a:t>      THEN   refuse loan</a:t>
            </a:r>
          </a:p>
          <a:p>
            <a:r>
              <a:rPr lang="en-US" sz="2000" dirty="0"/>
              <a:t>              clear database</a:t>
            </a:r>
          </a:p>
          <a:p>
            <a:r>
              <a:rPr lang="en-US" sz="2000" dirty="0"/>
              <a:t>              finish</a:t>
            </a:r>
          </a:p>
        </p:txBody>
      </p:sp>
    </p:spTree>
    <p:extLst>
      <p:ext uri="{BB962C8B-B14F-4D97-AF65-F5344CB8AC3E}">
        <p14:creationId xmlns:p14="http://schemas.microsoft.com/office/powerpoint/2010/main" val="3952707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A32397-22E8-99AF-337E-396FD6CA92AF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2.6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778177-F212-2A01-F317-F8EB005F8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fragment of a semantic network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D16AA2-0848-8E88-9A7A-46BCA1909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8532" y="904001"/>
            <a:ext cx="8062844" cy="551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24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2.7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2DAD92-D80A-E7C8-92C6-63CADE81A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representation of supermarket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38B9EE-37B1-5B23-3B39-B123037A8B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769" y="1565564"/>
            <a:ext cx="11261593" cy="290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598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56605</TotalTime>
  <Words>706</Words>
  <Application>Microsoft Macintosh PowerPoint</Application>
  <PresentationFormat>Widescreen</PresentationFormat>
  <Paragraphs>160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Cambria Math</vt:lpstr>
      <vt:lpstr>NonBreakingSpaceOverride</vt:lpstr>
      <vt:lpstr>Office Theme</vt:lpstr>
      <vt:lpstr>Chapter 2</vt:lpstr>
      <vt:lpstr>Four knights: how many moves?</vt:lpstr>
      <vt:lpstr>A different representation  makes the solution clearer</vt:lpstr>
      <vt:lpstr>Full definition of the relationship “cousin”.</vt:lpstr>
      <vt:lpstr>Truth values for simple logic operators</vt:lpstr>
      <vt:lpstr>Production system rules for assessing a loan application</vt:lpstr>
      <vt:lpstr>Production system rules for assessing a loan application (ctd)</vt:lpstr>
      <vt:lpstr>A fragment of a semantic network</vt:lpstr>
      <vt:lpstr>Frame representation of supermarket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157</cp:revision>
  <dcterms:created xsi:type="dcterms:W3CDTF">2020-12-29T13:51:26Z</dcterms:created>
  <dcterms:modified xsi:type="dcterms:W3CDTF">2025-04-22T17:56:34Z</dcterms:modified>
</cp:coreProperties>
</file>