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595" r:id="rId2"/>
    <p:sldId id="394" r:id="rId3"/>
    <p:sldId id="393" r:id="rId4"/>
    <p:sldId id="355" r:id="rId5"/>
    <p:sldId id="257" r:id="rId6"/>
    <p:sldId id="3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DFF"/>
    <a:srgbClr val="FF40FF"/>
    <a:srgbClr val="EEE8BC"/>
    <a:srgbClr val="FF9300"/>
    <a:srgbClr val="0432FF"/>
    <a:srgbClr val="9640D7"/>
    <a:srgbClr val="FF9495"/>
    <a:srgbClr val="7F0002"/>
    <a:srgbClr val="FCAFB0"/>
    <a:srgbClr val="FFD0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178"/>
    <p:restoredTop sz="74041"/>
  </p:normalViewPr>
  <p:slideViewPr>
    <p:cSldViewPr snapToGrid="0" snapToObjects="1">
      <p:cViewPr varScale="1">
        <p:scale>
          <a:sx n="88" d="100"/>
          <a:sy n="88" d="100"/>
        </p:scale>
        <p:origin x="568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420AE-8A32-DF45-AA1D-9290FEB2E3A3}" type="datetimeFigureOut">
              <a:rPr lang="en-US" smtClean="0"/>
              <a:t>4/22/25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D25C2-CC05-8D45-A0DE-0805BFD14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49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5F4093-CE24-64B3-A360-8080B5588E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1472143-E363-F594-6068-8DFDA4260D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F3AC033-C433-1B75-5F7B-5E3E3FCD91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List of Figures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32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3.1	Case-based reasoning.	31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3.2	Modifying cases.	32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3.3	Graph pattern.	33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3.4	Spreading activation	34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3.5	Bayesian network.	34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F6F06E-2AF7-6001-874C-262EC0ECD0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81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3.1	Case-based reasoning.	</a:t>
            </a: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31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reason/</a:t>
            </a:r>
            <a:r>
              <a:rPr lang="en-US" dirty="0" err="1"/>
              <a:t>case.eps</a:t>
            </a:r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807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3.2	Modifying cases.	</a:t>
            </a: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32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reason/modify-</a:t>
            </a:r>
            <a:r>
              <a:rPr lang="en-US" dirty="0" err="1"/>
              <a:t>case.eps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075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3.3	Graph pattern.	</a:t>
            </a: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33</a:t>
            </a:r>
          </a:p>
          <a:p>
            <a:endParaRPr lang="en-US" dirty="0"/>
          </a:p>
          <a:p>
            <a:r>
              <a:rPr lang="en-US" dirty="0"/>
              <a:t>	</a:t>
            </a:r>
          </a:p>
          <a:p>
            <a:r>
              <a:rPr lang="en-US" dirty="0"/>
              <a:t>reason/graph-</a:t>
            </a:r>
            <a:r>
              <a:rPr lang="en-US" dirty="0" err="1"/>
              <a:t>pattern.png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48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3.4	Spreading activation.	</a:t>
            </a: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34</a:t>
            </a:r>
          </a:p>
          <a:p>
            <a:endParaRPr lang="en-US" dirty="0"/>
          </a:p>
          <a:p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(from Dix et a., 2010)</a:t>
            </a:r>
          </a:p>
          <a:p>
            <a:endParaRPr lang="en-US" dirty="0"/>
          </a:p>
          <a:p>
            <a:r>
              <a:rPr lang="en-US" dirty="0"/>
              <a:t>reason/spreading-</a:t>
            </a:r>
            <a:r>
              <a:rPr lang="en-US" dirty="0" err="1"/>
              <a:t>activation.png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5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3.5	Bayesian Network	</a:t>
            </a: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34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reason/</a:t>
            </a:r>
            <a:r>
              <a:rPr lang="en-US" dirty="0" err="1"/>
              <a:t>bayesian-net.png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00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1C139-5317-EE4E-83CD-C1D409B88A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787DC7-11CF-4346-B61C-2699C417D4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EF7C8-7CAD-F544-980A-34D0DCEFD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81E05-649F-5942-B978-4A8130F4A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CDBDD-2B7D-EA45-BEF2-12D200C81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94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CB437-2066-B24D-BAD0-BF756F75D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8CDAE5-1AB9-2549-9324-9BDF119573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42F7A-E5D2-9B4C-AF5A-6D9E4AC94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40D08-A43A-CD4E-AD6C-567C85310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1E36F-5180-E443-B14F-6DA4B7D6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016C52-EDDA-E840-96A0-5015D2D2C8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9D395C-EFAC-064E-AF2C-30A3044F91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5059F-FFE0-744C-AEC8-2F9F9C1B9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46CB3-58DC-3D4A-96C6-2E7A746EE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22880-D2E1-164C-9A5E-CA8B15DE1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91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B7D79-63F2-8748-8F20-D003C815E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6F210-1BAB-DA4F-8DB1-F0C0D7542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D5B8D-CA30-5F40-912E-DC8641F1F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29192-3DD1-AC46-BA3E-F086362DF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FF049-9AC9-C445-8ED8-739C69C36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8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564A-515B-4942-9721-5A208A1F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AA69-F436-D242-AF4B-230EA5BE8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F49AA-2C04-FE41-93F9-82A645380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D9A42-781A-7647-BA44-F8A6A8492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9DD79-247C-EF4C-B7FC-8C00210A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8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4486E-96C3-2C4B-8F71-32EAEC981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F8D6E-2D6C-FA4E-B750-240E89B8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B73A7A-C701-1B45-AB23-DFB10B253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D94000-9E0A-454A-9015-C390889FE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EF7AA-A6E4-4E44-9DE3-50CADBF39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F1BA7-85C7-3F44-A23B-40FFC4B93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71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30539-CB8E-9B4E-AE04-A3E97433B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62A0E-FCA2-1546-837B-430766B12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F2B66-4EBE-4B4F-8ACB-7990BC25A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1634CB-C6B8-C04F-8A2C-B76C174582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067B79-4B59-8848-AA95-116E5C3ECD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63368E-A34B-A644-98DD-2F142A06E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84464A-6060-2944-B277-2DFBAC597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046CBE-E098-014A-94EF-60A2ACCE6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55680-6998-9944-AFD2-15B80995A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999" y="0"/>
            <a:ext cx="11754497" cy="1316181"/>
          </a:xfrm>
        </p:spPr>
        <p:txBody>
          <a:bodyPr anchor="t">
            <a:noAutofit/>
          </a:bodyPr>
          <a:lstStyle>
            <a:lvl1pPr>
              <a:defRPr sz="4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5A2F74-5D9F-AC49-B161-5A9312CE6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CAEE50-C384-0E45-90C0-ABA9C67FC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9C07CB-B7E3-AB4C-9C97-DA1C3D56D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975184-D611-3243-9797-D565090E1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6823B3-3912-1042-96A9-F7AD4460E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A0643-D0CA-F940-B0A5-D1EDC068E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4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11D9C-F352-D045-BABC-72CFAAE6F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845DB-7D98-544E-A848-11AC35B0A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75D71A-ABBD-0C4D-A7AC-0B6448EC1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04E87-C643-A147-BCC9-79F2DA501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721BA5-CF92-5B4F-9030-84B48D4F8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988813-A5DF-EA42-BC2C-309A4E81C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9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5D8AE-1CF7-2F42-A4A4-22FFC042B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59AE04-8526-BC44-9280-9F47139E43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1E4D76-90E8-E840-8E23-2D4BD5FE2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B019F-985D-7544-9F45-54EC89DDE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018D4-E14A-BA45-BEC6-004C4F7BB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957B1-0CA5-304F-99E7-72D488401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6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D5024D-366B-8E47-B918-5C798CE8D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10871-B1F5-6B40-9484-0A4B95523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20D22-0DC0-D548-B700-DDEB544ED6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EA66D-BD09-3945-A3A9-48ACF163B7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F53D1-9C7C-5040-B71C-00AE0772C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4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3D797D-AD8D-4643-7516-2378FC8EF9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9B4778-D302-8D46-56A3-1126EC58C1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9550" y="1536251"/>
            <a:ext cx="6526924" cy="1122363"/>
          </a:xfrm>
        </p:spPr>
        <p:txBody>
          <a:bodyPr/>
          <a:lstStyle/>
          <a:p>
            <a:r>
              <a:rPr lang="en-US" sz="5400" dirty="0">
                <a:latin typeface="+mn-lt"/>
              </a:rPr>
              <a:t>Chapter </a:t>
            </a:r>
            <a:r>
              <a:rPr lang="en-US" sz="6000" dirty="0">
                <a:latin typeface="+mn-lt"/>
              </a:rPr>
              <a:t>3</a:t>
            </a:r>
            <a:endParaRPr lang="en-US" dirty="0">
              <a:latin typeface="+mn-lt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0A52D69-5479-332E-A10F-C6AF58589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69550" y="3034473"/>
            <a:ext cx="6526924" cy="2767234"/>
          </a:xfrm>
        </p:spPr>
        <p:txBody>
          <a:bodyPr>
            <a:normAutofit/>
          </a:bodyPr>
          <a:lstStyle/>
          <a:p>
            <a:r>
              <a:rPr lang="en-GB" sz="6000" b="0" i="0" dirty="0">
                <a:solidFill>
                  <a:srgbClr val="000000"/>
                </a:solidFill>
                <a:effectLst/>
                <a:latin typeface="NonBreakingSpaceOverride"/>
              </a:rPr>
              <a:t>Reasoning</a:t>
            </a:r>
            <a:endParaRPr lang="en-US" sz="6000" dirty="0">
              <a:latin typeface="+mj-lt"/>
            </a:endParaRPr>
          </a:p>
        </p:txBody>
      </p:sp>
      <p:pic>
        <p:nvPicPr>
          <p:cNvPr id="3" name="Picture 2" descr="A book cover of a book&#10;&#10;AI-generated content may be incorrect.">
            <a:extLst>
              <a:ext uri="{FF2B5EF4-FFF2-40B4-BE49-F238E27FC236}">
                <a16:creationId xmlns:a16="http://schemas.microsoft.com/office/drawing/2014/main" id="{389F93A7-5294-73EE-713E-CDE6D05A4F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074024" cy="685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613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41925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3.1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373B3F6-E2AF-6932-8152-2DBEEEC61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Case-based reasoning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84EB252-6F84-75F5-EB5D-312FF95581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402" y="1636602"/>
            <a:ext cx="11222053" cy="2935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41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41925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3.2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0DD7C11-2971-BBF2-97E4-2855EF0BF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Modifying cases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A3E9F5-CD07-5555-7015-74862265CD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0767" y="1534886"/>
            <a:ext cx="9122536" cy="3445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729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64E91869-8D07-12C9-AC64-8C500D23FE73}"/>
              </a:ext>
            </a:extLst>
          </p:cNvPr>
          <p:cNvGrpSpPr/>
          <p:nvPr/>
        </p:nvGrpSpPr>
        <p:grpSpPr>
          <a:xfrm>
            <a:off x="3068663" y="1425844"/>
            <a:ext cx="1383174" cy="1383174"/>
            <a:chOff x="3068664" y="1425844"/>
            <a:chExt cx="1383174" cy="1383174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0B80DD2A-D2A5-5B8C-44AF-AA8E7E3D6E18}"/>
                </a:ext>
              </a:extLst>
            </p:cNvPr>
            <p:cNvSpPr/>
            <p:nvPr/>
          </p:nvSpPr>
          <p:spPr>
            <a:xfrm>
              <a:off x="3068664" y="1425844"/>
              <a:ext cx="1383174" cy="1383174"/>
            </a:xfrm>
            <a:prstGeom prst="ellipse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B6F0FC5F-0FB2-AC2F-0B57-CFB8B2488F59}"/>
                </a:ext>
              </a:extLst>
            </p:cNvPr>
            <p:cNvSpPr txBox="1"/>
            <p:nvPr/>
          </p:nvSpPr>
          <p:spPr>
            <a:xfrm>
              <a:off x="3170442" y="1640377"/>
              <a:ext cx="117961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Person</a:t>
              </a:r>
              <a:br>
                <a:rPr lang="en-US" sz="2800" dirty="0"/>
              </a:br>
              <a:r>
                <a:rPr lang="en-US" sz="2800" dirty="0"/>
                <a:t>[A]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07396B7-F60F-4458-DDB9-0840FC9B2056}"/>
              </a:ext>
            </a:extLst>
          </p:cNvPr>
          <p:cNvGrpSpPr/>
          <p:nvPr/>
        </p:nvGrpSpPr>
        <p:grpSpPr>
          <a:xfrm>
            <a:off x="6243234" y="1425843"/>
            <a:ext cx="1383174" cy="1383174"/>
            <a:chOff x="3068664" y="1425844"/>
            <a:chExt cx="1383174" cy="1383174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CFFC617-3A45-3B09-8C58-0079E3DC5706}"/>
                </a:ext>
              </a:extLst>
            </p:cNvPr>
            <p:cNvSpPr/>
            <p:nvPr/>
          </p:nvSpPr>
          <p:spPr>
            <a:xfrm>
              <a:off x="3068664" y="1425844"/>
              <a:ext cx="1383174" cy="1383174"/>
            </a:xfrm>
            <a:prstGeom prst="ellipse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47210C1-9AFE-A146-4570-F6AFE6EE98F2}"/>
                </a:ext>
              </a:extLst>
            </p:cNvPr>
            <p:cNvSpPr txBox="1"/>
            <p:nvPr/>
          </p:nvSpPr>
          <p:spPr>
            <a:xfrm>
              <a:off x="3170442" y="1640377"/>
              <a:ext cx="117961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Person</a:t>
              </a:r>
              <a:br>
                <a:rPr lang="en-US" sz="2800" dirty="0"/>
              </a:br>
              <a:r>
                <a:rPr lang="en-US" sz="2800" dirty="0"/>
                <a:t>[B]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56EE024-E939-EDEA-D6CA-73D9CB43D12D}"/>
              </a:ext>
            </a:extLst>
          </p:cNvPr>
          <p:cNvGrpSpPr/>
          <p:nvPr/>
        </p:nvGrpSpPr>
        <p:grpSpPr>
          <a:xfrm>
            <a:off x="3068663" y="4048983"/>
            <a:ext cx="1383174" cy="1383174"/>
            <a:chOff x="3068664" y="1425844"/>
            <a:chExt cx="1383174" cy="1383174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0FDD3D7-CCA8-9898-6F84-BC0B8D693601}"/>
                </a:ext>
              </a:extLst>
            </p:cNvPr>
            <p:cNvSpPr/>
            <p:nvPr/>
          </p:nvSpPr>
          <p:spPr>
            <a:xfrm>
              <a:off x="3068664" y="1425844"/>
              <a:ext cx="1383174" cy="1383174"/>
            </a:xfrm>
            <a:prstGeom prst="ellipse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45F5AD9-5B82-3184-EA00-C24FCF7C118C}"/>
                </a:ext>
              </a:extLst>
            </p:cNvPr>
            <p:cNvSpPr txBox="1"/>
            <p:nvPr/>
          </p:nvSpPr>
          <p:spPr>
            <a:xfrm>
              <a:off x="3170442" y="1640377"/>
              <a:ext cx="117961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Person</a:t>
              </a:r>
              <a:br>
                <a:rPr lang="en-US" sz="2800" dirty="0"/>
              </a:br>
              <a:r>
                <a:rPr lang="en-US" sz="2800" dirty="0"/>
                <a:t>[C]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320165A-D544-4C45-4BC6-5D88132CD1E0}"/>
              </a:ext>
            </a:extLst>
          </p:cNvPr>
          <p:cNvGrpSpPr/>
          <p:nvPr/>
        </p:nvGrpSpPr>
        <p:grpSpPr>
          <a:xfrm>
            <a:off x="6243234" y="4048982"/>
            <a:ext cx="1383174" cy="1383174"/>
            <a:chOff x="3068664" y="1425844"/>
            <a:chExt cx="1383174" cy="1383174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440A39-362D-847D-A49B-30CD9677EC15}"/>
                </a:ext>
              </a:extLst>
            </p:cNvPr>
            <p:cNvSpPr/>
            <p:nvPr/>
          </p:nvSpPr>
          <p:spPr>
            <a:xfrm>
              <a:off x="3068664" y="1425844"/>
              <a:ext cx="1383174" cy="1383174"/>
            </a:xfrm>
            <a:prstGeom prst="ellipse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EDEE4C2-EA39-DEBF-6147-9AB25E4396D3}"/>
                </a:ext>
              </a:extLst>
            </p:cNvPr>
            <p:cNvSpPr txBox="1"/>
            <p:nvPr/>
          </p:nvSpPr>
          <p:spPr>
            <a:xfrm>
              <a:off x="3170442" y="1640377"/>
              <a:ext cx="1179618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Person</a:t>
              </a:r>
              <a:br>
                <a:rPr lang="en-US" sz="2800" dirty="0"/>
              </a:br>
              <a:r>
                <a:rPr lang="en-US" sz="2800" dirty="0"/>
                <a:t>[D]</a:t>
              </a:r>
            </a:p>
          </p:txBody>
        </p:sp>
      </p:grp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69190FF-3A7B-4DB7-CE79-05CEFB1B3F04}"/>
              </a:ext>
            </a:extLst>
          </p:cNvPr>
          <p:cNvCxnSpPr>
            <a:stCxn id="4" idx="6"/>
            <a:endCxn id="7" idx="2"/>
          </p:cNvCxnSpPr>
          <p:nvPr/>
        </p:nvCxnSpPr>
        <p:spPr>
          <a:xfrm flipV="1">
            <a:off x="4451837" y="2117430"/>
            <a:ext cx="1791397" cy="1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A5C9637-97BE-05AE-0CB2-D4864529D5DA}"/>
              </a:ext>
            </a:extLst>
          </p:cNvPr>
          <p:cNvCxnSpPr>
            <a:cxnSpLocks/>
            <a:stCxn id="13" idx="0"/>
            <a:endCxn id="7" idx="4"/>
          </p:cNvCxnSpPr>
          <p:nvPr/>
        </p:nvCxnSpPr>
        <p:spPr>
          <a:xfrm flipV="1">
            <a:off x="6934821" y="2809017"/>
            <a:ext cx="0" cy="1239965"/>
          </a:xfrm>
          <a:prstGeom prst="line">
            <a:avLst/>
          </a:prstGeom>
          <a:ln w="762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49D42339-B110-B1DD-A0B8-BABD42DFF315}"/>
              </a:ext>
            </a:extLst>
          </p:cNvPr>
          <p:cNvSpPr txBox="1"/>
          <p:nvPr/>
        </p:nvSpPr>
        <p:spPr>
          <a:xfrm>
            <a:off x="4606732" y="1510027"/>
            <a:ext cx="13420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married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3D5EC52-D70B-3BDD-9EF6-B596A42C9415}"/>
              </a:ext>
            </a:extLst>
          </p:cNvPr>
          <p:cNvSpPr txBox="1"/>
          <p:nvPr/>
        </p:nvSpPr>
        <p:spPr>
          <a:xfrm>
            <a:off x="7051603" y="3106774"/>
            <a:ext cx="1149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parent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040525B-FBD9-FAFB-CBE3-49B6E65FC1AA}"/>
              </a:ext>
            </a:extLst>
          </p:cNvPr>
          <p:cNvCxnSpPr>
            <a:cxnSpLocks/>
            <a:stCxn id="10" idx="0"/>
            <a:endCxn id="4" idx="4"/>
          </p:cNvCxnSpPr>
          <p:nvPr/>
        </p:nvCxnSpPr>
        <p:spPr>
          <a:xfrm flipV="1">
            <a:off x="3760250" y="2809018"/>
            <a:ext cx="0" cy="1239965"/>
          </a:xfrm>
          <a:prstGeom prst="line">
            <a:avLst/>
          </a:prstGeom>
          <a:ln w="762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798F9B7A-095E-7A3E-EA6D-C8816223E8A1}"/>
              </a:ext>
            </a:extLst>
          </p:cNvPr>
          <p:cNvSpPr txBox="1"/>
          <p:nvPr/>
        </p:nvSpPr>
        <p:spPr>
          <a:xfrm>
            <a:off x="2490258" y="3106774"/>
            <a:ext cx="11496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parent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443A533-53B2-DD69-0A6C-75AEAC3F82E9}"/>
              </a:ext>
            </a:extLst>
          </p:cNvPr>
          <p:cNvCxnSpPr>
            <a:cxnSpLocks/>
            <a:stCxn id="13" idx="1"/>
          </p:cNvCxnSpPr>
          <p:nvPr/>
        </p:nvCxnSpPr>
        <p:spPr>
          <a:xfrm flipH="1" flipV="1">
            <a:off x="4299667" y="2470069"/>
            <a:ext cx="2146128" cy="1781474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A09EBF02-8BE9-2AB2-0B5E-19DB761C6E19}"/>
              </a:ext>
            </a:extLst>
          </p:cNvPr>
          <p:cNvCxnSpPr>
            <a:cxnSpLocks/>
            <a:endCxn id="7" idx="3"/>
          </p:cNvCxnSpPr>
          <p:nvPr/>
        </p:nvCxnSpPr>
        <p:spPr>
          <a:xfrm flipV="1">
            <a:off x="4249277" y="2606456"/>
            <a:ext cx="2196518" cy="1645087"/>
          </a:xfrm>
          <a:prstGeom prst="line">
            <a:avLst/>
          </a:prstGeom>
          <a:ln w="76200">
            <a:solidFill>
              <a:schemeClr val="bg1">
                <a:lumMod val="65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D54E014F-B124-8D97-C636-F2F7BD1439F9}"/>
              </a:ext>
            </a:extLst>
          </p:cNvPr>
          <p:cNvSpPr txBox="1"/>
          <p:nvPr/>
        </p:nvSpPr>
        <p:spPr>
          <a:xfrm>
            <a:off x="4820482" y="2991705"/>
            <a:ext cx="1149610" cy="954107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NOT</a:t>
            </a:r>
            <a:br>
              <a:rPr lang="en-US" sz="2800" dirty="0"/>
            </a:br>
            <a:r>
              <a:rPr lang="en-US" sz="2800" dirty="0"/>
              <a:t>parent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213171-995B-5BCF-9AF7-6633B4F73E96}"/>
              </a:ext>
            </a:extLst>
          </p:cNvPr>
          <p:cNvSpPr txBox="1"/>
          <p:nvPr/>
        </p:nvSpPr>
        <p:spPr>
          <a:xfrm>
            <a:off x="0" y="5856881"/>
            <a:ext cx="241925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3.3</a:t>
            </a: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82D23A01-3B35-AC14-27BC-C80AE3838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pattern</a:t>
            </a:r>
          </a:p>
        </p:txBody>
      </p:sp>
    </p:spTree>
    <p:extLst>
      <p:ext uri="{BB962C8B-B14F-4D97-AF65-F5344CB8AC3E}">
        <p14:creationId xmlns:p14="http://schemas.microsoft.com/office/powerpoint/2010/main" val="3121928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CFF7163-1CA4-6F23-AC08-B816A1880DF0}"/>
              </a:ext>
            </a:extLst>
          </p:cNvPr>
          <p:cNvGrpSpPr/>
          <p:nvPr/>
        </p:nvGrpSpPr>
        <p:grpSpPr>
          <a:xfrm>
            <a:off x="1677987" y="1550987"/>
            <a:ext cx="8659812" cy="4064000"/>
            <a:chOff x="1704975" y="2667001"/>
            <a:chExt cx="8659812" cy="4064000"/>
          </a:xfrm>
        </p:grpSpPr>
        <p:sp>
          <p:nvSpPr>
            <p:cNvPr id="168980" name="AutoShape 20"/>
            <p:cNvSpPr>
              <a:spLocks noChangeArrowheads="1"/>
            </p:cNvSpPr>
            <p:nvPr/>
          </p:nvSpPr>
          <p:spPr bwMode="auto">
            <a:xfrm>
              <a:off x="3657600" y="3124200"/>
              <a:ext cx="838200" cy="381000"/>
            </a:xfrm>
            <a:prstGeom prst="flowChartProcess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/>
                <a:t>Vivi</a:t>
              </a:r>
              <a:endParaRPr lang="en-US" dirty="0"/>
            </a:p>
          </p:txBody>
        </p:sp>
        <p:sp>
          <p:nvSpPr>
            <p:cNvPr id="168981" name="AutoShape 21"/>
            <p:cNvSpPr>
              <a:spLocks noChangeArrowheads="1"/>
            </p:cNvSpPr>
            <p:nvPr/>
          </p:nvSpPr>
          <p:spPr bwMode="auto">
            <a:xfrm>
              <a:off x="5715000" y="3657600"/>
              <a:ext cx="838200" cy="381000"/>
            </a:xfrm>
            <a:prstGeom prst="flowChartProcess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/>
                <a:t>UoA</a:t>
              </a:r>
              <a:endParaRPr lang="en-US" dirty="0"/>
            </a:p>
          </p:txBody>
        </p:sp>
        <p:sp>
          <p:nvSpPr>
            <p:cNvPr id="168982" name="AutoShape 22"/>
            <p:cNvSpPr>
              <a:spLocks noChangeArrowheads="1"/>
            </p:cNvSpPr>
            <p:nvPr/>
          </p:nvSpPr>
          <p:spPr bwMode="auto">
            <a:xfrm>
              <a:off x="7315200" y="3810000"/>
              <a:ext cx="838200" cy="381000"/>
            </a:xfrm>
            <a:prstGeom prst="flowChartProcess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Athens</a:t>
              </a:r>
            </a:p>
          </p:txBody>
        </p:sp>
        <p:cxnSp>
          <p:nvCxnSpPr>
            <p:cNvPr id="168983" name="AutoShape 23"/>
            <p:cNvCxnSpPr>
              <a:cxnSpLocks noChangeShapeType="1"/>
              <a:stCxn id="168980" idx="3"/>
              <a:endCxn id="168981" idx="1"/>
            </p:cNvCxnSpPr>
            <p:nvPr/>
          </p:nvCxnSpPr>
          <p:spPr bwMode="auto">
            <a:xfrm>
              <a:off x="4495800" y="3314700"/>
              <a:ext cx="1219200" cy="533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984" name="AutoShape 24"/>
            <p:cNvCxnSpPr>
              <a:cxnSpLocks noChangeShapeType="1"/>
              <a:stCxn id="168981" idx="3"/>
              <a:endCxn id="168982" idx="1"/>
            </p:cNvCxnSpPr>
            <p:nvPr/>
          </p:nvCxnSpPr>
          <p:spPr bwMode="auto">
            <a:xfrm>
              <a:off x="6553200" y="3848100"/>
              <a:ext cx="76200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985" name="AutoShape 25"/>
            <p:cNvSpPr>
              <a:spLocks noChangeArrowheads="1"/>
            </p:cNvSpPr>
            <p:nvPr/>
          </p:nvSpPr>
          <p:spPr bwMode="auto">
            <a:xfrm>
              <a:off x="8839200" y="3962400"/>
              <a:ext cx="838200" cy="381000"/>
            </a:xfrm>
            <a:prstGeom prst="flowChartProcess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Greece</a:t>
              </a:r>
            </a:p>
          </p:txBody>
        </p:sp>
        <p:cxnSp>
          <p:nvCxnSpPr>
            <p:cNvPr id="168990" name="AutoShape 30"/>
            <p:cNvCxnSpPr>
              <a:cxnSpLocks noChangeShapeType="1"/>
              <a:stCxn id="168985" idx="1"/>
              <a:endCxn id="168982" idx="3"/>
            </p:cNvCxnSpPr>
            <p:nvPr/>
          </p:nvCxnSpPr>
          <p:spPr bwMode="auto">
            <a:xfrm flipH="1" flipV="1">
              <a:off x="8153400" y="4000500"/>
              <a:ext cx="68580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991" name="AutoShape 31"/>
            <p:cNvCxnSpPr>
              <a:cxnSpLocks noChangeShapeType="1"/>
              <a:endCxn id="168981" idx="1"/>
            </p:cNvCxnSpPr>
            <p:nvPr/>
          </p:nvCxnSpPr>
          <p:spPr bwMode="auto">
            <a:xfrm>
              <a:off x="5181600" y="3810000"/>
              <a:ext cx="533400" cy="381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992" name="AutoShape 32"/>
            <p:cNvCxnSpPr>
              <a:cxnSpLocks noChangeShapeType="1"/>
              <a:endCxn id="168981" idx="1"/>
            </p:cNvCxnSpPr>
            <p:nvPr/>
          </p:nvCxnSpPr>
          <p:spPr bwMode="auto">
            <a:xfrm flipV="1">
              <a:off x="5257800" y="3848100"/>
              <a:ext cx="457200" cy="1143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993" name="AutoShape 33"/>
            <p:cNvCxnSpPr>
              <a:cxnSpLocks noChangeShapeType="1"/>
              <a:endCxn id="168981" idx="1"/>
            </p:cNvCxnSpPr>
            <p:nvPr/>
          </p:nvCxnSpPr>
          <p:spPr bwMode="auto">
            <a:xfrm flipV="1">
              <a:off x="5410200" y="3848100"/>
              <a:ext cx="304800" cy="2667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994" name="AutoShape 34"/>
            <p:cNvCxnSpPr>
              <a:cxnSpLocks noChangeShapeType="1"/>
              <a:endCxn id="168982" idx="1"/>
            </p:cNvCxnSpPr>
            <p:nvPr/>
          </p:nvCxnSpPr>
          <p:spPr bwMode="auto">
            <a:xfrm flipV="1">
              <a:off x="6781800" y="4000500"/>
              <a:ext cx="533400" cy="381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995" name="AutoShape 35"/>
            <p:cNvCxnSpPr>
              <a:cxnSpLocks noChangeShapeType="1"/>
              <a:endCxn id="168982" idx="1"/>
            </p:cNvCxnSpPr>
            <p:nvPr/>
          </p:nvCxnSpPr>
          <p:spPr bwMode="auto">
            <a:xfrm flipV="1">
              <a:off x="6858000" y="4000500"/>
              <a:ext cx="45720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8996" name="AutoShape 36"/>
            <p:cNvCxnSpPr>
              <a:cxnSpLocks noChangeShapeType="1"/>
              <a:endCxn id="168982" idx="1"/>
            </p:cNvCxnSpPr>
            <p:nvPr/>
          </p:nvCxnSpPr>
          <p:spPr bwMode="auto">
            <a:xfrm flipV="1">
              <a:off x="7010400" y="4000500"/>
              <a:ext cx="304800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8997" name="AutoShape 37"/>
            <p:cNvSpPr>
              <a:spLocks noChangeArrowheads="1"/>
            </p:cNvSpPr>
            <p:nvPr/>
          </p:nvSpPr>
          <p:spPr bwMode="auto">
            <a:xfrm>
              <a:off x="3581400" y="5410200"/>
              <a:ext cx="990600" cy="381000"/>
            </a:xfrm>
            <a:prstGeom prst="flowChartProcess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George</a:t>
              </a:r>
            </a:p>
          </p:txBody>
        </p:sp>
        <p:sp>
          <p:nvSpPr>
            <p:cNvPr id="168998" name="AutoShape 38"/>
            <p:cNvSpPr>
              <a:spLocks noChangeArrowheads="1"/>
            </p:cNvSpPr>
            <p:nvPr/>
          </p:nvSpPr>
          <p:spPr bwMode="auto">
            <a:xfrm>
              <a:off x="5562600" y="4838700"/>
              <a:ext cx="990600" cy="381000"/>
            </a:xfrm>
            <a:prstGeom prst="flowChartProcess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/>
                <a:t>UoP</a:t>
              </a:r>
              <a:endParaRPr lang="en-US" dirty="0"/>
            </a:p>
          </p:txBody>
        </p:sp>
        <p:sp>
          <p:nvSpPr>
            <p:cNvPr id="168999" name="AutoShape 39"/>
            <p:cNvSpPr>
              <a:spLocks noChangeArrowheads="1"/>
            </p:cNvSpPr>
            <p:nvPr/>
          </p:nvSpPr>
          <p:spPr bwMode="auto">
            <a:xfrm>
              <a:off x="7315200" y="4991100"/>
              <a:ext cx="838200" cy="381000"/>
            </a:xfrm>
            <a:prstGeom prst="flowChartProcess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 err="1"/>
                <a:t>Tripolis</a:t>
              </a:r>
              <a:endParaRPr lang="en-US" dirty="0"/>
            </a:p>
          </p:txBody>
        </p:sp>
        <p:cxnSp>
          <p:nvCxnSpPr>
            <p:cNvPr id="169000" name="AutoShape 40"/>
            <p:cNvCxnSpPr>
              <a:cxnSpLocks noChangeShapeType="1"/>
              <a:stCxn id="168997" idx="3"/>
              <a:endCxn id="168998" idx="1"/>
            </p:cNvCxnSpPr>
            <p:nvPr/>
          </p:nvCxnSpPr>
          <p:spPr bwMode="auto">
            <a:xfrm flipV="1">
              <a:off x="4572000" y="5029200"/>
              <a:ext cx="990600" cy="5715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9001" name="AutoShape 41"/>
            <p:cNvCxnSpPr>
              <a:cxnSpLocks noChangeShapeType="1"/>
              <a:stCxn id="168998" idx="3"/>
              <a:endCxn id="168999" idx="1"/>
            </p:cNvCxnSpPr>
            <p:nvPr/>
          </p:nvCxnSpPr>
          <p:spPr bwMode="auto">
            <a:xfrm>
              <a:off x="6553200" y="5029200"/>
              <a:ext cx="76200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9002" name="AutoShape 42"/>
            <p:cNvCxnSpPr>
              <a:cxnSpLocks noChangeShapeType="1"/>
              <a:endCxn id="168998" idx="1"/>
            </p:cNvCxnSpPr>
            <p:nvPr/>
          </p:nvCxnSpPr>
          <p:spPr bwMode="auto">
            <a:xfrm>
              <a:off x="5029200" y="4991100"/>
              <a:ext cx="533400" cy="381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9003" name="AutoShape 43"/>
            <p:cNvCxnSpPr>
              <a:cxnSpLocks noChangeShapeType="1"/>
              <a:endCxn id="168998" idx="1"/>
            </p:cNvCxnSpPr>
            <p:nvPr/>
          </p:nvCxnSpPr>
          <p:spPr bwMode="auto">
            <a:xfrm flipV="1">
              <a:off x="5105400" y="5029200"/>
              <a:ext cx="457200" cy="1143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9004" name="AutoShape 44"/>
            <p:cNvCxnSpPr>
              <a:cxnSpLocks noChangeShapeType="1"/>
              <a:endCxn id="168998" idx="1"/>
            </p:cNvCxnSpPr>
            <p:nvPr/>
          </p:nvCxnSpPr>
          <p:spPr bwMode="auto">
            <a:xfrm>
              <a:off x="5181600" y="4876800"/>
              <a:ext cx="38100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9005" name="AutoShape 45"/>
            <p:cNvCxnSpPr>
              <a:cxnSpLocks noChangeShapeType="1"/>
              <a:endCxn id="168999" idx="1"/>
            </p:cNvCxnSpPr>
            <p:nvPr/>
          </p:nvCxnSpPr>
          <p:spPr bwMode="auto">
            <a:xfrm>
              <a:off x="6781800" y="5181600"/>
              <a:ext cx="53340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9006" name="AutoShape 46"/>
            <p:cNvCxnSpPr>
              <a:cxnSpLocks noChangeShapeType="1"/>
              <a:endCxn id="168999" idx="1"/>
            </p:cNvCxnSpPr>
            <p:nvPr/>
          </p:nvCxnSpPr>
          <p:spPr bwMode="auto">
            <a:xfrm flipV="1">
              <a:off x="6858000" y="5181600"/>
              <a:ext cx="457200" cy="152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9007" name="AutoShape 47"/>
            <p:cNvCxnSpPr>
              <a:cxnSpLocks noChangeShapeType="1"/>
              <a:endCxn id="168999" idx="1"/>
            </p:cNvCxnSpPr>
            <p:nvPr/>
          </p:nvCxnSpPr>
          <p:spPr bwMode="auto">
            <a:xfrm flipV="1">
              <a:off x="7010400" y="5181600"/>
              <a:ext cx="304800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9008" name="AutoShape 48"/>
            <p:cNvCxnSpPr>
              <a:cxnSpLocks noChangeShapeType="1"/>
              <a:stCxn id="168985" idx="1"/>
              <a:endCxn id="168999" idx="3"/>
            </p:cNvCxnSpPr>
            <p:nvPr/>
          </p:nvCxnSpPr>
          <p:spPr bwMode="auto">
            <a:xfrm flipH="1">
              <a:off x="8153400" y="4152900"/>
              <a:ext cx="685800" cy="10287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9010" name="AutoShape 50"/>
            <p:cNvCxnSpPr>
              <a:cxnSpLocks noChangeShapeType="1"/>
              <a:endCxn id="168985" idx="1"/>
            </p:cNvCxnSpPr>
            <p:nvPr/>
          </p:nvCxnSpPr>
          <p:spPr bwMode="auto">
            <a:xfrm flipV="1">
              <a:off x="8382000" y="4152900"/>
              <a:ext cx="457200" cy="381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cxnSp>
          <p:nvCxnSpPr>
            <p:cNvPr id="169011" name="AutoShape 51"/>
            <p:cNvCxnSpPr>
              <a:cxnSpLocks noChangeShapeType="1"/>
              <a:endCxn id="168985" idx="1"/>
            </p:cNvCxnSpPr>
            <p:nvPr/>
          </p:nvCxnSpPr>
          <p:spPr bwMode="auto">
            <a:xfrm flipV="1">
              <a:off x="8458200" y="4152900"/>
              <a:ext cx="381000" cy="1905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sp>
          <p:nvSpPr>
            <p:cNvPr id="169016" name="AutoShape 56"/>
            <p:cNvSpPr>
              <a:spLocks noChangeArrowheads="1"/>
            </p:cNvSpPr>
            <p:nvPr/>
          </p:nvSpPr>
          <p:spPr bwMode="auto">
            <a:xfrm>
              <a:off x="7239000" y="4800600"/>
              <a:ext cx="304800" cy="304800"/>
            </a:xfrm>
            <a:prstGeom prst="star5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17" name="AutoShape 57"/>
            <p:cNvSpPr>
              <a:spLocks noChangeArrowheads="1"/>
            </p:cNvSpPr>
            <p:nvPr/>
          </p:nvSpPr>
          <p:spPr bwMode="auto">
            <a:xfrm>
              <a:off x="5410200" y="4648200"/>
              <a:ext cx="304800" cy="304800"/>
            </a:xfrm>
            <a:prstGeom prst="star5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9025" name="Text Box 65"/>
            <p:cNvSpPr txBox="1">
              <a:spLocks noChangeArrowheads="1"/>
            </p:cNvSpPr>
            <p:nvPr/>
          </p:nvSpPr>
          <p:spPr bwMode="auto">
            <a:xfrm>
              <a:off x="7636861" y="2819400"/>
              <a:ext cx="2311017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000" dirty="0"/>
                <a:t>spread activation to </a:t>
              </a:r>
              <a:br>
                <a:rPr lang="en-US" sz="2000" dirty="0"/>
              </a:br>
              <a:r>
                <a:rPr lang="en-US" sz="2000" dirty="0"/>
                <a:t>related nodes</a:t>
              </a:r>
            </a:p>
          </p:txBody>
        </p:sp>
        <p:grpSp>
          <p:nvGrpSpPr>
            <p:cNvPr id="2" name="Group 81"/>
            <p:cNvGrpSpPr>
              <a:grpSpLocks/>
            </p:cNvGrpSpPr>
            <p:nvPr/>
          </p:nvGrpSpPr>
          <p:grpSpPr bwMode="auto">
            <a:xfrm>
              <a:off x="5334000" y="3124200"/>
              <a:ext cx="1905000" cy="762000"/>
              <a:chOff x="2400" y="1968"/>
              <a:chExt cx="1200" cy="480"/>
            </a:xfrm>
          </p:grpSpPr>
          <p:sp>
            <p:nvSpPr>
              <p:cNvPr id="169013" name="AutoShape 53"/>
              <p:cNvSpPr>
                <a:spLocks noChangeArrowheads="1"/>
              </p:cNvSpPr>
              <p:nvPr/>
            </p:nvSpPr>
            <p:spPr bwMode="auto">
              <a:xfrm>
                <a:off x="2400" y="2064"/>
                <a:ext cx="384" cy="384"/>
              </a:xfrm>
              <a:prstGeom prst="star5">
                <a:avLst/>
              </a:prstGeom>
              <a:solidFill>
                <a:schemeClr val="accent2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29" name="Line 69"/>
              <p:cNvSpPr>
                <a:spLocks noChangeShapeType="1"/>
              </p:cNvSpPr>
              <p:nvPr/>
            </p:nvSpPr>
            <p:spPr bwMode="auto">
              <a:xfrm flipH="1">
                <a:off x="2880" y="1968"/>
                <a:ext cx="720" cy="144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" name="Group 83"/>
            <p:cNvGrpSpPr>
              <a:grpSpLocks/>
            </p:cNvGrpSpPr>
            <p:nvPr/>
          </p:nvGrpSpPr>
          <p:grpSpPr bwMode="auto">
            <a:xfrm>
              <a:off x="7010400" y="3276600"/>
              <a:ext cx="533400" cy="838200"/>
              <a:chOff x="3456" y="2064"/>
              <a:chExt cx="336" cy="528"/>
            </a:xfrm>
          </p:grpSpPr>
          <p:sp>
            <p:nvSpPr>
              <p:cNvPr id="169014" name="AutoShape 54"/>
              <p:cNvSpPr>
                <a:spLocks noChangeArrowheads="1"/>
              </p:cNvSpPr>
              <p:nvPr/>
            </p:nvSpPr>
            <p:spPr bwMode="auto">
              <a:xfrm>
                <a:off x="3456" y="2304"/>
                <a:ext cx="288" cy="288"/>
              </a:xfrm>
              <a:prstGeom prst="star5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30" name="Line 70"/>
              <p:cNvSpPr>
                <a:spLocks noChangeShapeType="1"/>
              </p:cNvSpPr>
              <p:nvPr/>
            </p:nvSpPr>
            <p:spPr bwMode="auto">
              <a:xfrm flipH="1">
                <a:off x="3648" y="2064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82"/>
            <p:cNvGrpSpPr>
              <a:grpSpLocks/>
            </p:cNvGrpSpPr>
            <p:nvPr/>
          </p:nvGrpSpPr>
          <p:grpSpPr bwMode="auto">
            <a:xfrm>
              <a:off x="8305800" y="3505200"/>
              <a:ext cx="685800" cy="685800"/>
              <a:chOff x="4272" y="2208"/>
              <a:chExt cx="432" cy="432"/>
            </a:xfrm>
          </p:grpSpPr>
          <p:sp>
            <p:nvSpPr>
              <p:cNvPr id="169015" name="AutoShape 55"/>
              <p:cNvSpPr>
                <a:spLocks noChangeArrowheads="1"/>
              </p:cNvSpPr>
              <p:nvPr/>
            </p:nvSpPr>
            <p:spPr bwMode="auto">
              <a:xfrm>
                <a:off x="4416" y="2352"/>
                <a:ext cx="288" cy="288"/>
              </a:xfrm>
              <a:prstGeom prst="star5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31" name="Line 71"/>
              <p:cNvSpPr>
                <a:spLocks noChangeShapeType="1"/>
              </p:cNvSpPr>
              <p:nvPr/>
            </p:nvSpPr>
            <p:spPr bwMode="auto">
              <a:xfrm>
                <a:off x="4272" y="2208"/>
                <a:ext cx="144" cy="192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84"/>
            <p:cNvGrpSpPr>
              <a:grpSpLocks/>
            </p:cNvGrpSpPr>
            <p:nvPr/>
          </p:nvGrpSpPr>
          <p:grpSpPr bwMode="auto">
            <a:xfrm>
              <a:off x="8113713" y="5029201"/>
              <a:ext cx="2251074" cy="1701800"/>
              <a:chOff x="4151" y="3168"/>
              <a:chExt cx="1418" cy="1072"/>
            </a:xfrm>
          </p:grpSpPr>
          <p:sp>
            <p:nvSpPr>
              <p:cNvPr id="169026" name="Text Box 66"/>
              <p:cNvSpPr txBox="1">
                <a:spLocks noChangeArrowheads="1"/>
              </p:cNvSpPr>
              <p:nvPr/>
            </p:nvSpPr>
            <p:spPr bwMode="auto">
              <a:xfrm>
                <a:off x="4151" y="3600"/>
                <a:ext cx="1418" cy="6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dirty="0"/>
                  <a:t>weaker spread back</a:t>
                </a:r>
                <a:br>
                  <a:rPr lang="en-US" sz="2000" dirty="0"/>
                </a:br>
                <a:r>
                  <a:rPr lang="en-US" sz="2000" dirty="0"/>
                  <a:t>through 1-m links </a:t>
                </a:r>
                <a:br>
                  <a:rPr lang="en-US" sz="2000" dirty="0"/>
                </a:br>
                <a:r>
                  <a:rPr lang="en-US" sz="2000" dirty="0"/>
                  <a:t>than through m-1</a:t>
                </a:r>
              </a:p>
            </p:txBody>
          </p:sp>
          <p:sp>
            <p:nvSpPr>
              <p:cNvPr id="169032" name="Line 72"/>
              <p:cNvSpPr>
                <a:spLocks noChangeShapeType="1"/>
              </p:cNvSpPr>
              <p:nvPr/>
            </p:nvSpPr>
            <p:spPr bwMode="auto">
              <a:xfrm flipH="1" flipV="1">
                <a:off x="4368" y="3168"/>
                <a:ext cx="384" cy="384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0"/>
            <p:cNvGrpSpPr>
              <a:grpSpLocks/>
            </p:cNvGrpSpPr>
            <p:nvPr/>
          </p:nvGrpSpPr>
          <p:grpSpPr bwMode="auto">
            <a:xfrm>
              <a:off x="1704975" y="2667001"/>
              <a:ext cx="2257425" cy="1466850"/>
              <a:chOff x="114" y="1680"/>
              <a:chExt cx="1422" cy="924"/>
            </a:xfrm>
          </p:grpSpPr>
          <p:sp>
            <p:nvSpPr>
              <p:cNvPr id="169012" name="AutoShape 52"/>
              <p:cNvSpPr>
                <a:spLocks noChangeArrowheads="1"/>
              </p:cNvSpPr>
              <p:nvPr/>
            </p:nvSpPr>
            <p:spPr bwMode="auto">
              <a:xfrm>
                <a:off x="1008" y="1680"/>
                <a:ext cx="528" cy="480"/>
              </a:xfrm>
              <a:prstGeom prst="star5">
                <a:avLst/>
              </a:prstGeom>
              <a:solidFill>
                <a:schemeClr val="accent2">
                  <a:lumMod val="50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34" name="Text Box 74"/>
              <p:cNvSpPr txBox="1">
                <a:spLocks noChangeArrowheads="1"/>
              </p:cNvSpPr>
              <p:nvPr/>
            </p:nvSpPr>
            <p:spPr bwMode="auto">
              <a:xfrm>
                <a:off x="114" y="2352"/>
                <a:ext cx="1166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000" dirty="0"/>
                  <a:t>initial activation</a:t>
                </a:r>
              </a:p>
            </p:txBody>
          </p:sp>
          <p:sp>
            <p:nvSpPr>
              <p:cNvPr id="169035" name="Line 75"/>
              <p:cNvSpPr>
                <a:spLocks noChangeShapeType="1"/>
              </p:cNvSpPr>
              <p:nvPr/>
            </p:nvSpPr>
            <p:spPr bwMode="auto">
              <a:xfrm flipV="1">
                <a:off x="720" y="2064"/>
                <a:ext cx="288" cy="288"/>
              </a:xfrm>
              <a:prstGeom prst="line">
                <a:avLst/>
              </a:prstGeom>
              <a:noFill/>
              <a:ln w="19050">
                <a:solidFill>
                  <a:schemeClr val="accent2"/>
                </a:solidFill>
                <a:round/>
                <a:headEnd/>
                <a:tailEnd type="triangle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69046" name="AutoShape 86"/>
            <p:cNvSpPr>
              <a:spLocks noChangeArrowheads="1"/>
            </p:cNvSpPr>
            <p:nvPr/>
          </p:nvSpPr>
          <p:spPr bwMode="auto">
            <a:xfrm>
              <a:off x="3657600" y="4038600"/>
              <a:ext cx="838200" cy="381000"/>
            </a:xfrm>
            <a:prstGeom prst="flowChartProcess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Costas</a:t>
              </a:r>
            </a:p>
          </p:txBody>
        </p:sp>
        <p:cxnSp>
          <p:nvCxnSpPr>
            <p:cNvPr id="169047" name="AutoShape 87"/>
            <p:cNvCxnSpPr>
              <a:cxnSpLocks noChangeShapeType="1"/>
              <a:stCxn id="168980" idx="2"/>
              <a:endCxn id="169046" idx="0"/>
            </p:cNvCxnSpPr>
            <p:nvPr/>
          </p:nvCxnSpPr>
          <p:spPr bwMode="auto">
            <a:xfrm>
              <a:off x="4076700" y="3505200"/>
              <a:ext cx="0" cy="5334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</p:cxnSp>
        <p:grpSp>
          <p:nvGrpSpPr>
            <p:cNvPr id="8" name="Group 95"/>
            <p:cNvGrpSpPr>
              <a:grpSpLocks/>
            </p:cNvGrpSpPr>
            <p:nvPr/>
          </p:nvGrpSpPr>
          <p:grpSpPr bwMode="auto">
            <a:xfrm>
              <a:off x="4267200" y="3276600"/>
              <a:ext cx="3048000" cy="914400"/>
              <a:chOff x="1728" y="2064"/>
              <a:chExt cx="1920" cy="576"/>
            </a:xfrm>
          </p:grpSpPr>
          <p:sp>
            <p:nvSpPr>
              <p:cNvPr id="169050" name="AutoShape 90"/>
              <p:cNvSpPr>
                <a:spLocks noChangeArrowheads="1"/>
              </p:cNvSpPr>
              <p:nvPr/>
            </p:nvSpPr>
            <p:spPr bwMode="auto">
              <a:xfrm>
                <a:off x="1728" y="2352"/>
                <a:ext cx="288" cy="288"/>
              </a:xfrm>
              <a:prstGeom prst="star5">
                <a:avLst/>
              </a:prstGeom>
              <a:solidFill>
                <a:schemeClr val="accent2">
                  <a:lumMod val="75000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9054" name="Line 94"/>
              <p:cNvSpPr>
                <a:spLocks noChangeShapeType="1"/>
              </p:cNvSpPr>
              <p:nvPr/>
            </p:nvSpPr>
            <p:spPr bwMode="auto">
              <a:xfrm flipH="1">
                <a:off x="2016" y="2064"/>
                <a:ext cx="1632" cy="432"/>
              </a:xfrm>
              <a:prstGeom prst="line">
                <a:avLst/>
              </a:prstGeom>
              <a:noFill/>
              <a:ln w="19050">
                <a:solidFill>
                  <a:schemeClr val="accent2">
                    <a:lumMod val="75000"/>
                  </a:schemeClr>
                </a:solidFill>
                <a:round/>
                <a:headEnd/>
                <a:tailEnd type="triangle" w="lg" len="lg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12" name="Text Box 66">
            <a:extLst>
              <a:ext uri="{FF2B5EF4-FFF2-40B4-BE49-F238E27FC236}">
                <a16:creationId xmlns:a16="http://schemas.microsoft.com/office/drawing/2014/main" id="{71D393E6-25BA-3BBB-C587-AC85700D5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6169" y="4892743"/>
            <a:ext cx="189160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dirty="0"/>
              <a:t>lower threshold </a:t>
            </a:r>
            <a:br>
              <a:rPr lang="en-US" sz="2000" dirty="0"/>
            </a:br>
            <a:r>
              <a:rPr lang="en-US" sz="2000" dirty="0"/>
              <a:t>on spread</a:t>
            </a:r>
          </a:p>
        </p:txBody>
      </p:sp>
      <p:sp>
        <p:nvSpPr>
          <p:cNvPr id="13" name="Line 72">
            <a:extLst>
              <a:ext uri="{FF2B5EF4-FFF2-40B4-BE49-F238E27FC236}">
                <a16:creationId xmlns:a16="http://schemas.microsoft.com/office/drawing/2014/main" id="{341A3D73-6CDB-6529-2AB4-3F06B46A5D7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964112" y="4332286"/>
            <a:ext cx="609600" cy="6096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E85A7F-1C83-BAC2-752A-C3AABD02E77F}"/>
              </a:ext>
            </a:extLst>
          </p:cNvPr>
          <p:cNvSpPr txBox="1"/>
          <p:nvPr/>
        </p:nvSpPr>
        <p:spPr>
          <a:xfrm>
            <a:off x="0" y="5856881"/>
            <a:ext cx="241925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3.4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BDF05A50-C776-1EE2-23FA-A4496B683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Spreading activation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64E91869-8D07-12C9-AC64-8C500D23FE73}"/>
              </a:ext>
            </a:extLst>
          </p:cNvPr>
          <p:cNvGrpSpPr/>
          <p:nvPr/>
        </p:nvGrpSpPr>
        <p:grpSpPr>
          <a:xfrm>
            <a:off x="3068663" y="1425844"/>
            <a:ext cx="1383174" cy="1383174"/>
            <a:chOff x="3068664" y="1425844"/>
            <a:chExt cx="1383174" cy="1383174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0B80DD2A-D2A5-5B8C-44AF-AA8E7E3D6E18}"/>
                </a:ext>
              </a:extLst>
            </p:cNvPr>
            <p:cNvSpPr/>
            <p:nvPr/>
          </p:nvSpPr>
          <p:spPr>
            <a:xfrm>
              <a:off x="3068664" y="1425844"/>
              <a:ext cx="1383174" cy="1383174"/>
            </a:xfrm>
            <a:prstGeom prst="ellipse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B6F0FC5F-0FB2-AC2F-0B57-CFB8B2488F59}"/>
                </a:ext>
              </a:extLst>
            </p:cNvPr>
            <p:cNvSpPr txBox="1"/>
            <p:nvPr/>
          </p:nvSpPr>
          <p:spPr>
            <a:xfrm>
              <a:off x="3304005" y="1640377"/>
              <a:ext cx="912494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wear</a:t>
              </a:r>
              <a:br>
                <a:rPr lang="en-US" sz="2800" dirty="0"/>
              </a:br>
              <a:r>
                <a:rPr lang="en-US" sz="2800" dirty="0"/>
                <a:t>coat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307396B7-F60F-4458-DDB9-0840FC9B2056}"/>
              </a:ext>
            </a:extLst>
          </p:cNvPr>
          <p:cNvGrpSpPr/>
          <p:nvPr/>
        </p:nvGrpSpPr>
        <p:grpSpPr>
          <a:xfrm>
            <a:off x="6243234" y="1425843"/>
            <a:ext cx="1383174" cy="1383174"/>
            <a:chOff x="3068664" y="1425844"/>
            <a:chExt cx="1383174" cy="1383174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CFFC617-3A45-3B09-8C58-0079E3DC5706}"/>
                </a:ext>
              </a:extLst>
            </p:cNvPr>
            <p:cNvSpPr/>
            <p:nvPr/>
          </p:nvSpPr>
          <p:spPr>
            <a:xfrm>
              <a:off x="3068664" y="1425844"/>
              <a:ext cx="1383174" cy="1383174"/>
            </a:xfrm>
            <a:prstGeom prst="ellipse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47210C1-9AFE-A146-4570-F6AFE6EE98F2}"/>
                </a:ext>
              </a:extLst>
            </p:cNvPr>
            <p:cNvSpPr txBox="1"/>
            <p:nvPr/>
          </p:nvSpPr>
          <p:spPr>
            <a:xfrm>
              <a:off x="3399062" y="1640377"/>
              <a:ext cx="72237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feel</a:t>
              </a:r>
              <a:br>
                <a:rPr lang="en-US" sz="2800" dirty="0"/>
              </a:br>
              <a:r>
                <a:rPr lang="en-US" sz="2800" dirty="0"/>
                <a:t>hot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56EE024-E939-EDEA-D6CA-73D9CB43D12D}"/>
              </a:ext>
            </a:extLst>
          </p:cNvPr>
          <p:cNvGrpSpPr/>
          <p:nvPr/>
        </p:nvGrpSpPr>
        <p:grpSpPr>
          <a:xfrm>
            <a:off x="3068663" y="4048983"/>
            <a:ext cx="1383174" cy="1383174"/>
            <a:chOff x="3068664" y="1425844"/>
            <a:chExt cx="1383174" cy="1383174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0FDD3D7-CCA8-9898-6F84-BC0B8D693601}"/>
                </a:ext>
              </a:extLst>
            </p:cNvPr>
            <p:cNvSpPr/>
            <p:nvPr/>
          </p:nvSpPr>
          <p:spPr>
            <a:xfrm>
              <a:off x="3068664" y="1425844"/>
              <a:ext cx="1383174" cy="1383174"/>
            </a:xfrm>
            <a:prstGeom prst="ellipse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45F5AD9-5B82-3184-EA00-C24FCF7C118C}"/>
                </a:ext>
              </a:extLst>
            </p:cNvPr>
            <p:cNvSpPr txBox="1"/>
            <p:nvPr/>
          </p:nvSpPr>
          <p:spPr>
            <a:xfrm>
              <a:off x="3236037" y="1640377"/>
              <a:ext cx="104842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sunny</a:t>
              </a:r>
              <a:br>
                <a:rPr lang="en-US" sz="2800" dirty="0"/>
              </a:br>
              <a:r>
                <a:rPr lang="en-US" sz="2800" dirty="0"/>
                <a:t>day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320165A-D544-4C45-4BC6-5D88132CD1E0}"/>
              </a:ext>
            </a:extLst>
          </p:cNvPr>
          <p:cNvGrpSpPr/>
          <p:nvPr/>
        </p:nvGrpSpPr>
        <p:grpSpPr>
          <a:xfrm>
            <a:off x="6243234" y="4048982"/>
            <a:ext cx="1383174" cy="1383174"/>
            <a:chOff x="3068664" y="1425844"/>
            <a:chExt cx="1383174" cy="1383174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6440A39-362D-847D-A49B-30CD9677EC15}"/>
                </a:ext>
              </a:extLst>
            </p:cNvPr>
            <p:cNvSpPr/>
            <p:nvPr/>
          </p:nvSpPr>
          <p:spPr>
            <a:xfrm>
              <a:off x="3068664" y="1425844"/>
              <a:ext cx="1383174" cy="1383174"/>
            </a:xfrm>
            <a:prstGeom prst="ellipse">
              <a:avLst/>
            </a:prstGeom>
            <a:solidFill>
              <a:schemeClr val="bg1"/>
            </a:solidFill>
            <a:ln w="762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EDEE4C2-EA39-DEBF-6147-9AB25E4396D3}"/>
                </a:ext>
              </a:extLst>
            </p:cNvPr>
            <p:cNvSpPr txBox="1"/>
            <p:nvPr/>
          </p:nvSpPr>
          <p:spPr>
            <a:xfrm>
              <a:off x="3187885" y="1640377"/>
              <a:ext cx="114473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eat ice</a:t>
              </a:r>
              <a:br>
                <a:rPr lang="en-US" sz="2800" dirty="0"/>
              </a:br>
              <a:r>
                <a:rPr lang="en-US" sz="2800" dirty="0"/>
                <a:t>cream</a:t>
              </a:r>
            </a:p>
          </p:txBody>
        </p:sp>
      </p:grp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A5C9637-97BE-05AE-0CB2-D4864529D5DA}"/>
              </a:ext>
            </a:extLst>
          </p:cNvPr>
          <p:cNvCxnSpPr>
            <a:cxnSpLocks/>
            <a:stCxn id="7" idx="4"/>
            <a:endCxn id="13" idx="0"/>
          </p:cNvCxnSpPr>
          <p:nvPr/>
        </p:nvCxnSpPr>
        <p:spPr>
          <a:xfrm>
            <a:off x="6934821" y="2809017"/>
            <a:ext cx="0" cy="1239965"/>
          </a:xfrm>
          <a:prstGeom prst="line">
            <a:avLst/>
          </a:prstGeom>
          <a:ln w="762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B040525B-FBD9-FAFB-CBE3-49B6E65FC1AA}"/>
              </a:ext>
            </a:extLst>
          </p:cNvPr>
          <p:cNvCxnSpPr>
            <a:cxnSpLocks/>
            <a:stCxn id="10" idx="0"/>
            <a:endCxn id="4" idx="4"/>
          </p:cNvCxnSpPr>
          <p:nvPr/>
        </p:nvCxnSpPr>
        <p:spPr>
          <a:xfrm flipV="1">
            <a:off x="3760250" y="2809018"/>
            <a:ext cx="0" cy="1239965"/>
          </a:xfrm>
          <a:prstGeom prst="line">
            <a:avLst/>
          </a:prstGeom>
          <a:ln w="762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FE25275-12E4-FCBE-D6ED-26CF37B4D3BA}"/>
              </a:ext>
            </a:extLst>
          </p:cNvPr>
          <p:cNvCxnSpPr>
            <a:cxnSpLocks/>
            <a:stCxn id="4" idx="6"/>
            <a:endCxn id="7" idx="2"/>
          </p:cNvCxnSpPr>
          <p:nvPr/>
        </p:nvCxnSpPr>
        <p:spPr>
          <a:xfrm flipV="1">
            <a:off x="4451837" y="2117430"/>
            <a:ext cx="1791397" cy="1"/>
          </a:xfrm>
          <a:prstGeom prst="line">
            <a:avLst/>
          </a:prstGeom>
          <a:ln w="762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7728BBA-F4B1-D50A-0E0B-CDC08FE70253}"/>
              </a:ext>
            </a:extLst>
          </p:cNvPr>
          <p:cNvCxnSpPr>
            <a:cxnSpLocks/>
            <a:stCxn id="10" idx="7"/>
            <a:endCxn id="7" idx="3"/>
          </p:cNvCxnSpPr>
          <p:nvPr/>
        </p:nvCxnSpPr>
        <p:spPr>
          <a:xfrm flipV="1">
            <a:off x="4249276" y="2606456"/>
            <a:ext cx="2196519" cy="1645088"/>
          </a:xfrm>
          <a:prstGeom prst="line">
            <a:avLst/>
          </a:prstGeom>
          <a:ln w="762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5095525-7733-E10C-B88C-867148DD3645}"/>
              </a:ext>
            </a:extLst>
          </p:cNvPr>
          <p:cNvCxnSpPr>
            <a:cxnSpLocks/>
            <a:stCxn id="10" idx="6"/>
            <a:endCxn id="13" idx="2"/>
          </p:cNvCxnSpPr>
          <p:nvPr/>
        </p:nvCxnSpPr>
        <p:spPr>
          <a:xfrm flipV="1">
            <a:off x="4451837" y="4740569"/>
            <a:ext cx="1791397" cy="1"/>
          </a:xfrm>
          <a:prstGeom prst="line">
            <a:avLst/>
          </a:prstGeom>
          <a:ln w="7620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" name="Table 40">
            <a:extLst>
              <a:ext uri="{FF2B5EF4-FFF2-40B4-BE49-F238E27FC236}">
                <a16:creationId xmlns:a16="http://schemas.microsoft.com/office/drawing/2014/main" id="{D4E82D9D-1EB1-80D4-11E4-854224AB3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823918"/>
              </p:ext>
            </p:extLst>
          </p:nvPr>
        </p:nvGraphicFramePr>
        <p:xfrm>
          <a:off x="7423849" y="2117429"/>
          <a:ext cx="3105181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5362">
                  <a:extLst>
                    <a:ext uri="{9D8B030D-6E8A-4147-A177-3AD203B41FA5}">
                      <a16:colId xmlns:a16="http://schemas.microsoft.com/office/drawing/2014/main" val="1894209066"/>
                    </a:ext>
                  </a:extLst>
                </a:gridCol>
                <a:gridCol w="505341">
                  <a:extLst>
                    <a:ext uri="{9D8B030D-6E8A-4147-A177-3AD203B41FA5}">
                      <a16:colId xmlns:a16="http://schemas.microsoft.com/office/drawing/2014/main" val="579762204"/>
                    </a:ext>
                  </a:extLst>
                </a:gridCol>
                <a:gridCol w="486137">
                  <a:extLst>
                    <a:ext uri="{9D8B030D-6E8A-4147-A177-3AD203B41FA5}">
                      <a16:colId xmlns:a16="http://schemas.microsoft.com/office/drawing/2014/main" val="3950136657"/>
                    </a:ext>
                  </a:extLst>
                </a:gridCol>
                <a:gridCol w="486136">
                  <a:extLst>
                    <a:ext uri="{9D8B030D-6E8A-4147-A177-3AD203B41FA5}">
                      <a16:colId xmlns:a16="http://schemas.microsoft.com/office/drawing/2014/main" val="3347077716"/>
                    </a:ext>
                  </a:extLst>
                </a:gridCol>
                <a:gridCol w="482205">
                  <a:extLst>
                    <a:ext uri="{9D8B030D-6E8A-4147-A177-3AD203B41FA5}">
                      <a16:colId xmlns:a16="http://schemas.microsoft.com/office/drawing/2014/main" val="38304187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sunny day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5038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wear coat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364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feel hot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459792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6F97DADC-7DC3-6F7A-8561-6E14679EC262}"/>
              </a:ext>
            </a:extLst>
          </p:cNvPr>
          <p:cNvSpPr txBox="1"/>
          <p:nvPr/>
        </p:nvSpPr>
        <p:spPr>
          <a:xfrm>
            <a:off x="0" y="5856881"/>
            <a:ext cx="241925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3.5</a:t>
            </a: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B17E2ABF-3BD6-BFB0-E5BC-868260DB85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Bayesian Network</a:t>
            </a:r>
          </a:p>
        </p:txBody>
      </p:sp>
    </p:spTree>
    <p:extLst>
      <p:ext uri="{BB962C8B-B14F-4D97-AF65-F5344CB8AC3E}">
        <p14:creationId xmlns:p14="http://schemas.microsoft.com/office/powerpoint/2010/main" val="1852668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56604</TotalTime>
  <Words>232</Words>
  <Application>Microsoft Macintosh PowerPoint</Application>
  <PresentationFormat>Widescreen</PresentationFormat>
  <Paragraphs>91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Arial</vt:lpstr>
      <vt:lpstr>Calibri</vt:lpstr>
      <vt:lpstr>Calibri Light</vt:lpstr>
      <vt:lpstr>NonBreakingSpaceOverride</vt:lpstr>
      <vt:lpstr>Office Theme</vt:lpstr>
      <vt:lpstr>Chapter 3</vt:lpstr>
      <vt:lpstr>Case-based reasoning</vt:lpstr>
      <vt:lpstr>Modifying cases</vt:lpstr>
      <vt:lpstr>Graph pattern</vt:lpstr>
      <vt:lpstr>Spreading activation</vt:lpstr>
      <vt:lpstr>Bayesian Network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Dix A.J.</dc:creator>
  <cp:lastModifiedBy>Alan Dix</cp:lastModifiedBy>
  <cp:revision>157</cp:revision>
  <dcterms:created xsi:type="dcterms:W3CDTF">2020-12-29T13:51:26Z</dcterms:created>
  <dcterms:modified xsi:type="dcterms:W3CDTF">2025-04-22T17:56:04Z</dcterms:modified>
</cp:coreProperties>
</file>