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595" r:id="rId2"/>
    <p:sldId id="394" r:id="rId3"/>
    <p:sldId id="393" r:id="rId4"/>
    <p:sldId id="355" r:id="rId5"/>
    <p:sldId id="257" r:id="rId6"/>
    <p:sldId id="3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EEE8BC"/>
    <a:srgbClr val="FF9300"/>
    <a:srgbClr val="0432FF"/>
    <a:srgbClr val="9640D7"/>
    <a:srgbClr val="FF9495"/>
    <a:srgbClr val="7F0002"/>
    <a:srgbClr val="FCAFB0"/>
    <a:srgbClr val="FF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78"/>
    <p:restoredTop sz="74041"/>
  </p:normalViewPr>
  <p:slideViewPr>
    <p:cSldViewPr snapToGrid="0" snapToObjects="1">
      <p:cViewPr varScale="1">
        <p:scale>
          <a:sx n="88" d="100"/>
          <a:sy n="88" d="100"/>
        </p:scale>
        <p:origin x="56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3.1	Case-based reasoning.	31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3.2	Modifying cases.	32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3.3	Graph pattern.	33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3.4	Spreading activation	34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3.5	Bayesian network.	34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3.1	Case-based reasoning.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reason/</a:t>
            </a:r>
            <a:r>
              <a:rPr lang="en-US" dirty="0" err="1"/>
              <a:t>case.eps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07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3.2	Modifying cases.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reason/modify-</a:t>
            </a:r>
            <a:r>
              <a:rPr lang="en-US" dirty="0" err="1"/>
              <a:t>case.eps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75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3.3	Graph pattern.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33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reason/graph-</a:t>
            </a:r>
            <a:r>
              <a:rPr lang="en-US" dirty="0" err="1"/>
              <a:t>pattern.png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48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3.4	Spreading activation.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34</a:t>
            </a:r>
          </a:p>
          <a:p>
            <a:endParaRPr lang="en-US" dirty="0"/>
          </a:p>
          <a:p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(from Dix et a., 2010)</a:t>
            </a:r>
          </a:p>
          <a:p>
            <a:endParaRPr lang="en-US" dirty="0"/>
          </a:p>
          <a:p>
            <a:r>
              <a:rPr lang="en-US" dirty="0"/>
              <a:t>reason/spreading-</a:t>
            </a:r>
            <a:r>
              <a:rPr lang="en-US" dirty="0" err="1"/>
              <a:t>activation.png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5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3.5	Bayesian Network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reason/</a:t>
            </a:r>
            <a:r>
              <a:rPr lang="en-US" dirty="0" err="1"/>
              <a:t>bayesian-net.png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0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754497" cy="1316181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3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GB" sz="6000" b="0" i="0" dirty="0">
                <a:solidFill>
                  <a:srgbClr val="000000"/>
                </a:solidFill>
                <a:effectLst/>
                <a:latin typeface="NonBreakingSpaceOverride"/>
              </a:rPr>
              <a:t>Reasoning</a:t>
            </a:r>
            <a:endParaRPr lang="en-US" sz="6000" dirty="0">
              <a:latin typeface="+mj-lt"/>
            </a:endParaRP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3.1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73B3F6-E2AF-6932-8152-2DBEEEC6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Case-based reasoning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4EB252-6F84-75F5-EB5D-312FF9558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02" y="1636602"/>
            <a:ext cx="11222053" cy="293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3.2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DD7C11-2971-BBF2-97E4-2855EF0B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cases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A3E9F5-CD07-5555-7015-74862265C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67" y="1534886"/>
            <a:ext cx="9122536" cy="344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2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4E91869-8D07-12C9-AC64-8C500D23FE73}"/>
              </a:ext>
            </a:extLst>
          </p:cNvPr>
          <p:cNvGrpSpPr/>
          <p:nvPr/>
        </p:nvGrpSpPr>
        <p:grpSpPr>
          <a:xfrm>
            <a:off x="3068663" y="1425844"/>
            <a:ext cx="1383174" cy="1383174"/>
            <a:chOff x="3068664" y="1425844"/>
            <a:chExt cx="1383174" cy="138317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B80DD2A-D2A5-5B8C-44AF-AA8E7E3D6E18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6F0FC5F-0FB2-AC2F-0B57-CFB8B2488F59}"/>
                </a:ext>
              </a:extLst>
            </p:cNvPr>
            <p:cNvSpPr txBox="1"/>
            <p:nvPr/>
          </p:nvSpPr>
          <p:spPr>
            <a:xfrm>
              <a:off x="3170442" y="1640377"/>
              <a:ext cx="117961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Person</a:t>
              </a:r>
              <a:br>
                <a:rPr lang="en-US" sz="2800" dirty="0"/>
              </a:br>
              <a:r>
                <a:rPr lang="en-US" sz="2800" dirty="0"/>
                <a:t>[A]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07396B7-F60F-4458-DDB9-0840FC9B2056}"/>
              </a:ext>
            </a:extLst>
          </p:cNvPr>
          <p:cNvGrpSpPr/>
          <p:nvPr/>
        </p:nvGrpSpPr>
        <p:grpSpPr>
          <a:xfrm>
            <a:off x="6243234" y="1425843"/>
            <a:ext cx="1383174" cy="1383174"/>
            <a:chOff x="3068664" y="1425844"/>
            <a:chExt cx="1383174" cy="138317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CFFC617-3A45-3B09-8C58-0079E3DC5706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7210C1-9AFE-A146-4570-F6AFE6EE98F2}"/>
                </a:ext>
              </a:extLst>
            </p:cNvPr>
            <p:cNvSpPr txBox="1"/>
            <p:nvPr/>
          </p:nvSpPr>
          <p:spPr>
            <a:xfrm>
              <a:off x="3170442" y="1640377"/>
              <a:ext cx="117961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Person</a:t>
              </a:r>
              <a:br>
                <a:rPr lang="en-US" sz="2800" dirty="0"/>
              </a:br>
              <a:r>
                <a:rPr lang="en-US" sz="2800" dirty="0"/>
                <a:t>[B]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56EE024-E939-EDEA-D6CA-73D9CB43D12D}"/>
              </a:ext>
            </a:extLst>
          </p:cNvPr>
          <p:cNvGrpSpPr/>
          <p:nvPr/>
        </p:nvGrpSpPr>
        <p:grpSpPr>
          <a:xfrm>
            <a:off x="3068663" y="4048983"/>
            <a:ext cx="1383174" cy="1383174"/>
            <a:chOff x="3068664" y="1425844"/>
            <a:chExt cx="1383174" cy="13831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0FDD3D7-CCA8-9898-6F84-BC0B8D693601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5F5AD9-5B82-3184-EA00-C24FCF7C118C}"/>
                </a:ext>
              </a:extLst>
            </p:cNvPr>
            <p:cNvSpPr txBox="1"/>
            <p:nvPr/>
          </p:nvSpPr>
          <p:spPr>
            <a:xfrm>
              <a:off x="3170442" y="1640377"/>
              <a:ext cx="117961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Person</a:t>
              </a:r>
              <a:br>
                <a:rPr lang="en-US" sz="2800" dirty="0"/>
              </a:br>
              <a:r>
                <a:rPr lang="en-US" sz="2800" dirty="0"/>
                <a:t>[C]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20165A-D544-4C45-4BC6-5D88132CD1E0}"/>
              </a:ext>
            </a:extLst>
          </p:cNvPr>
          <p:cNvGrpSpPr/>
          <p:nvPr/>
        </p:nvGrpSpPr>
        <p:grpSpPr>
          <a:xfrm>
            <a:off x="6243234" y="4048982"/>
            <a:ext cx="1383174" cy="1383174"/>
            <a:chOff x="3068664" y="1425844"/>
            <a:chExt cx="1383174" cy="13831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440A39-362D-847D-A49B-30CD9677EC15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DEE4C2-EA39-DEBF-6147-9AB25E4396D3}"/>
                </a:ext>
              </a:extLst>
            </p:cNvPr>
            <p:cNvSpPr txBox="1"/>
            <p:nvPr/>
          </p:nvSpPr>
          <p:spPr>
            <a:xfrm>
              <a:off x="3170442" y="1640377"/>
              <a:ext cx="117961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Person</a:t>
              </a:r>
              <a:br>
                <a:rPr lang="en-US" sz="2800" dirty="0"/>
              </a:br>
              <a:r>
                <a:rPr lang="en-US" sz="2800" dirty="0"/>
                <a:t>[D]</a:t>
              </a: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190FF-3A7B-4DB7-CE79-05CEFB1B3F04}"/>
              </a:ext>
            </a:extLst>
          </p:cNvPr>
          <p:cNvCxnSpPr>
            <a:stCxn id="4" idx="6"/>
            <a:endCxn id="7" idx="2"/>
          </p:cNvCxnSpPr>
          <p:nvPr/>
        </p:nvCxnSpPr>
        <p:spPr>
          <a:xfrm flipV="1">
            <a:off x="4451837" y="2117430"/>
            <a:ext cx="1791397" cy="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5C9637-97BE-05AE-0CB2-D4864529D5DA}"/>
              </a:ext>
            </a:extLst>
          </p:cNvPr>
          <p:cNvCxnSpPr>
            <a:cxnSpLocks/>
            <a:stCxn id="13" idx="0"/>
            <a:endCxn id="7" idx="4"/>
          </p:cNvCxnSpPr>
          <p:nvPr/>
        </p:nvCxnSpPr>
        <p:spPr>
          <a:xfrm flipV="1">
            <a:off x="6934821" y="2809017"/>
            <a:ext cx="0" cy="1239965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9D42339-B110-B1DD-A0B8-BABD42DFF315}"/>
              </a:ext>
            </a:extLst>
          </p:cNvPr>
          <p:cNvSpPr txBox="1"/>
          <p:nvPr/>
        </p:nvSpPr>
        <p:spPr>
          <a:xfrm>
            <a:off x="4606732" y="1510027"/>
            <a:ext cx="1342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married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D5EC52-D70B-3BDD-9EF6-B596A42C9415}"/>
              </a:ext>
            </a:extLst>
          </p:cNvPr>
          <p:cNvSpPr txBox="1"/>
          <p:nvPr/>
        </p:nvSpPr>
        <p:spPr>
          <a:xfrm>
            <a:off x="7051603" y="3106774"/>
            <a:ext cx="1149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parent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040525B-FBD9-FAFB-CBE3-49B6E65FC1AA}"/>
              </a:ext>
            </a:extLst>
          </p:cNvPr>
          <p:cNvCxnSpPr>
            <a:cxnSpLocks/>
            <a:stCxn id="10" idx="0"/>
            <a:endCxn id="4" idx="4"/>
          </p:cNvCxnSpPr>
          <p:nvPr/>
        </p:nvCxnSpPr>
        <p:spPr>
          <a:xfrm flipV="1">
            <a:off x="3760250" y="2809018"/>
            <a:ext cx="0" cy="1239965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98F9B7A-095E-7A3E-EA6D-C8816223E8A1}"/>
              </a:ext>
            </a:extLst>
          </p:cNvPr>
          <p:cNvSpPr txBox="1"/>
          <p:nvPr/>
        </p:nvSpPr>
        <p:spPr>
          <a:xfrm>
            <a:off x="2490258" y="3106774"/>
            <a:ext cx="1149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parent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443A533-53B2-DD69-0A6C-75AEAC3F82E9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4299667" y="2470069"/>
            <a:ext cx="2146128" cy="1781474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9EBF02-8BE9-2AB2-0B5E-19DB761C6E19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4249277" y="2606456"/>
            <a:ext cx="2196518" cy="1645087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54E014F-B124-8D97-C636-F2F7BD1439F9}"/>
              </a:ext>
            </a:extLst>
          </p:cNvPr>
          <p:cNvSpPr txBox="1"/>
          <p:nvPr/>
        </p:nvSpPr>
        <p:spPr>
          <a:xfrm>
            <a:off x="4820482" y="2991705"/>
            <a:ext cx="1149610" cy="95410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NOT</a:t>
            </a:r>
            <a:br>
              <a:rPr lang="en-US" sz="2800" dirty="0"/>
            </a:br>
            <a:r>
              <a:rPr lang="en-US" sz="2800" dirty="0"/>
              <a:t>parent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13171-995B-5BCF-9AF7-6633B4F73E9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3.3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2D23A01-3B35-AC14-27BC-C80AE383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pattern</a:t>
            </a:r>
          </a:p>
        </p:txBody>
      </p:sp>
    </p:spTree>
    <p:extLst>
      <p:ext uri="{BB962C8B-B14F-4D97-AF65-F5344CB8AC3E}">
        <p14:creationId xmlns:p14="http://schemas.microsoft.com/office/powerpoint/2010/main" val="312192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CFF7163-1CA4-6F23-AC08-B816A1880DF0}"/>
              </a:ext>
            </a:extLst>
          </p:cNvPr>
          <p:cNvGrpSpPr/>
          <p:nvPr/>
        </p:nvGrpSpPr>
        <p:grpSpPr>
          <a:xfrm>
            <a:off x="1677987" y="1550987"/>
            <a:ext cx="8659812" cy="4064000"/>
            <a:chOff x="1704975" y="2667001"/>
            <a:chExt cx="8659812" cy="4064000"/>
          </a:xfrm>
        </p:grpSpPr>
        <p:sp>
          <p:nvSpPr>
            <p:cNvPr id="168980" name="AutoShape 20"/>
            <p:cNvSpPr>
              <a:spLocks noChangeArrowheads="1"/>
            </p:cNvSpPr>
            <p:nvPr/>
          </p:nvSpPr>
          <p:spPr bwMode="auto">
            <a:xfrm>
              <a:off x="3657600" y="31242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Vivi</a:t>
              </a:r>
              <a:endParaRPr lang="en-US" dirty="0"/>
            </a:p>
          </p:txBody>
        </p:sp>
        <p:sp>
          <p:nvSpPr>
            <p:cNvPr id="168981" name="AutoShape 21"/>
            <p:cNvSpPr>
              <a:spLocks noChangeArrowheads="1"/>
            </p:cNvSpPr>
            <p:nvPr/>
          </p:nvSpPr>
          <p:spPr bwMode="auto">
            <a:xfrm>
              <a:off x="5715000" y="36576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UoA</a:t>
              </a:r>
              <a:endParaRPr lang="en-US" dirty="0"/>
            </a:p>
          </p:txBody>
        </p:sp>
        <p:sp>
          <p:nvSpPr>
            <p:cNvPr id="168982" name="AutoShape 22"/>
            <p:cNvSpPr>
              <a:spLocks noChangeArrowheads="1"/>
            </p:cNvSpPr>
            <p:nvPr/>
          </p:nvSpPr>
          <p:spPr bwMode="auto">
            <a:xfrm>
              <a:off x="7315200" y="38100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Athens</a:t>
              </a:r>
            </a:p>
          </p:txBody>
        </p:sp>
        <p:cxnSp>
          <p:nvCxnSpPr>
            <p:cNvPr id="168983" name="AutoShape 23"/>
            <p:cNvCxnSpPr>
              <a:cxnSpLocks noChangeShapeType="1"/>
              <a:stCxn id="168980" idx="3"/>
              <a:endCxn id="168981" idx="1"/>
            </p:cNvCxnSpPr>
            <p:nvPr/>
          </p:nvCxnSpPr>
          <p:spPr bwMode="auto">
            <a:xfrm>
              <a:off x="4495800" y="3314700"/>
              <a:ext cx="1219200" cy="533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84" name="AutoShape 24"/>
            <p:cNvCxnSpPr>
              <a:cxnSpLocks noChangeShapeType="1"/>
              <a:stCxn id="168981" idx="3"/>
              <a:endCxn id="168982" idx="1"/>
            </p:cNvCxnSpPr>
            <p:nvPr/>
          </p:nvCxnSpPr>
          <p:spPr bwMode="auto">
            <a:xfrm>
              <a:off x="6553200" y="3848100"/>
              <a:ext cx="7620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68985" name="AutoShape 25"/>
            <p:cNvSpPr>
              <a:spLocks noChangeArrowheads="1"/>
            </p:cNvSpPr>
            <p:nvPr/>
          </p:nvSpPr>
          <p:spPr bwMode="auto">
            <a:xfrm>
              <a:off x="8839200" y="39624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Greece</a:t>
              </a:r>
            </a:p>
          </p:txBody>
        </p:sp>
        <p:cxnSp>
          <p:nvCxnSpPr>
            <p:cNvPr id="168990" name="AutoShape 30"/>
            <p:cNvCxnSpPr>
              <a:cxnSpLocks noChangeShapeType="1"/>
              <a:stCxn id="168985" idx="1"/>
              <a:endCxn id="168982" idx="3"/>
            </p:cNvCxnSpPr>
            <p:nvPr/>
          </p:nvCxnSpPr>
          <p:spPr bwMode="auto">
            <a:xfrm flipH="1" flipV="1">
              <a:off x="8153400" y="4000500"/>
              <a:ext cx="6858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1" name="AutoShape 31"/>
            <p:cNvCxnSpPr>
              <a:cxnSpLocks noChangeShapeType="1"/>
              <a:endCxn id="168981" idx="1"/>
            </p:cNvCxnSpPr>
            <p:nvPr/>
          </p:nvCxnSpPr>
          <p:spPr bwMode="auto">
            <a:xfrm>
              <a:off x="5181600" y="3810000"/>
              <a:ext cx="533400" cy="38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2" name="AutoShape 32"/>
            <p:cNvCxnSpPr>
              <a:cxnSpLocks noChangeShapeType="1"/>
              <a:endCxn id="168981" idx="1"/>
            </p:cNvCxnSpPr>
            <p:nvPr/>
          </p:nvCxnSpPr>
          <p:spPr bwMode="auto">
            <a:xfrm flipV="1">
              <a:off x="5257800" y="3848100"/>
              <a:ext cx="457200" cy="1143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3" name="AutoShape 33"/>
            <p:cNvCxnSpPr>
              <a:cxnSpLocks noChangeShapeType="1"/>
              <a:endCxn id="168981" idx="1"/>
            </p:cNvCxnSpPr>
            <p:nvPr/>
          </p:nvCxnSpPr>
          <p:spPr bwMode="auto">
            <a:xfrm flipV="1">
              <a:off x="5410200" y="3848100"/>
              <a:ext cx="304800" cy="2667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4" name="AutoShape 34"/>
            <p:cNvCxnSpPr>
              <a:cxnSpLocks noChangeShapeType="1"/>
              <a:endCxn id="168982" idx="1"/>
            </p:cNvCxnSpPr>
            <p:nvPr/>
          </p:nvCxnSpPr>
          <p:spPr bwMode="auto">
            <a:xfrm flipV="1">
              <a:off x="6781800" y="4000500"/>
              <a:ext cx="533400" cy="38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5" name="AutoShape 35"/>
            <p:cNvCxnSpPr>
              <a:cxnSpLocks noChangeShapeType="1"/>
              <a:endCxn id="168982" idx="1"/>
            </p:cNvCxnSpPr>
            <p:nvPr/>
          </p:nvCxnSpPr>
          <p:spPr bwMode="auto">
            <a:xfrm flipV="1">
              <a:off x="6858000" y="4000500"/>
              <a:ext cx="4572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8996" name="AutoShape 36"/>
            <p:cNvCxnSpPr>
              <a:cxnSpLocks noChangeShapeType="1"/>
              <a:endCxn id="168982" idx="1"/>
            </p:cNvCxnSpPr>
            <p:nvPr/>
          </p:nvCxnSpPr>
          <p:spPr bwMode="auto">
            <a:xfrm flipV="1">
              <a:off x="7010400" y="4000500"/>
              <a:ext cx="3048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68997" name="AutoShape 37"/>
            <p:cNvSpPr>
              <a:spLocks noChangeArrowheads="1"/>
            </p:cNvSpPr>
            <p:nvPr/>
          </p:nvSpPr>
          <p:spPr bwMode="auto">
            <a:xfrm>
              <a:off x="3581400" y="5410200"/>
              <a:ext cx="9906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George</a:t>
              </a:r>
            </a:p>
          </p:txBody>
        </p:sp>
        <p:sp>
          <p:nvSpPr>
            <p:cNvPr id="168998" name="AutoShape 38"/>
            <p:cNvSpPr>
              <a:spLocks noChangeArrowheads="1"/>
            </p:cNvSpPr>
            <p:nvPr/>
          </p:nvSpPr>
          <p:spPr bwMode="auto">
            <a:xfrm>
              <a:off x="5562600" y="4838700"/>
              <a:ext cx="9906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UoP</a:t>
              </a:r>
              <a:endParaRPr lang="en-US" dirty="0"/>
            </a:p>
          </p:txBody>
        </p:sp>
        <p:sp>
          <p:nvSpPr>
            <p:cNvPr id="168999" name="AutoShape 39"/>
            <p:cNvSpPr>
              <a:spLocks noChangeArrowheads="1"/>
            </p:cNvSpPr>
            <p:nvPr/>
          </p:nvSpPr>
          <p:spPr bwMode="auto">
            <a:xfrm>
              <a:off x="7315200" y="49911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Tripolis</a:t>
              </a:r>
              <a:endParaRPr lang="en-US" dirty="0"/>
            </a:p>
          </p:txBody>
        </p:sp>
        <p:cxnSp>
          <p:nvCxnSpPr>
            <p:cNvPr id="169000" name="AutoShape 40"/>
            <p:cNvCxnSpPr>
              <a:cxnSpLocks noChangeShapeType="1"/>
              <a:stCxn id="168997" idx="3"/>
              <a:endCxn id="168998" idx="1"/>
            </p:cNvCxnSpPr>
            <p:nvPr/>
          </p:nvCxnSpPr>
          <p:spPr bwMode="auto">
            <a:xfrm flipV="1">
              <a:off x="4572000" y="5029200"/>
              <a:ext cx="990600" cy="571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1" name="AutoShape 41"/>
            <p:cNvCxnSpPr>
              <a:cxnSpLocks noChangeShapeType="1"/>
              <a:stCxn id="168998" idx="3"/>
              <a:endCxn id="168999" idx="1"/>
            </p:cNvCxnSpPr>
            <p:nvPr/>
          </p:nvCxnSpPr>
          <p:spPr bwMode="auto">
            <a:xfrm>
              <a:off x="6553200" y="5029200"/>
              <a:ext cx="7620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2" name="AutoShape 42"/>
            <p:cNvCxnSpPr>
              <a:cxnSpLocks noChangeShapeType="1"/>
              <a:endCxn id="168998" idx="1"/>
            </p:cNvCxnSpPr>
            <p:nvPr/>
          </p:nvCxnSpPr>
          <p:spPr bwMode="auto">
            <a:xfrm>
              <a:off x="5029200" y="4991100"/>
              <a:ext cx="533400" cy="38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3" name="AutoShape 43"/>
            <p:cNvCxnSpPr>
              <a:cxnSpLocks noChangeShapeType="1"/>
              <a:endCxn id="168998" idx="1"/>
            </p:cNvCxnSpPr>
            <p:nvPr/>
          </p:nvCxnSpPr>
          <p:spPr bwMode="auto">
            <a:xfrm flipV="1">
              <a:off x="5105400" y="5029200"/>
              <a:ext cx="457200" cy="1143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4" name="AutoShape 44"/>
            <p:cNvCxnSpPr>
              <a:cxnSpLocks noChangeShapeType="1"/>
              <a:endCxn id="168998" idx="1"/>
            </p:cNvCxnSpPr>
            <p:nvPr/>
          </p:nvCxnSpPr>
          <p:spPr bwMode="auto">
            <a:xfrm>
              <a:off x="5181600" y="4876800"/>
              <a:ext cx="3810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5" name="AutoShape 45"/>
            <p:cNvCxnSpPr>
              <a:cxnSpLocks noChangeShapeType="1"/>
              <a:endCxn id="168999" idx="1"/>
            </p:cNvCxnSpPr>
            <p:nvPr/>
          </p:nvCxnSpPr>
          <p:spPr bwMode="auto">
            <a:xfrm>
              <a:off x="6781800" y="5181600"/>
              <a:ext cx="533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6" name="AutoShape 46"/>
            <p:cNvCxnSpPr>
              <a:cxnSpLocks noChangeShapeType="1"/>
              <a:endCxn id="168999" idx="1"/>
            </p:cNvCxnSpPr>
            <p:nvPr/>
          </p:nvCxnSpPr>
          <p:spPr bwMode="auto">
            <a:xfrm flipV="1">
              <a:off x="6858000" y="5181600"/>
              <a:ext cx="4572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7" name="AutoShape 47"/>
            <p:cNvCxnSpPr>
              <a:cxnSpLocks noChangeShapeType="1"/>
              <a:endCxn id="168999" idx="1"/>
            </p:cNvCxnSpPr>
            <p:nvPr/>
          </p:nvCxnSpPr>
          <p:spPr bwMode="auto">
            <a:xfrm flipV="1">
              <a:off x="7010400" y="5181600"/>
              <a:ext cx="3048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08" name="AutoShape 48"/>
            <p:cNvCxnSpPr>
              <a:cxnSpLocks noChangeShapeType="1"/>
              <a:stCxn id="168985" idx="1"/>
              <a:endCxn id="168999" idx="3"/>
            </p:cNvCxnSpPr>
            <p:nvPr/>
          </p:nvCxnSpPr>
          <p:spPr bwMode="auto">
            <a:xfrm flipH="1">
              <a:off x="8153400" y="4152900"/>
              <a:ext cx="685800" cy="10287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10" name="AutoShape 50"/>
            <p:cNvCxnSpPr>
              <a:cxnSpLocks noChangeShapeType="1"/>
              <a:endCxn id="168985" idx="1"/>
            </p:cNvCxnSpPr>
            <p:nvPr/>
          </p:nvCxnSpPr>
          <p:spPr bwMode="auto">
            <a:xfrm flipV="1">
              <a:off x="8382000" y="4152900"/>
              <a:ext cx="457200" cy="38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011" name="AutoShape 51"/>
            <p:cNvCxnSpPr>
              <a:cxnSpLocks noChangeShapeType="1"/>
              <a:endCxn id="168985" idx="1"/>
            </p:cNvCxnSpPr>
            <p:nvPr/>
          </p:nvCxnSpPr>
          <p:spPr bwMode="auto">
            <a:xfrm flipV="1">
              <a:off x="8458200" y="4152900"/>
              <a:ext cx="381000" cy="190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69016" name="AutoShape 56"/>
            <p:cNvSpPr>
              <a:spLocks noChangeArrowheads="1"/>
            </p:cNvSpPr>
            <p:nvPr/>
          </p:nvSpPr>
          <p:spPr bwMode="auto">
            <a:xfrm>
              <a:off x="7239000" y="4800600"/>
              <a:ext cx="304800" cy="304800"/>
            </a:xfrm>
            <a:prstGeom prst="star5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017" name="AutoShape 57"/>
            <p:cNvSpPr>
              <a:spLocks noChangeArrowheads="1"/>
            </p:cNvSpPr>
            <p:nvPr/>
          </p:nvSpPr>
          <p:spPr bwMode="auto">
            <a:xfrm>
              <a:off x="5410200" y="4648200"/>
              <a:ext cx="304800" cy="304800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025" name="Text Box 65"/>
            <p:cNvSpPr txBox="1">
              <a:spLocks noChangeArrowheads="1"/>
            </p:cNvSpPr>
            <p:nvPr/>
          </p:nvSpPr>
          <p:spPr bwMode="auto">
            <a:xfrm>
              <a:off x="7636861" y="2819400"/>
              <a:ext cx="231101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/>
                <a:t>spread activation to </a:t>
              </a:r>
              <a:br>
                <a:rPr lang="en-US" sz="2000" dirty="0"/>
              </a:br>
              <a:r>
                <a:rPr lang="en-US" sz="2000" dirty="0"/>
                <a:t>related nodes</a:t>
              </a:r>
            </a:p>
          </p:txBody>
        </p:sp>
        <p:grpSp>
          <p:nvGrpSpPr>
            <p:cNvPr id="2" name="Group 81"/>
            <p:cNvGrpSpPr>
              <a:grpSpLocks/>
            </p:cNvGrpSpPr>
            <p:nvPr/>
          </p:nvGrpSpPr>
          <p:grpSpPr bwMode="auto">
            <a:xfrm>
              <a:off x="5334000" y="3124200"/>
              <a:ext cx="1905000" cy="762000"/>
              <a:chOff x="2400" y="1968"/>
              <a:chExt cx="1200" cy="480"/>
            </a:xfrm>
          </p:grpSpPr>
          <p:sp>
            <p:nvSpPr>
              <p:cNvPr id="169013" name="AutoShape 53"/>
              <p:cNvSpPr>
                <a:spLocks noChangeArrowheads="1"/>
              </p:cNvSpPr>
              <p:nvPr/>
            </p:nvSpPr>
            <p:spPr bwMode="auto">
              <a:xfrm>
                <a:off x="2400" y="2064"/>
                <a:ext cx="384" cy="384"/>
              </a:xfrm>
              <a:prstGeom prst="star5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29" name="Line 69"/>
              <p:cNvSpPr>
                <a:spLocks noChangeShapeType="1"/>
              </p:cNvSpPr>
              <p:nvPr/>
            </p:nvSpPr>
            <p:spPr bwMode="auto">
              <a:xfrm flipH="1">
                <a:off x="2880" y="1968"/>
                <a:ext cx="720" cy="144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" name="Group 83"/>
            <p:cNvGrpSpPr>
              <a:grpSpLocks/>
            </p:cNvGrpSpPr>
            <p:nvPr/>
          </p:nvGrpSpPr>
          <p:grpSpPr bwMode="auto">
            <a:xfrm>
              <a:off x="7010400" y="3276600"/>
              <a:ext cx="533400" cy="838200"/>
              <a:chOff x="3456" y="2064"/>
              <a:chExt cx="336" cy="528"/>
            </a:xfrm>
          </p:grpSpPr>
          <p:sp>
            <p:nvSpPr>
              <p:cNvPr id="169014" name="AutoShape 54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288" cy="288"/>
              </a:xfrm>
              <a:prstGeom prst="star5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30" name="Line 70"/>
              <p:cNvSpPr>
                <a:spLocks noChangeShapeType="1"/>
              </p:cNvSpPr>
              <p:nvPr/>
            </p:nvSpPr>
            <p:spPr bwMode="auto">
              <a:xfrm flipH="1">
                <a:off x="3648" y="2064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82"/>
            <p:cNvGrpSpPr>
              <a:grpSpLocks/>
            </p:cNvGrpSpPr>
            <p:nvPr/>
          </p:nvGrpSpPr>
          <p:grpSpPr bwMode="auto">
            <a:xfrm>
              <a:off x="8305800" y="3505200"/>
              <a:ext cx="685800" cy="685800"/>
              <a:chOff x="4272" y="2208"/>
              <a:chExt cx="432" cy="432"/>
            </a:xfrm>
          </p:grpSpPr>
          <p:sp>
            <p:nvSpPr>
              <p:cNvPr id="169015" name="AutoShape 55"/>
              <p:cNvSpPr>
                <a:spLocks noChangeArrowheads="1"/>
              </p:cNvSpPr>
              <p:nvPr/>
            </p:nvSpPr>
            <p:spPr bwMode="auto">
              <a:xfrm>
                <a:off x="4416" y="2352"/>
                <a:ext cx="288" cy="288"/>
              </a:xfrm>
              <a:prstGeom prst="star5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31" name="Line 71"/>
              <p:cNvSpPr>
                <a:spLocks noChangeShapeType="1"/>
              </p:cNvSpPr>
              <p:nvPr/>
            </p:nvSpPr>
            <p:spPr bwMode="auto">
              <a:xfrm>
                <a:off x="4272" y="2208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4"/>
            <p:cNvGrpSpPr>
              <a:grpSpLocks/>
            </p:cNvGrpSpPr>
            <p:nvPr/>
          </p:nvGrpSpPr>
          <p:grpSpPr bwMode="auto">
            <a:xfrm>
              <a:off x="8113713" y="5029201"/>
              <a:ext cx="2251074" cy="1701800"/>
              <a:chOff x="4151" y="3168"/>
              <a:chExt cx="1418" cy="1072"/>
            </a:xfrm>
          </p:grpSpPr>
          <p:sp>
            <p:nvSpPr>
              <p:cNvPr id="169026" name="Text Box 66"/>
              <p:cNvSpPr txBox="1">
                <a:spLocks noChangeArrowheads="1"/>
              </p:cNvSpPr>
              <p:nvPr/>
            </p:nvSpPr>
            <p:spPr bwMode="auto">
              <a:xfrm>
                <a:off x="4151" y="3600"/>
                <a:ext cx="1418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dirty="0"/>
                  <a:t>weaker spread back</a:t>
                </a:r>
                <a:br>
                  <a:rPr lang="en-US" sz="2000" dirty="0"/>
                </a:br>
                <a:r>
                  <a:rPr lang="en-US" sz="2000" dirty="0"/>
                  <a:t>through 1-m links </a:t>
                </a:r>
                <a:br>
                  <a:rPr lang="en-US" sz="2000" dirty="0"/>
                </a:br>
                <a:r>
                  <a:rPr lang="en-US" sz="2000" dirty="0"/>
                  <a:t>than through m-1</a:t>
                </a:r>
              </a:p>
            </p:txBody>
          </p:sp>
          <p:sp>
            <p:nvSpPr>
              <p:cNvPr id="169032" name="Line 72"/>
              <p:cNvSpPr>
                <a:spLocks noChangeShapeType="1"/>
              </p:cNvSpPr>
              <p:nvPr/>
            </p:nvSpPr>
            <p:spPr bwMode="auto">
              <a:xfrm flipH="1" flipV="1">
                <a:off x="4368" y="3168"/>
                <a:ext cx="384" cy="384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80"/>
            <p:cNvGrpSpPr>
              <a:grpSpLocks/>
            </p:cNvGrpSpPr>
            <p:nvPr/>
          </p:nvGrpSpPr>
          <p:grpSpPr bwMode="auto">
            <a:xfrm>
              <a:off x="1704975" y="2667001"/>
              <a:ext cx="2257425" cy="1466850"/>
              <a:chOff x="114" y="1680"/>
              <a:chExt cx="1422" cy="924"/>
            </a:xfrm>
          </p:grpSpPr>
          <p:sp>
            <p:nvSpPr>
              <p:cNvPr id="169012" name="AutoShape 52"/>
              <p:cNvSpPr>
                <a:spLocks noChangeArrowheads="1"/>
              </p:cNvSpPr>
              <p:nvPr/>
            </p:nvSpPr>
            <p:spPr bwMode="auto">
              <a:xfrm>
                <a:off x="1008" y="1680"/>
                <a:ext cx="528" cy="480"/>
              </a:xfrm>
              <a:prstGeom prst="star5">
                <a:avLst/>
              </a:prstGeom>
              <a:solidFill>
                <a:schemeClr val="accent2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34" name="Text Box 74"/>
              <p:cNvSpPr txBox="1">
                <a:spLocks noChangeArrowheads="1"/>
              </p:cNvSpPr>
              <p:nvPr/>
            </p:nvSpPr>
            <p:spPr bwMode="auto">
              <a:xfrm>
                <a:off x="114" y="2352"/>
                <a:ext cx="116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dirty="0"/>
                  <a:t>initial activation</a:t>
                </a:r>
              </a:p>
            </p:txBody>
          </p:sp>
          <p:sp>
            <p:nvSpPr>
              <p:cNvPr id="169035" name="Line 75"/>
              <p:cNvSpPr>
                <a:spLocks noChangeShapeType="1"/>
              </p:cNvSpPr>
              <p:nvPr/>
            </p:nvSpPr>
            <p:spPr bwMode="auto">
              <a:xfrm flipV="1">
                <a:off x="720" y="2064"/>
                <a:ext cx="288" cy="288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9046" name="AutoShape 86"/>
            <p:cNvSpPr>
              <a:spLocks noChangeArrowheads="1"/>
            </p:cNvSpPr>
            <p:nvPr/>
          </p:nvSpPr>
          <p:spPr bwMode="auto">
            <a:xfrm>
              <a:off x="3657600" y="4038600"/>
              <a:ext cx="838200" cy="38100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Costas</a:t>
              </a:r>
            </a:p>
          </p:txBody>
        </p:sp>
        <p:cxnSp>
          <p:nvCxnSpPr>
            <p:cNvPr id="169047" name="AutoShape 87"/>
            <p:cNvCxnSpPr>
              <a:cxnSpLocks noChangeShapeType="1"/>
              <a:stCxn id="168980" idx="2"/>
              <a:endCxn id="169046" idx="0"/>
            </p:cNvCxnSpPr>
            <p:nvPr/>
          </p:nvCxnSpPr>
          <p:spPr bwMode="auto">
            <a:xfrm>
              <a:off x="4076700" y="3505200"/>
              <a:ext cx="0" cy="533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8" name="Group 95"/>
            <p:cNvGrpSpPr>
              <a:grpSpLocks/>
            </p:cNvGrpSpPr>
            <p:nvPr/>
          </p:nvGrpSpPr>
          <p:grpSpPr bwMode="auto">
            <a:xfrm>
              <a:off x="4267200" y="3276600"/>
              <a:ext cx="3048000" cy="914400"/>
              <a:chOff x="1728" y="2064"/>
              <a:chExt cx="1920" cy="576"/>
            </a:xfrm>
          </p:grpSpPr>
          <p:sp>
            <p:nvSpPr>
              <p:cNvPr id="169050" name="AutoShape 90"/>
              <p:cNvSpPr>
                <a:spLocks noChangeArrowheads="1"/>
              </p:cNvSpPr>
              <p:nvPr/>
            </p:nvSpPr>
            <p:spPr bwMode="auto">
              <a:xfrm>
                <a:off x="1728" y="2352"/>
                <a:ext cx="288" cy="288"/>
              </a:xfrm>
              <a:prstGeom prst="star5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54" name="Line 94"/>
              <p:cNvSpPr>
                <a:spLocks noChangeShapeType="1"/>
              </p:cNvSpPr>
              <p:nvPr/>
            </p:nvSpPr>
            <p:spPr bwMode="auto">
              <a:xfrm flipH="1">
                <a:off x="2016" y="2064"/>
                <a:ext cx="1632" cy="432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75000"/>
                  </a:schemeClr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" name="Text Box 66">
            <a:extLst>
              <a:ext uri="{FF2B5EF4-FFF2-40B4-BE49-F238E27FC236}">
                <a16:creationId xmlns:a16="http://schemas.microsoft.com/office/drawing/2014/main" id="{71D393E6-25BA-3BBB-C587-AC85700D5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6169" y="4892743"/>
            <a:ext cx="18916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/>
              <a:t>lower threshold </a:t>
            </a:r>
            <a:br>
              <a:rPr lang="en-US" sz="2000" dirty="0"/>
            </a:br>
            <a:r>
              <a:rPr lang="en-US" sz="2000" dirty="0"/>
              <a:t>on spread</a:t>
            </a:r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341A3D73-6CDB-6529-2AB4-3F06B46A5D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64112" y="4332286"/>
            <a:ext cx="609600" cy="6096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E85A7F-1C83-BAC2-752A-C3AABD02E77F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3.4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DF05A50-C776-1EE2-23FA-A4496B68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Spreading activation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4E91869-8D07-12C9-AC64-8C500D23FE73}"/>
              </a:ext>
            </a:extLst>
          </p:cNvPr>
          <p:cNvGrpSpPr/>
          <p:nvPr/>
        </p:nvGrpSpPr>
        <p:grpSpPr>
          <a:xfrm>
            <a:off x="3068663" y="1425844"/>
            <a:ext cx="1383174" cy="1383174"/>
            <a:chOff x="3068664" y="1425844"/>
            <a:chExt cx="1383174" cy="138317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B80DD2A-D2A5-5B8C-44AF-AA8E7E3D6E18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6F0FC5F-0FB2-AC2F-0B57-CFB8B2488F59}"/>
                </a:ext>
              </a:extLst>
            </p:cNvPr>
            <p:cNvSpPr txBox="1"/>
            <p:nvPr/>
          </p:nvSpPr>
          <p:spPr>
            <a:xfrm>
              <a:off x="3304005" y="1640377"/>
              <a:ext cx="91249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wear</a:t>
              </a:r>
              <a:br>
                <a:rPr lang="en-US" sz="2800" dirty="0"/>
              </a:br>
              <a:r>
                <a:rPr lang="en-US" sz="2800" dirty="0"/>
                <a:t>coat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07396B7-F60F-4458-DDB9-0840FC9B2056}"/>
              </a:ext>
            </a:extLst>
          </p:cNvPr>
          <p:cNvGrpSpPr/>
          <p:nvPr/>
        </p:nvGrpSpPr>
        <p:grpSpPr>
          <a:xfrm>
            <a:off x="6243234" y="1425843"/>
            <a:ext cx="1383174" cy="1383174"/>
            <a:chOff x="3068664" y="1425844"/>
            <a:chExt cx="1383174" cy="138317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CFFC617-3A45-3B09-8C58-0079E3DC5706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7210C1-9AFE-A146-4570-F6AFE6EE98F2}"/>
                </a:ext>
              </a:extLst>
            </p:cNvPr>
            <p:cNvSpPr txBox="1"/>
            <p:nvPr/>
          </p:nvSpPr>
          <p:spPr>
            <a:xfrm>
              <a:off x="3399062" y="1640377"/>
              <a:ext cx="72237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feel</a:t>
              </a:r>
              <a:br>
                <a:rPr lang="en-US" sz="2800" dirty="0"/>
              </a:br>
              <a:r>
                <a:rPr lang="en-US" sz="2800" dirty="0"/>
                <a:t>hot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56EE024-E939-EDEA-D6CA-73D9CB43D12D}"/>
              </a:ext>
            </a:extLst>
          </p:cNvPr>
          <p:cNvGrpSpPr/>
          <p:nvPr/>
        </p:nvGrpSpPr>
        <p:grpSpPr>
          <a:xfrm>
            <a:off x="3068663" y="4048983"/>
            <a:ext cx="1383174" cy="1383174"/>
            <a:chOff x="3068664" y="1425844"/>
            <a:chExt cx="1383174" cy="13831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0FDD3D7-CCA8-9898-6F84-BC0B8D693601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5F5AD9-5B82-3184-EA00-C24FCF7C118C}"/>
                </a:ext>
              </a:extLst>
            </p:cNvPr>
            <p:cNvSpPr txBox="1"/>
            <p:nvPr/>
          </p:nvSpPr>
          <p:spPr>
            <a:xfrm>
              <a:off x="3236037" y="1640377"/>
              <a:ext cx="104842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sunny</a:t>
              </a:r>
              <a:br>
                <a:rPr lang="en-US" sz="2800" dirty="0"/>
              </a:br>
              <a:r>
                <a:rPr lang="en-US" sz="2800" dirty="0"/>
                <a:t>day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20165A-D544-4C45-4BC6-5D88132CD1E0}"/>
              </a:ext>
            </a:extLst>
          </p:cNvPr>
          <p:cNvGrpSpPr/>
          <p:nvPr/>
        </p:nvGrpSpPr>
        <p:grpSpPr>
          <a:xfrm>
            <a:off x="6243234" y="4048982"/>
            <a:ext cx="1383174" cy="1383174"/>
            <a:chOff x="3068664" y="1425844"/>
            <a:chExt cx="1383174" cy="13831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440A39-362D-847D-A49B-30CD9677EC15}"/>
                </a:ext>
              </a:extLst>
            </p:cNvPr>
            <p:cNvSpPr/>
            <p:nvPr/>
          </p:nvSpPr>
          <p:spPr>
            <a:xfrm>
              <a:off x="3068664" y="1425844"/>
              <a:ext cx="1383174" cy="1383174"/>
            </a:xfrm>
            <a:prstGeom prst="ellipse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DEE4C2-EA39-DEBF-6147-9AB25E4396D3}"/>
                </a:ext>
              </a:extLst>
            </p:cNvPr>
            <p:cNvSpPr txBox="1"/>
            <p:nvPr/>
          </p:nvSpPr>
          <p:spPr>
            <a:xfrm>
              <a:off x="3187885" y="1640377"/>
              <a:ext cx="114473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eat ice</a:t>
              </a:r>
              <a:br>
                <a:rPr lang="en-US" sz="2800" dirty="0"/>
              </a:br>
              <a:r>
                <a:rPr lang="en-US" sz="2800" dirty="0"/>
                <a:t>cream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5C9637-97BE-05AE-0CB2-D4864529D5DA}"/>
              </a:ext>
            </a:extLst>
          </p:cNvPr>
          <p:cNvCxnSpPr>
            <a:cxnSpLocks/>
            <a:stCxn id="7" idx="4"/>
            <a:endCxn id="13" idx="0"/>
          </p:cNvCxnSpPr>
          <p:nvPr/>
        </p:nvCxnSpPr>
        <p:spPr>
          <a:xfrm>
            <a:off x="6934821" y="2809017"/>
            <a:ext cx="0" cy="1239965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040525B-FBD9-FAFB-CBE3-49B6E65FC1AA}"/>
              </a:ext>
            </a:extLst>
          </p:cNvPr>
          <p:cNvCxnSpPr>
            <a:cxnSpLocks/>
            <a:stCxn id="10" idx="0"/>
            <a:endCxn id="4" idx="4"/>
          </p:cNvCxnSpPr>
          <p:nvPr/>
        </p:nvCxnSpPr>
        <p:spPr>
          <a:xfrm flipV="1">
            <a:off x="3760250" y="2809018"/>
            <a:ext cx="0" cy="1239965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E25275-12E4-FCBE-D6ED-26CF37B4D3BA}"/>
              </a:ext>
            </a:extLst>
          </p:cNvPr>
          <p:cNvCxnSpPr>
            <a:cxnSpLocks/>
            <a:stCxn id="4" idx="6"/>
            <a:endCxn id="7" idx="2"/>
          </p:cNvCxnSpPr>
          <p:nvPr/>
        </p:nvCxnSpPr>
        <p:spPr>
          <a:xfrm flipV="1">
            <a:off x="4451837" y="2117430"/>
            <a:ext cx="1791397" cy="1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7728BBA-F4B1-D50A-0E0B-CDC08FE70253}"/>
              </a:ext>
            </a:extLst>
          </p:cNvPr>
          <p:cNvCxnSpPr>
            <a:cxnSpLocks/>
            <a:stCxn id="10" idx="7"/>
            <a:endCxn id="7" idx="3"/>
          </p:cNvCxnSpPr>
          <p:nvPr/>
        </p:nvCxnSpPr>
        <p:spPr>
          <a:xfrm flipV="1">
            <a:off x="4249276" y="2606456"/>
            <a:ext cx="2196519" cy="1645088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095525-7733-E10C-B88C-867148DD3645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4451837" y="4740569"/>
            <a:ext cx="1791397" cy="1"/>
          </a:xfrm>
          <a:prstGeom prst="line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 40">
            <a:extLst>
              <a:ext uri="{FF2B5EF4-FFF2-40B4-BE49-F238E27FC236}">
                <a16:creationId xmlns:a16="http://schemas.microsoft.com/office/drawing/2014/main" id="{D4E82D9D-1EB1-80D4-11E4-854224AB3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3918"/>
              </p:ext>
            </p:extLst>
          </p:nvPr>
        </p:nvGraphicFramePr>
        <p:xfrm>
          <a:off x="7423849" y="2117429"/>
          <a:ext cx="3105181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5362">
                  <a:extLst>
                    <a:ext uri="{9D8B030D-6E8A-4147-A177-3AD203B41FA5}">
                      <a16:colId xmlns:a16="http://schemas.microsoft.com/office/drawing/2014/main" val="1894209066"/>
                    </a:ext>
                  </a:extLst>
                </a:gridCol>
                <a:gridCol w="505341">
                  <a:extLst>
                    <a:ext uri="{9D8B030D-6E8A-4147-A177-3AD203B41FA5}">
                      <a16:colId xmlns:a16="http://schemas.microsoft.com/office/drawing/2014/main" val="579762204"/>
                    </a:ext>
                  </a:extLst>
                </a:gridCol>
                <a:gridCol w="486137">
                  <a:extLst>
                    <a:ext uri="{9D8B030D-6E8A-4147-A177-3AD203B41FA5}">
                      <a16:colId xmlns:a16="http://schemas.microsoft.com/office/drawing/2014/main" val="3950136657"/>
                    </a:ext>
                  </a:extLst>
                </a:gridCol>
                <a:gridCol w="486136">
                  <a:extLst>
                    <a:ext uri="{9D8B030D-6E8A-4147-A177-3AD203B41FA5}">
                      <a16:colId xmlns:a16="http://schemas.microsoft.com/office/drawing/2014/main" val="3347077716"/>
                    </a:ext>
                  </a:extLst>
                </a:gridCol>
                <a:gridCol w="482205">
                  <a:extLst>
                    <a:ext uri="{9D8B030D-6E8A-4147-A177-3AD203B41FA5}">
                      <a16:colId xmlns:a16="http://schemas.microsoft.com/office/drawing/2014/main" val="3830418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sunny day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3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wear coat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36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feel hot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5979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F97DADC-7DC3-6F7A-8561-6E14679EC262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3.5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B17E2ABF-3BD6-BFB0-E5BC-868260DB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Network</a:t>
            </a:r>
          </a:p>
        </p:txBody>
      </p:sp>
    </p:spTree>
    <p:extLst>
      <p:ext uri="{BB962C8B-B14F-4D97-AF65-F5344CB8AC3E}">
        <p14:creationId xmlns:p14="http://schemas.microsoft.com/office/powerpoint/2010/main" val="185266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56604</TotalTime>
  <Words>232</Words>
  <Application>Microsoft Macintosh PowerPoint</Application>
  <PresentationFormat>Widescreen</PresentationFormat>
  <Paragraphs>91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NonBreakingSpaceOverride</vt:lpstr>
      <vt:lpstr>Office Theme</vt:lpstr>
      <vt:lpstr>Chapter 3</vt:lpstr>
      <vt:lpstr>Case-based reasoning</vt:lpstr>
      <vt:lpstr>Modifying cases</vt:lpstr>
      <vt:lpstr>Graph pattern</vt:lpstr>
      <vt:lpstr>Spreading activation</vt:lpstr>
      <vt:lpstr>Bayesian Network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157</cp:revision>
  <dcterms:created xsi:type="dcterms:W3CDTF">2020-12-29T13:51:26Z</dcterms:created>
  <dcterms:modified xsi:type="dcterms:W3CDTF">2025-04-22T17:56:04Z</dcterms:modified>
</cp:coreProperties>
</file>