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5"/>
  </p:notesMasterIdLst>
  <p:sldIdLst>
    <p:sldId id="595" r:id="rId2"/>
    <p:sldId id="395" r:id="rId3"/>
    <p:sldId id="413" r:id="rId4"/>
    <p:sldId id="399" r:id="rId5"/>
    <p:sldId id="398" r:id="rId6"/>
    <p:sldId id="417" r:id="rId7"/>
    <p:sldId id="400" r:id="rId8"/>
    <p:sldId id="397" r:id="rId9"/>
    <p:sldId id="402" r:id="rId10"/>
    <p:sldId id="401" r:id="rId11"/>
    <p:sldId id="403" r:id="rId12"/>
    <p:sldId id="396" r:id="rId13"/>
    <p:sldId id="406" r:id="rId14"/>
    <p:sldId id="405" r:id="rId15"/>
    <p:sldId id="407" r:id="rId16"/>
    <p:sldId id="404" r:id="rId17"/>
    <p:sldId id="409" r:id="rId18"/>
    <p:sldId id="410" r:id="rId19"/>
    <p:sldId id="414" r:id="rId20"/>
    <p:sldId id="411" r:id="rId21"/>
    <p:sldId id="412" r:id="rId22"/>
    <p:sldId id="418" r:id="rId23"/>
    <p:sldId id="419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FDFF"/>
    <a:srgbClr val="FF40FF"/>
    <a:srgbClr val="EEE8BC"/>
    <a:srgbClr val="FF9300"/>
    <a:srgbClr val="0432FF"/>
    <a:srgbClr val="9640D7"/>
    <a:srgbClr val="FF9495"/>
    <a:srgbClr val="7F0002"/>
    <a:srgbClr val="FCAFB0"/>
    <a:srgbClr val="FFD0D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3178"/>
    <p:restoredTop sz="74041"/>
  </p:normalViewPr>
  <p:slideViewPr>
    <p:cSldViewPr snapToGrid="0" snapToObjects="1">
      <p:cViewPr varScale="1">
        <p:scale>
          <a:sx n="88" d="100"/>
          <a:sy n="88" d="100"/>
        </p:scale>
        <p:origin x="568" y="176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" d="1"/>
        <a:sy n="1" d="1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A5420AE-8A32-DF45-AA1D-9290FEB2E3A3}" type="datetimeFigureOut">
              <a:rPr lang="en-US" smtClean="0"/>
              <a:t>4/22/25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26D25C2-CC05-8D45-A0DE-0805BFD1440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814960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35F4093-CE24-64B3-A360-8080B5588EF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71472143-E363-F594-6068-8DFDA4260D4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EF3AC033-C433-1B75-5F7B-5E3E3FCD91D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1800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3200" b="1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List of Figures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sz="3200" b="1" kern="100" dirty="0">
              <a:effectLst/>
              <a:latin typeface="Aptos" panose="020B0004020202020204" pitchFamily="34" charset="0"/>
              <a:ea typeface="Aptos" panose="020B000402020202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	Magic squares and the eight queens problem.	37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4.2	Towers of Hanoi.	38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4.3	Generate and test -- finding solutions to the magic square.	40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inline		40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4.4	Magic square -- search tree of potential solutions.	40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4.5	Towers of Hanoi: graph of possible states and moves.	41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4.6	Addition proof graph.	42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4.7	Addition proof tree.	43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4.8	Tree of potential solutions for logic problem.	44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4.9	Depth first search -- order of visiting nodes.	45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4.10	Breadth first search -- order of visiting nodes.	46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4.11	Towers of Hanoi -- search tree.	47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4.12	Depth/breadth first search -- generic algorithm.	48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4.13	Search tree with path costs.	48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4.14	Maze search tree.	49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4.15	Trace of hill climbing and best first searches.	50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4.16	Using the A*algorithm.	51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4.17	Graph of possible career moves.	51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inline		54</a:t>
            </a:r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inline		54</a:t>
            </a:r>
          </a:p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inline	exercises	55</a:t>
            </a:r>
          </a:p>
          <a:p>
            <a:endParaRPr lang="en-US" dirty="0"/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8F6F06E-2AF7-6001-874C-262EC0ECD09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5498140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	Magic squares and the eight queens problem.	37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search/magic33.eps</a:t>
            </a:r>
          </a:p>
          <a:p>
            <a:r>
              <a:rPr lang="en-US" dirty="0"/>
              <a:t>search/magic44.eps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3960267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2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	Magic squares and the eight queens problem.	37</a:t>
            </a:r>
          </a:p>
          <a:p>
            <a:endParaRPr lang="en-US" dirty="0"/>
          </a:p>
          <a:p>
            <a:r>
              <a:rPr lang="en-US" dirty="0"/>
              <a:t>search/queens4.eps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299668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4.2	Towers of Hanoi.	38</a:t>
            </a:r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hanoi-good.eps</a:t>
            </a:r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hanoi-bad.eps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949191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4.3	Generate and test – finding solutions to the magic square.	40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search/magic-</a:t>
            </a:r>
            <a:r>
              <a:rPr lang="en-US" dirty="0" err="1"/>
              <a:t>gt.eps</a:t>
            </a:r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6307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13FBC7A-8FDF-EADE-EB68-8881056729F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AF6CA93-AB51-9599-BB1F-0C685DDE46BE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11FA1D1-22B6-A8C5-5777-E4D9AC75E2E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inline</a:t>
            </a:r>
            <a:r>
              <a:rPr lang="en-GB" sz="2800" dirty="0"/>
              <a:t> </a:t>
            </a: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40</a:t>
            </a:r>
            <a:r>
              <a:rPr lang="en-GB" sz="2800" dirty="0"/>
              <a:t> 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search/magic-</a:t>
            </a:r>
            <a:r>
              <a:rPr lang="en-GB" sz="1800" b="0" i="0" u="none" strike="noStrike" dirty="0" err="1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b.eps</a:t>
            </a:r>
            <a:r>
              <a:rPr lang="en-US" dirty="0"/>
              <a:t>	</a:t>
            </a:r>
          </a:p>
          <a:p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8A2192-9BF9-D072-9599-F348509012D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612072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4.4	Magic square – search tree of potential solutions.	40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search/magic-</a:t>
            </a:r>
            <a:r>
              <a:rPr lang="en-US" dirty="0" err="1"/>
              <a:t>tree.eps</a:t>
            </a:r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282914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4.5	Towers of Hanoi: graph of possible states and moves.	41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hanoi-g.eps</a:t>
            </a:r>
            <a:endParaRPr lang="en-US" dirty="0"/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234352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4.6	Addition proof graph.	42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search/proof-</a:t>
            </a:r>
            <a:r>
              <a:rPr lang="en-US" dirty="0" err="1"/>
              <a:t>g.eps</a:t>
            </a:r>
            <a:endParaRPr lang="en-US" dirty="0"/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418138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4.7	Addition proof tree.	43</a:t>
            </a:r>
          </a:p>
          <a:p>
            <a:endParaRPr lang="en-US" dirty="0"/>
          </a:p>
          <a:p>
            <a:r>
              <a:rPr lang="en-US" dirty="0"/>
              <a:t>	</a:t>
            </a:r>
          </a:p>
          <a:p>
            <a:r>
              <a:rPr lang="en-US" dirty="0"/>
              <a:t>search/proof-</a:t>
            </a:r>
            <a:r>
              <a:rPr lang="en-US" dirty="0" err="1"/>
              <a:t>t.eps</a:t>
            </a: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369451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4.8	Tree of potential solutions for logic problem.	44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search/logic-</a:t>
            </a:r>
            <a:r>
              <a:rPr lang="en-US" dirty="0" err="1"/>
              <a:t>tree.eps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694985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4.9	Depth first search – order of visiting nodes.	45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depth.eps</a:t>
            </a:r>
            <a:endParaRPr lang="en-US" dirty="0"/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502676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4.10	Breadth first search – order of visiting nodes.	46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breadth.eps</a:t>
            </a:r>
            <a:endParaRPr lang="en-US" dirty="0"/>
          </a:p>
          <a:p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508555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4.11	Towers of Hanoi – search tree.	47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hanoi-t.eps</a:t>
            </a:r>
            <a:endParaRPr lang="en-US" dirty="0"/>
          </a:p>
          <a:p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6185782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	</a:t>
            </a:r>
          </a:p>
          <a:p>
            <a:pPr>
              <a:lnSpc>
                <a:spcPct val="115000"/>
              </a:lnSpc>
              <a:spcAft>
                <a:spcPts val="800"/>
              </a:spcAft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4.12	Depth/breadth first search – generic algorithm.	48</a:t>
            </a:r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5029388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4.13	Search tree with path costs.	48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bandb-t.eps</a:t>
            </a:r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2590045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4.14	Maze search tree.	49</a:t>
            </a:r>
          </a:p>
          <a:p>
            <a:endParaRPr lang="en-US" dirty="0"/>
          </a:p>
          <a:p>
            <a:r>
              <a:rPr lang="en-US" dirty="0"/>
              <a:t>	</a:t>
            </a:r>
          </a:p>
          <a:p>
            <a:r>
              <a:rPr lang="en-US" dirty="0"/>
              <a:t>search/</a:t>
            </a:r>
            <a:r>
              <a:rPr lang="en-US" dirty="0" err="1"/>
              <a:t>maze.eps</a:t>
            </a:r>
            <a:endParaRPr lang="en-US" dirty="0"/>
          </a:p>
          <a:p>
            <a:r>
              <a:rPr lang="en-US" dirty="0"/>
              <a:t>search/maze-</a:t>
            </a:r>
            <a:r>
              <a:rPr lang="en-US" dirty="0" err="1"/>
              <a:t>t.eps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4972806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4.15	Trace of hill climbing and best first searches.	50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search/hill-</a:t>
            </a:r>
            <a:r>
              <a:rPr lang="en-US" dirty="0" err="1"/>
              <a:t>t.eps</a:t>
            </a: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511254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4.15	Trace of hill climbing and best first searches.	78</a:t>
            </a:r>
          </a:p>
          <a:p>
            <a:r>
              <a:rPr lang="en-US" dirty="0"/>
              <a:t>search/hill-</a:t>
            </a:r>
            <a:r>
              <a:rPr lang="en-US" dirty="0" err="1"/>
              <a:t>t.eps</a:t>
            </a:r>
            <a:endParaRPr lang="en-US" dirty="0"/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2655653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4.16	Using the A*algorithm.	51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astar-route.eps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972230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4.17	Graph of possible career moves.	51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search/</a:t>
            </a:r>
            <a:r>
              <a:rPr lang="en-US" dirty="0" err="1"/>
              <a:t>careers.eps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9125707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60BA254-F561-8496-2AA9-5AC8FD3EC4A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E77A0BC-3011-6FC5-6798-E07DBED0BC5A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776E5D9-0436-5ECD-565C-28AEC9A9D642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inline</a:t>
            </a:r>
            <a:r>
              <a:rPr lang="en-GB" sz="2800" dirty="0"/>
              <a:t> </a:t>
            </a: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section 4.4.1</a:t>
            </a:r>
            <a:r>
              <a:rPr lang="en-GB" sz="2800" dirty="0"/>
              <a:t> </a:t>
            </a: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54</a:t>
            </a:r>
            <a:r>
              <a:rPr lang="en-GB" sz="2800" dirty="0"/>
              <a:t> </a:t>
            </a:r>
            <a:endParaRPr lang="en-US" dirty="0"/>
          </a:p>
          <a:p>
            <a:endParaRPr lang="en-US" dirty="0"/>
          </a:p>
          <a:p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search/magic-</a:t>
            </a:r>
            <a:r>
              <a:rPr lang="en-GB" sz="1800" b="0" i="0" u="none" strike="noStrike" dirty="0" err="1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p.eps</a:t>
            </a:r>
            <a:r>
              <a:rPr lang="en-US" dirty="0"/>
              <a:t>	</a:t>
            </a:r>
          </a:p>
          <a:p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994B593-6A43-D879-D4DE-38A89F36419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6838820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3E67618-86DC-CD3D-D6EC-A6390DC0CF0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AB5E69BB-638C-80D9-365B-5B866C981DE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35BE9470-C20F-02B7-6E0F-ECCB5C707AC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  <a:p>
            <a:pPr>
              <a:lnSpc>
                <a:spcPct val="115000"/>
              </a:lnSpc>
              <a:spcAft>
                <a:spcPts val="800"/>
              </a:spcAft>
              <a:buNone/>
            </a:pP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inline</a:t>
            </a:r>
            <a:r>
              <a:rPr lang="en-GB" sz="2800" dirty="0"/>
              <a:t> </a:t>
            </a: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section 4.4.1</a:t>
            </a:r>
            <a:r>
              <a:rPr lang="en-GB" sz="2800" dirty="0"/>
              <a:t> </a:t>
            </a:r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55</a:t>
            </a:r>
            <a:endParaRPr lang="en-US" dirty="0"/>
          </a:p>
          <a:p>
            <a:endParaRPr lang="en-US" dirty="0"/>
          </a:p>
          <a:p>
            <a:r>
              <a:rPr lang="en-GB" sz="18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search/magic-</a:t>
            </a:r>
            <a:r>
              <a:rPr lang="en-GB" sz="1800" b="0" i="0" u="none" strike="noStrike" dirty="0" err="1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b.eps</a:t>
            </a:r>
            <a:endParaRPr lang="en-GB" sz="1800" b="0" i="0" u="none" strike="noStrike" dirty="0">
              <a:solidFill>
                <a:srgbClr val="000000"/>
              </a:solidFill>
              <a:effectLst/>
              <a:latin typeface="Aptos Narrow" panose="020B0004020202020204" pitchFamily="34" charset="0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GB" sz="12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search/magic-</a:t>
            </a:r>
            <a:r>
              <a:rPr lang="en-GB" sz="1200" b="0" i="0" u="none" strike="noStrike" dirty="0" err="1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o.eps</a:t>
            </a:r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	</a:t>
            </a:r>
          </a:p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9B4CE2E-CC3D-7B1F-FFA7-FF5EE3C4E3C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26D25C2-CC05-8D45-A0DE-0805BFD14408}" type="slidenum">
              <a:rPr lang="en-US" smtClean="0"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9903021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8F1C139-5317-EE4E-83CD-C1D409B88AF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7787DC7-11CF-4346-B61C-2699C417D41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EAEF7C8-7CAD-F544-980A-34D0DCEFD1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AD81E05-649F-5942-B978-4A8130F4A0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2FCDBDD-2B7D-EA45-BEF2-12D200C81E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20945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9B7D79-63F2-8748-8F20-D003C815E7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046F210-1BAB-DA4F-8DB1-F0C0D7542E2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B9D5B8D-CA30-5F40-912E-DC8641F1F7F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4A29192-3DD1-AC46-BA3E-F086362DF3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44FF049-9AC9-C445-8ED8-739C69C36B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20887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44564A-515B-4942-9721-5A208A1F31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18FAA69-F436-D242-AF4B-230EA5BE881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12F49AA-2C04-FE41-93F9-82A6453802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AFD9A42-781A-7647-BA44-F8A6A84922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5B9DD79-247C-EF4C-B7FC-8C00210A72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538715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F4486E-96C3-2C4B-8F71-32EAEC9817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6F8D6E-2D6C-FA4E-B750-240E89B8158F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3B73A7A-C701-1B45-AB23-DFB10B25327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5D94000-9E0A-454A-9015-C390889FE1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BFEF7AA-A6E4-4E44-9DE3-50CADBF39D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D5F1BA7-85C7-3F44-A23B-40FFC4B93A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61712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830539-CB8E-9B4E-AE04-A3E97433B7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BB62A0E-FCA2-1546-837B-430766B12B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29F2B66-4EBE-4B4F-8ACB-7990BC25A5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71634CB-C6B8-C04F-8A2C-B76C174582D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F067B79-4B59-8848-AA95-116E5C3ECDC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263368E-A34B-A644-98DD-2F142A06E0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4D84464A-6060-2944-B277-2DFBAC597F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C046CBE-E098-014A-94EF-60A2ACCE66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3390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955680-6998-9944-AFD2-15B80995AA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79999" y="0"/>
            <a:ext cx="11754497" cy="1316181"/>
          </a:xfrm>
        </p:spPr>
        <p:txBody>
          <a:bodyPr anchor="t">
            <a:noAutofit/>
          </a:bodyPr>
          <a:lstStyle>
            <a:lvl1pPr>
              <a:defRPr sz="4000"/>
            </a:lvl1pPr>
          </a:lstStyle>
          <a:p>
            <a:r>
              <a:rPr lang="en-GB" dirty="0"/>
              <a:t>Click to edit Master title style</a:t>
            </a:r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55A2F74-5D9F-AC49-B161-5A9312CE60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CAEE50-C384-0E45-90C0-ABA9C67FCC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09C07CB-B7E3-AB4C-9C97-DA1C3D56D1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31189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5975184-D611-3243-9797-D565090E13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36823B3-3912-1042-96A9-F7AD4460E6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77A0643-D0CA-F940-B0A5-D1EDC068EC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214961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E11D9C-F352-D045-BABC-72CFAAE6F1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CE845DB-7D98-544E-A848-11AC35B0A4B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E75D71A-ABBD-0C4D-A7AC-0B6448EC184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1104E87-C643-A147-BCC9-79F2DA501F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D721BA5-CF92-5B4F-9030-84B48D4F8E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D988813-A5DF-EA42-BC2C-309A4E81C8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069468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15D8AE-1CF7-2F42-A4A4-22FFC042BB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459AE04-8526-BC44-9280-9F47139E43C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31E4D76-90E8-E840-8E23-2D4BD5FE218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C8B019F-985D-7544-9F45-54EC89DDE6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09018D4-E14A-BA45-BEC6-004C4F7BB3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24957B1-0CA5-304F-99E7-72D4884013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15622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ECB437-2066-B24D-BAD0-BF756F75D73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68CDAE5-1AB9-2549-9324-9BDF119573C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ED42F7A-E5D2-9B4C-AF5A-6D9E4AC943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E240D08-A43A-CD4E-AD6C-567C853101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541E36F-5180-E443-B14F-6DA4B7D600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4104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4016C52-EDDA-E840-96A0-5015D2D2C8C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C9D395C-EFAC-064E-AF2C-30A3044F912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D55059F-FFE0-744C-AEC8-2F9F9C1B92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B46CB3-58DC-3D4A-96C6-2E7A746EE1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3022880-D2E1-164C-9A5E-CA8B15DE1BC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06919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E7D5024D-366B-8E47-B918-5C798CE8DC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6910871-B1F5-6B40-9484-0A4B9552316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9B20D22-0DC0-D548-B700-DDEB544ED6D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E33A1F-79EF-F74A-8152-9F49774FE4E2}" type="datetimeFigureOut">
              <a:rPr lang="en-US" smtClean="0"/>
              <a:t>4/22/25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0FEA66D-BD09-3945-A3A9-48ACF163B7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06F53D1-9C7C-5040-B71C-00AE0772C31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E1FC131-1A13-9D40-80D9-1B6C69A2B3A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85427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3.emf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emf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emf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6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6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emf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6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emf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6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emf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21.emf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8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emf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8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emf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6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emf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6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6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2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33D797D-AD8D-4643-7516-2378FC8EF9A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109B4778-D302-8D46-56A3-1126EC58C18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5369550" y="1536251"/>
            <a:ext cx="6526924" cy="1122363"/>
          </a:xfrm>
        </p:spPr>
        <p:txBody>
          <a:bodyPr/>
          <a:lstStyle/>
          <a:p>
            <a:r>
              <a:rPr lang="en-US" sz="5400" dirty="0">
                <a:latin typeface="+mn-lt"/>
              </a:rPr>
              <a:t>Chapter </a:t>
            </a:r>
            <a:r>
              <a:rPr lang="en-US" sz="6000" dirty="0">
                <a:latin typeface="+mn-lt"/>
              </a:rPr>
              <a:t>4</a:t>
            </a:r>
            <a:endParaRPr lang="en-US" dirty="0">
              <a:latin typeface="+mn-lt"/>
            </a:endParaRPr>
          </a:p>
        </p:txBody>
      </p:sp>
      <p:sp>
        <p:nvSpPr>
          <p:cNvPr id="6" name="Subtitle 5">
            <a:extLst>
              <a:ext uri="{FF2B5EF4-FFF2-40B4-BE49-F238E27FC236}">
                <a16:creationId xmlns:a16="http://schemas.microsoft.com/office/drawing/2014/main" id="{D0A52D69-5479-332E-A10F-C6AF58589AF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369550" y="3034473"/>
            <a:ext cx="6526924" cy="2767234"/>
          </a:xfrm>
        </p:spPr>
        <p:txBody>
          <a:bodyPr>
            <a:normAutofit/>
          </a:bodyPr>
          <a:lstStyle/>
          <a:p>
            <a:r>
              <a:rPr lang="en-GB" sz="6000" b="0" i="0" dirty="0">
                <a:solidFill>
                  <a:srgbClr val="000000"/>
                </a:solidFill>
                <a:effectLst/>
                <a:latin typeface="NonBreakingSpaceOverride"/>
              </a:rPr>
              <a:t>Search</a:t>
            </a:r>
            <a:endParaRPr lang="en-US" sz="6000" dirty="0">
              <a:latin typeface="+mj-lt"/>
            </a:endParaRPr>
          </a:p>
        </p:txBody>
      </p:sp>
      <p:pic>
        <p:nvPicPr>
          <p:cNvPr id="3" name="Picture 2" descr="A book cover of a book&#10;&#10;AI-generated content may be incorrect.">
            <a:extLst>
              <a:ext uri="{FF2B5EF4-FFF2-40B4-BE49-F238E27FC236}">
                <a16:creationId xmlns:a16="http://schemas.microsoft.com/office/drawing/2014/main" id="{389F93A7-5294-73EE-713E-CDE6D05A4F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5074024" cy="68574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76137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787943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4.1a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386888FC-6932-EDC0-A631-10735E10AE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Magic squares …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771B413-1299-3294-C63D-8756BAF5248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67857" y="1565233"/>
            <a:ext cx="2844800" cy="28448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67EFCB6-06FC-CFCE-D489-5A804E8E0B0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24271" y="1565233"/>
            <a:ext cx="3759200" cy="375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345028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23209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4.1b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386888FC-6932-EDC0-A631-10735E10AE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… and the eight queens problem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EA6E465-186D-E13C-50FC-A6ED744E072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48214" y="1549400"/>
            <a:ext cx="3759200" cy="3759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5867267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4.2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DCBC64E7-F188-BB8F-3CB1-B336B75B4F6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Towers of Hanoi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75C5F68-D387-578F-4467-B51575CB203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11186"/>
          <a:stretch/>
        </p:blipFill>
        <p:spPr>
          <a:xfrm>
            <a:off x="1193147" y="3733492"/>
            <a:ext cx="8640000" cy="13208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5A58ECE0-510E-CCB5-C034-0AF159399F47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9774"/>
          <a:stretch/>
        </p:blipFill>
        <p:spPr>
          <a:xfrm>
            <a:off x="1193147" y="1603307"/>
            <a:ext cx="8640000" cy="1320800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9D7C3B41-109E-B789-1ACD-A38B1B543F0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128250" y="3933894"/>
            <a:ext cx="1009650" cy="937260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56E498CA-32BB-9195-DE0D-AA2FDF3C1CE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0128250" y="1602037"/>
            <a:ext cx="1394460" cy="13220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968960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4.3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E83CCBC1-CD27-DE6E-EF73-66BC9279787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Generate and test – </a:t>
            </a:r>
            <a:r>
              <a:rPr lang="en-US" sz="3600" dirty="0"/>
              <a:t>finding solutions to the magic square</a:t>
            </a:r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3480BC5-5E26-4D4C-13FD-26B5D457CA9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7247" y="2330510"/>
            <a:ext cx="11520000" cy="13872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3052356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E08AD15-64A6-EBE5-4894-302BCAB0704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CBDEA945-C71D-D5CF-C8D7-2F7CC52527C8}"/>
              </a:ext>
            </a:extLst>
          </p:cNvPr>
          <p:cNvSpPr txBox="1"/>
          <p:nvPr/>
        </p:nvSpPr>
        <p:spPr>
          <a:xfrm>
            <a:off x="0" y="5856881"/>
            <a:ext cx="1736373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p.40 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EE2B8CCE-B00F-BFB1-C013-C7FE3518F01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inline image – magic square partial solution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7384D3D-8A10-6ED9-ED3E-8D1B6FD7B2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18890" y="1386205"/>
            <a:ext cx="4085590" cy="40855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26373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4.4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590A68D7-21E1-0ECB-0D9E-E1D7F039DC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Magic square – search tree of potential solutions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7689345-FFDC-7BFC-EB2B-5D31C392CDA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72023" y="601435"/>
            <a:ext cx="6877050" cy="60434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241439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4.5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9AA4C880-A23E-DEB2-80C2-1CDFC73972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Towers of Hanoi: graph of possible states and moves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2D56AC8-2B0F-34D7-7ECF-77ABFB188D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45846" y="792841"/>
            <a:ext cx="6306603" cy="52324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711519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4.6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52C9A02A-A66F-6AB7-F313-DDA392E71DB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Addition proof graph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0752303-3432-875E-D8C5-0661716CE93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98321" y="850215"/>
            <a:ext cx="7827522" cy="54726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390495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4.7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29C42C1A-3A2D-ABDF-C037-B6E179BF5C4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Addition proof tree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E21EA05-2BDB-D25B-9814-6285294CF90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04392" y="333301"/>
            <a:ext cx="6047921" cy="61984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7439388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4.8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2DD5D54-A9C4-B39D-0928-A7BDA346720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Tree of potential solutions for logic problem.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A7F8394-600A-4236-719D-DF9F771E142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19251" y="1029823"/>
            <a:ext cx="9255677" cy="47365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230306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41925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4.9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B8D6499-B98A-6FB3-B4DD-C7DC9D073B5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Depth first search -- order of visiting nodes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FB3D0A1-8B60-A408-D6F2-C13CC8D1528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96935" y="875309"/>
            <a:ext cx="8994322" cy="489599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0051913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4.10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45A16912-A209-890A-C6F2-669AE9B4F5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Breadth first search -- order of visiting nodes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BB43C10-58C6-36CE-4185-FE71E4B5F4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07148" y="915661"/>
            <a:ext cx="7965652" cy="51372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777230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4.11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2A24CB92-100E-2715-1D0B-D4CA33D1D9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Towers of Hanoi -- search tree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C518188A-5805-55A9-B822-6B3BCCF4FE2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08783" y="781956"/>
            <a:ext cx="9209046" cy="59537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523898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4.12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C2DAB6FE-31FA-1B1B-70CD-E126C49173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Depth/breadth first search – generic algorithm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25C8C9E-5C85-38E0-4A02-165F1CCC1B45}"/>
              </a:ext>
            </a:extLst>
          </p:cNvPr>
          <p:cNvSpPr txBox="1"/>
          <p:nvPr/>
        </p:nvSpPr>
        <p:spPr>
          <a:xfrm>
            <a:off x="418913" y="1142547"/>
            <a:ext cx="9933401" cy="3416320"/>
          </a:xfrm>
          <a:prstGeom prst="rect">
            <a:avLst/>
          </a:prstGeom>
          <a:solidFill>
            <a:schemeClr val="bg1"/>
          </a:solidFill>
          <a:ln>
            <a:solidFill>
              <a:schemeClr val="bg1">
                <a:lumMod val="50000"/>
              </a:schemeClr>
            </a:solidFill>
          </a:ln>
          <a:effectLst>
            <a:outerShdw blurRad="127000" dist="127000" dir="2700000" algn="tl" rotWithShape="0">
              <a:prstClr val="black">
                <a:alpha val="40000"/>
              </a:prstClr>
            </a:outerShdw>
          </a:effectLst>
        </p:spPr>
        <p:txBody>
          <a:bodyPr wrap="square">
            <a:spAutoFit/>
          </a:bodyPr>
          <a:lstStyle/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Initialize Open=[Root]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while Open is not empty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	take first node N from Open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	if N is a goal state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		return N and SUCCESS!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	otherwise generate C: the set of children of N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 		(if it has any)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	add C to Open</a:t>
            </a:r>
          </a:p>
          <a:p>
            <a:r>
              <a:rPr lang="en-US" sz="2400" dirty="0">
                <a:latin typeface="Courier New" panose="02070309020205020404" pitchFamily="49" charset="0"/>
                <a:cs typeface="Courier New" panose="02070309020205020404" pitchFamily="49" charset="0"/>
              </a:rPr>
              <a:t>if Open becomes empty with no success return FAILURE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9B9E5CA-3669-4AD4-15FA-0F2E9F89916C}"/>
              </a:ext>
            </a:extLst>
          </p:cNvPr>
          <p:cNvSpPr txBox="1"/>
          <p:nvPr/>
        </p:nvSpPr>
        <p:spPr>
          <a:xfrm>
            <a:off x="5099960" y="5379827"/>
            <a:ext cx="7060907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tabLst>
                <a:tab pos="3108325" algn="l"/>
                <a:tab pos="3810000" algn="l"/>
              </a:tabLst>
            </a:pPr>
            <a:r>
              <a:rPr lang="en-US" sz="2800" dirty="0"/>
              <a:t>add to front (stack)	→ 	depth first search</a:t>
            </a:r>
          </a:p>
          <a:p>
            <a:pPr>
              <a:tabLst>
                <a:tab pos="3108325" algn="l"/>
                <a:tab pos="3810000" algn="l"/>
              </a:tabLst>
            </a:pPr>
            <a:r>
              <a:rPr lang="en-US" sz="2800" dirty="0"/>
              <a:t>add to end (queue) 	→ 	breadth first search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023CB2C7-6DC4-D8D3-442D-1E050F171286}"/>
              </a:ext>
            </a:extLst>
          </p:cNvPr>
          <p:cNvSpPr/>
          <p:nvPr/>
        </p:nvSpPr>
        <p:spPr>
          <a:xfrm>
            <a:off x="1224643" y="3706586"/>
            <a:ext cx="2759529" cy="432000"/>
          </a:xfrm>
          <a:prstGeom prst="rect">
            <a:avLst/>
          </a:prstGeom>
          <a:noFill/>
          <a:ln w="762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D6737465-2273-C283-B21A-D289A765C1D2}"/>
              </a:ext>
            </a:extLst>
          </p:cNvPr>
          <p:cNvCxnSpPr>
            <a:cxnSpLocks/>
          </p:cNvCxnSpPr>
          <p:nvPr/>
        </p:nvCxnSpPr>
        <p:spPr>
          <a:xfrm flipH="1" flipV="1">
            <a:off x="3984172" y="4479584"/>
            <a:ext cx="1017814" cy="1221830"/>
          </a:xfrm>
          <a:prstGeom prst="straightConnector1">
            <a:avLst/>
          </a:prstGeom>
          <a:ln w="57150">
            <a:solidFill>
              <a:srgbClr val="FF0000"/>
            </a:solidFill>
            <a:tailEnd type="arrow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2674115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4.13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D0C11DB9-9476-D761-12FF-A2AA76287C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Search tree with path costs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64BC7C1-48C9-7BB1-B742-992B63877F2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47606" y="658090"/>
            <a:ext cx="4400551" cy="59512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83144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4.14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0EC8892A-AC05-4C4F-9AC1-61EE66E622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Maze search tree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BCD5243-F5C6-453C-1260-EF3F2B7C2D9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02595" y="1493042"/>
            <a:ext cx="3429000" cy="34290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B03D5C3C-7AAD-0CBC-A38E-F8CD8FD7855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145930" y="306812"/>
            <a:ext cx="3228975" cy="60579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D058C41B-ABB1-2BFF-BE62-4DB53B4AC0C8}"/>
              </a:ext>
            </a:extLst>
          </p:cNvPr>
          <p:cNvSpPr txBox="1"/>
          <p:nvPr/>
        </p:nvSpPr>
        <p:spPr>
          <a:xfrm>
            <a:off x="9374905" y="900682"/>
            <a:ext cx="237135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/>
              <a:t>Manhattan block </a:t>
            </a:r>
            <a:br>
              <a:rPr lang="en-US" sz="2400" dirty="0"/>
            </a:br>
            <a:r>
              <a:rPr lang="en-US" sz="2400" dirty="0"/>
              <a:t>distance to exit</a:t>
            </a:r>
          </a:p>
        </p:txBody>
      </p:sp>
      <p:cxnSp>
        <p:nvCxnSpPr>
          <p:cNvPr id="9" name="Straight Arrow Connector 8">
            <a:extLst>
              <a:ext uri="{FF2B5EF4-FFF2-40B4-BE49-F238E27FC236}">
                <a16:creationId xmlns:a16="http://schemas.microsoft.com/office/drawing/2014/main" id="{8796F5C2-12EB-6DB3-7ADA-9E0D46A565FF}"/>
              </a:ext>
            </a:extLst>
          </p:cNvPr>
          <p:cNvCxnSpPr>
            <a:cxnSpLocks/>
          </p:cNvCxnSpPr>
          <p:nvPr/>
        </p:nvCxnSpPr>
        <p:spPr>
          <a:xfrm flipH="1">
            <a:off x="8687140" y="1796995"/>
            <a:ext cx="1093676" cy="593870"/>
          </a:xfrm>
          <a:prstGeom prst="straightConnector1">
            <a:avLst/>
          </a:prstGeom>
          <a:ln w="38100">
            <a:solidFill>
              <a:srgbClr val="FF0000"/>
            </a:solidFill>
            <a:tailEnd type="arrow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0B9FAEF6-22A9-B1AC-0AE6-85116A3F277F}"/>
              </a:ext>
            </a:extLst>
          </p:cNvPr>
          <p:cNvCxnSpPr>
            <a:cxnSpLocks/>
            <a:stCxn id="8" idx="1"/>
          </p:cNvCxnSpPr>
          <p:nvPr/>
        </p:nvCxnSpPr>
        <p:spPr>
          <a:xfrm flipH="1">
            <a:off x="7868743" y="1316181"/>
            <a:ext cx="1506162" cy="176861"/>
          </a:xfrm>
          <a:prstGeom prst="straightConnector1">
            <a:avLst/>
          </a:prstGeom>
          <a:ln w="38100">
            <a:solidFill>
              <a:srgbClr val="FF0000"/>
            </a:solidFill>
            <a:tailEnd type="arrow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5744226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3177473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4.15a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F33021E-8112-29CD-9FE0-01AD53675F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Trace of hill climbing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650E66D-E33C-9A72-61F7-30A39F74DE57}"/>
              </a:ext>
            </a:extLst>
          </p:cNvPr>
          <p:cNvSpPr txBox="1"/>
          <p:nvPr/>
        </p:nvSpPr>
        <p:spPr>
          <a:xfrm>
            <a:off x="7200000" y="1440000"/>
            <a:ext cx="3433761" cy="38266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start at     	a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children     	{ b[3],  c[2] }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best child   	c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children     	{ f[2],  g[4] }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best child   	f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only child   	j  –  not a goal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backtrack    	g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children     	{ k[99],  l[3] }</a:t>
            </a:r>
          </a:p>
          <a:p>
            <a:pPr>
              <a:spcAft>
                <a:spcPts val="400"/>
              </a:spcAft>
              <a:tabLst>
                <a:tab pos="1497013" algn="l"/>
              </a:tabLst>
            </a:pPr>
            <a:r>
              <a:rPr lang="en-US" sz="2400" dirty="0"/>
              <a:t>best child   	l  –  goal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3DE4FEA-607F-3FB4-9B3B-89C25361B8C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6663" y="1316181"/>
            <a:ext cx="5045010" cy="4009571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36B47D21-756E-7A6D-42E9-CDB923C025F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837426" y="4951480"/>
            <a:ext cx="664935" cy="630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69584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000"/>
                            </p:stCondLst>
                            <p:childTnLst>
                              <p:par>
                                <p:cTn id="14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500"/>
                            </p:stCondLst>
                            <p:childTnLst>
                              <p:par>
                                <p:cTn id="23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3000"/>
                            </p:stCondLst>
                            <p:childTnLst>
                              <p:par>
                                <p:cTn id="26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3500"/>
                            </p:stCondLst>
                            <p:childTnLst>
                              <p:par>
                                <p:cTn id="29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4000"/>
                            </p:stCondLst>
                            <p:childTnLst>
                              <p:par>
                                <p:cTn id="32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3212739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4.15b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FF33021E-8112-29CD-9FE0-01AD53675F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Trace of best first search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D650E66D-E33C-9A72-61F7-30A39F74DE57}"/>
              </a:ext>
            </a:extLst>
          </p:cNvPr>
          <p:cNvSpPr txBox="1"/>
          <p:nvPr/>
        </p:nvSpPr>
        <p:spPr>
          <a:xfrm>
            <a:off x="6480000" y="1440000"/>
            <a:ext cx="5348259" cy="466794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start at   	a  →  { b, c }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consider   	{ b[3], c[2] }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best first 	c  → { f, g } 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consider   	{ f[2], g[4], b[3] } 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best first 	f  → { j } 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consider   	{ j[99], g[4], b[3] } 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best first 	b  → { d, e }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consider   	{d[2],e[3],j[99],g[4]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best first 	d  → { </a:t>
            </a:r>
            <a:r>
              <a:rPr lang="en-US" sz="2400" dirty="0" err="1"/>
              <a:t>h,i</a:t>
            </a:r>
            <a:r>
              <a:rPr lang="en-US" sz="2400" dirty="0"/>
              <a:t> }   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consider   	{ h[1], </a:t>
            </a:r>
            <a:r>
              <a:rPr lang="en-US" sz="2400" dirty="0" err="1"/>
              <a:t>i</a:t>
            </a:r>
            <a:r>
              <a:rPr lang="en-US" sz="2400" dirty="0"/>
              <a:t>[99], e[3], j[99], g[4] }</a:t>
            </a:r>
          </a:p>
          <a:p>
            <a:pPr>
              <a:spcAft>
                <a:spcPts val="400"/>
              </a:spcAft>
              <a:tabLst>
                <a:tab pos="1595438" algn="l"/>
              </a:tabLst>
            </a:pPr>
            <a:r>
              <a:rPr lang="en-US" sz="2400" dirty="0"/>
              <a:t>best first 	h  –  goal 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3DE4FEA-607F-3FB4-9B3B-89C25361B8C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6663" y="1316181"/>
            <a:ext cx="5045010" cy="4009571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E9DC3E99-86DB-0BF9-2CCA-514A707E772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49293" y="5734295"/>
            <a:ext cx="664935" cy="630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691689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000"/>
                            </p:stCondLst>
                            <p:childTnLst>
                              <p:par>
                                <p:cTn id="14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500"/>
                            </p:stCondLst>
                            <p:childTnLst>
                              <p:par>
                                <p:cTn id="17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2000"/>
                            </p:stCondLst>
                            <p:childTnLst>
                              <p:par>
                                <p:cTn id="20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2500"/>
                            </p:stCondLst>
                            <p:childTnLst>
                              <p:par>
                                <p:cTn id="23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3000"/>
                            </p:stCondLst>
                            <p:childTnLst>
                              <p:par>
                                <p:cTn id="26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3500"/>
                            </p:stCondLst>
                            <p:childTnLst>
                              <p:par>
                                <p:cTn id="29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4000"/>
                            </p:stCondLst>
                            <p:childTnLst>
                              <p:par>
                                <p:cTn id="32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4500"/>
                            </p:stCondLst>
                            <p:childTnLst>
                              <p:par>
                                <p:cTn id="35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7" fill="hold">
                            <p:stCondLst>
                              <p:cond delay="5000"/>
                            </p:stCondLst>
                            <p:childTnLst>
                              <p:par>
                                <p:cTn id="3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4.16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E5F3D504-FB62-A598-A1FB-229F673514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Using the A* algorithm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58455974-14C7-0182-1FBA-4FC5FD2EA1D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73997" y="1072479"/>
            <a:ext cx="6939374" cy="50281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016196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F29FCD7C-A76B-3C77-4B8D-BB025F3648F6}"/>
              </a:ext>
            </a:extLst>
          </p:cNvPr>
          <p:cNvSpPr txBox="1"/>
          <p:nvPr/>
        </p:nvSpPr>
        <p:spPr>
          <a:xfrm>
            <a:off x="0" y="5856881"/>
            <a:ext cx="2808782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Fig. 4.17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75BFFAD7-51D0-0564-6EED-27A735765FB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Graph of possible career moves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01FDE7E-AE8C-49A9-72E5-C198CF1A24A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90320" y="1105614"/>
            <a:ext cx="8592303" cy="50665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829551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62CB9B4-365A-273E-620D-B7EBC6D2446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126749CB-3DF7-899C-1CA9-7C7C44D0D7A6}"/>
              </a:ext>
            </a:extLst>
          </p:cNvPr>
          <p:cNvSpPr txBox="1"/>
          <p:nvPr/>
        </p:nvSpPr>
        <p:spPr>
          <a:xfrm>
            <a:off x="0" y="5856881"/>
            <a:ext cx="1736373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p.54 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BCD7E559-6BE2-9D57-68AC-C33409CBFD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inline image – </a:t>
            </a:r>
            <a:r>
              <a:rPr lang="en-GB" sz="40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section 4.4.1</a:t>
            </a:r>
            <a:r>
              <a:rPr lang="en-US" dirty="0"/>
              <a:t> </a:t>
            </a:r>
          </a:p>
        </p:txBody>
      </p:sp>
      <p:pic>
        <p:nvPicPr>
          <p:cNvPr id="10" name="Picture 9" descr="A black background with white squares&#10;&#10;AI-generated content may be incorrect.">
            <a:extLst>
              <a:ext uri="{FF2B5EF4-FFF2-40B4-BE49-F238E27FC236}">
                <a16:creationId xmlns:a16="http://schemas.microsoft.com/office/drawing/2014/main" id="{6A7EF3AC-0CFF-E404-05C6-68C6C3CA34C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296000" y="1629000"/>
            <a:ext cx="3600000" cy="360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479541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C7BBE59-8F13-14D6-BE6D-ECB8F2FCE3A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B69B3F27-F128-565C-25A4-A5E98B1A4DB1}"/>
              </a:ext>
            </a:extLst>
          </p:cNvPr>
          <p:cNvSpPr txBox="1"/>
          <p:nvPr/>
        </p:nvSpPr>
        <p:spPr>
          <a:xfrm>
            <a:off x="0" y="5856881"/>
            <a:ext cx="1736373" cy="1015663"/>
          </a:xfrm>
          <a:prstGeom prst="rect">
            <a:avLst/>
          </a:prstGeom>
          <a:solidFill>
            <a:srgbClr val="FFFF00"/>
          </a:solidFill>
        </p:spPr>
        <p:txBody>
          <a:bodyPr wrap="none" rtlCol="0">
            <a:spAutoFit/>
          </a:bodyPr>
          <a:lstStyle/>
          <a:p>
            <a:r>
              <a:rPr lang="en-US" sz="6000" dirty="0"/>
              <a:t>p.55 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10C1693F-097D-2A4A-F96A-AA0268C1E9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inline images – </a:t>
            </a:r>
            <a:r>
              <a:rPr lang="en-GB" sz="4000" b="0" i="0" u="none" strike="noStrike" dirty="0">
                <a:solidFill>
                  <a:srgbClr val="000000"/>
                </a:solidFill>
                <a:effectLst/>
                <a:latin typeface="Aptos Narrow" panose="020B0004020202020204" pitchFamily="34" charset="0"/>
              </a:rPr>
              <a:t>section 4.4.1</a:t>
            </a:r>
            <a:r>
              <a:rPr lang="en-US" dirty="0"/>
              <a:t> </a:t>
            </a:r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9828178C-FFEA-017C-000B-65B10DA9E50B}"/>
              </a:ext>
            </a:extLst>
          </p:cNvPr>
          <p:cNvGrpSpPr/>
          <p:nvPr/>
        </p:nvGrpSpPr>
        <p:grpSpPr>
          <a:xfrm>
            <a:off x="1923759" y="1629000"/>
            <a:ext cx="8344482" cy="3600000"/>
            <a:chOff x="2457247" y="1485146"/>
            <a:chExt cx="8344482" cy="3600000"/>
          </a:xfrm>
        </p:grpSpPr>
        <p:pic>
          <p:nvPicPr>
            <p:cNvPr id="8" name="Picture 7" descr="A screenshot of a black background&#10;&#10;AI-generated content may be incorrect.">
              <a:extLst>
                <a:ext uri="{FF2B5EF4-FFF2-40B4-BE49-F238E27FC236}">
                  <a16:creationId xmlns:a16="http://schemas.microsoft.com/office/drawing/2014/main" id="{F40B3E6B-3A75-4F1E-D2E3-876238ED7E11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2457247" y="1485146"/>
              <a:ext cx="3600000" cy="3600000"/>
            </a:xfrm>
            <a:prstGeom prst="rect">
              <a:avLst/>
            </a:prstGeom>
          </p:spPr>
        </p:pic>
        <p:pic>
          <p:nvPicPr>
            <p:cNvPr id="5" name="Picture 4" descr="A screenshot of a number grid&#10;&#10;AI-generated content may be incorrect.">
              <a:extLst>
                <a:ext uri="{FF2B5EF4-FFF2-40B4-BE49-F238E27FC236}">
                  <a16:creationId xmlns:a16="http://schemas.microsoft.com/office/drawing/2014/main" id="{8EBCCD4A-E4A8-0F44-25A4-1C5307623E0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7201729" y="1485146"/>
              <a:ext cx="3600000" cy="3600000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155040032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56604</TotalTime>
  <Words>1111</Words>
  <Application>Microsoft Macintosh PowerPoint</Application>
  <PresentationFormat>Widescreen</PresentationFormat>
  <Paragraphs>248</Paragraphs>
  <Slides>23</Slides>
  <Notes>23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31" baseType="lpstr">
      <vt:lpstr>Aptos</vt:lpstr>
      <vt:lpstr>Aptos Narrow</vt:lpstr>
      <vt:lpstr>Arial</vt:lpstr>
      <vt:lpstr>Calibri</vt:lpstr>
      <vt:lpstr>Calibri Light</vt:lpstr>
      <vt:lpstr>Courier New</vt:lpstr>
      <vt:lpstr>NonBreakingSpaceOverride</vt:lpstr>
      <vt:lpstr>Office Theme</vt:lpstr>
      <vt:lpstr>Chapter 4</vt:lpstr>
      <vt:lpstr>Magic squares …</vt:lpstr>
      <vt:lpstr>… and the eight queens problem</vt:lpstr>
      <vt:lpstr>Towers of Hanoi</vt:lpstr>
      <vt:lpstr>Generate and test – finding solutions to the magic square</vt:lpstr>
      <vt:lpstr>inline image – magic square partial solution</vt:lpstr>
      <vt:lpstr>Magic square – search tree of potential solutions</vt:lpstr>
      <vt:lpstr>Towers of Hanoi: graph of possible states and moves</vt:lpstr>
      <vt:lpstr>Addition proof graph</vt:lpstr>
      <vt:lpstr>Addition proof tree</vt:lpstr>
      <vt:lpstr>Tree of potential solutions for logic problem.</vt:lpstr>
      <vt:lpstr>Depth first search -- order of visiting nodes</vt:lpstr>
      <vt:lpstr>Breadth first search -- order of visiting nodes</vt:lpstr>
      <vt:lpstr>Towers of Hanoi -- search tree</vt:lpstr>
      <vt:lpstr>Depth/breadth first search – generic algorithm</vt:lpstr>
      <vt:lpstr>Search tree with path costs</vt:lpstr>
      <vt:lpstr>Maze search tree</vt:lpstr>
      <vt:lpstr>Trace of hill climbing</vt:lpstr>
      <vt:lpstr>Trace of best first search</vt:lpstr>
      <vt:lpstr>Using the A* algorithm</vt:lpstr>
      <vt:lpstr>Graph of possible career moves</vt:lpstr>
      <vt:lpstr>inline image – section 4.4.1 </vt:lpstr>
      <vt:lpstr>inline images – section 4.4.1 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Dix A.J.</dc:creator>
  <cp:lastModifiedBy>Alan Dix</cp:lastModifiedBy>
  <cp:revision>157</cp:revision>
  <dcterms:created xsi:type="dcterms:W3CDTF">2020-12-29T13:51:26Z</dcterms:created>
  <dcterms:modified xsi:type="dcterms:W3CDTF">2025-04-22T17:55:35Z</dcterms:modified>
</cp:coreProperties>
</file>