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sldIdLst>
    <p:sldId id="595" r:id="rId2"/>
    <p:sldId id="417" r:id="rId3"/>
    <p:sldId id="446" r:id="rId4"/>
    <p:sldId id="445" r:id="rId5"/>
    <p:sldId id="447" r:id="rId6"/>
    <p:sldId id="444" r:id="rId7"/>
    <p:sldId id="449" r:id="rId8"/>
    <p:sldId id="448" r:id="rId9"/>
    <p:sldId id="450" r:id="rId10"/>
    <p:sldId id="443" r:id="rId11"/>
    <p:sldId id="452" r:id="rId12"/>
    <p:sldId id="453" r:id="rId13"/>
    <p:sldId id="454" r:id="rId14"/>
    <p:sldId id="455" r:id="rId15"/>
    <p:sldId id="425" r:id="rId16"/>
    <p:sldId id="426" r:id="rId17"/>
    <p:sldId id="257" r:id="rId18"/>
    <p:sldId id="258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8BC"/>
    <a:srgbClr val="FF9300"/>
    <a:srgbClr val="FF40FF"/>
    <a:srgbClr val="00FDFF"/>
    <a:srgbClr val="FFD0D1"/>
    <a:srgbClr val="0432FF"/>
    <a:srgbClr val="9640D7"/>
    <a:srgbClr val="FF9495"/>
    <a:srgbClr val="7F0002"/>
    <a:srgbClr val="FCAF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125"/>
    <p:restoredTop sz="66575"/>
  </p:normalViewPr>
  <p:slideViewPr>
    <p:cSldViewPr snapToGrid="0" snapToObjects="1">
      <p:cViewPr varScale="1">
        <p:scale>
          <a:sx n="78" d="100"/>
          <a:sy n="78" d="100"/>
        </p:scale>
        <p:origin x="1552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5420AE-8A32-DF45-AA1D-9290FEB2E3A3}" type="datetimeFigureOut">
              <a:rPr lang="en-US" smtClean="0"/>
              <a:t>4/22/25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6D25C2-CC05-8D45-A0DE-0805BFD144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1496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35F4093-CE24-64B3-A360-8080B5588E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71472143-E363-F594-6068-8DFDA4260D41}"/>
              </a:ext>
            </a:extLst>
          </p:cNvPr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F3AC033-C433-1B75-5F7B-5E3E3FCD91D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8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3200" b="1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List of Figures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3200" b="1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5.1	The knowledge elicitation bottleneck.	60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5.2	Machine learning avoids the bottleneck.	61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5.3	Phases of machine learning.	62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5.4	Knowledge continuum.	62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5.5	Rule lattice.	65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5.6	Shape taxonomy.	67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5.7	Decision tree.	68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5.8	Starting to build a decision tree.	68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5.9	Completed tree.	68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5.10	Starting a different tree.	68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5.11	A different decision tree.	68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5.12	Contingency tables for different choices.	69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5.13	Pole balancing.	70</a:t>
            </a:r>
          </a:p>
          <a:p>
            <a:pPr>
              <a:lnSpc>
                <a:spcPct val="115000"/>
              </a:lnSpc>
              <a:spcAft>
                <a:spcPts val="800"/>
              </a:spcAft>
              <a:buNone/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5.14	Query-by-Browsing -- user ticks interesting records.	72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2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5.15	Query-by-Browsing -- system highlights inferred selection.	72</a:t>
            </a:r>
          </a:p>
          <a:p>
            <a:pPr>
              <a:lnSpc>
                <a:spcPct val="115000"/>
              </a:lnSpc>
              <a:spcAft>
                <a:spcPts val="800"/>
              </a:spcAft>
            </a:pPr>
            <a:endParaRPr lang="en-GB" sz="1200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F6F06E-2AF7-6001-874C-262EC0ECD09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98140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5.9	Completed tree.	68</a:t>
            </a:r>
          </a:p>
          <a:p>
            <a:endParaRPr lang="en-US" dirty="0"/>
          </a:p>
          <a:p>
            <a:r>
              <a:rPr lang="en-US" dirty="0"/>
              <a:t>learning/tree3.eps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0690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5.10	Starting a different tree.	68</a:t>
            </a:r>
          </a:p>
          <a:p>
            <a:endParaRPr lang="en-US" dirty="0"/>
          </a:p>
          <a:p>
            <a:r>
              <a:rPr lang="en-US" dirty="0"/>
              <a:t>learning/tree4.eps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65752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5.11	A different decision tree.	68</a:t>
            </a:r>
          </a:p>
          <a:p>
            <a:endParaRPr lang="en-US" dirty="0"/>
          </a:p>
          <a:p>
            <a:r>
              <a:rPr lang="en-US" dirty="0"/>
              <a:t>learning/tree5.eps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130355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5.12	Contingency tables for different choices.	69</a:t>
            </a:r>
          </a:p>
          <a:p>
            <a:endParaRPr lang="en-US" dirty="0"/>
          </a:p>
          <a:p>
            <a:r>
              <a:rPr lang="en-US" dirty="0"/>
              <a:t>learning/conting-1.eps</a:t>
            </a:r>
          </a:p>
          <a:p>
            <a:r>
              <a:rPr lang="en-US" dirty="0"/>
              <a:t>learning/conting-2.eps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82573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5.13	Pole balancing.	70</a:t>
            </a:r>
          </a:p>
          <a:p>
            <a:endParaRPr lang="en-US" dirty="0"/>
          </a:p>
          <a:p>
            <a:r>
              <a:rPr lang="en-US" dirty="0"/>
              <a:t>learning/</a:t>
            </a:r>
            <a:r>
              <a:rPr lang="en-US" dirty="0" err="1"/>
              <a:t>pole.eps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5194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5.14	Query-by-Browsing -- user ticks interesting records.	72</a:t>
            </a:r>
          </a:p>
          <a:p>
            <a:endParaRPr lang="en-US" dirty="0"/>
          </a:p>
          <a:p>
            <a:r>
              <a:rPr lang="en-US" dirty="0"/>
              <a:t>learning/</a:t>
            </a:r>
            <a:r>
              <a:rPr lang="en-US" dirty="0" err="1"/>
              <a:t>scruser.eps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7177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5.15	Query-by-Browsing -- system highlights inferred selection.	72</a:t>
            </a:r>
          </a:p>
          <a:p>
            <a:endParaRPr lang="en-US" dirty="0"/>
          </a:p>
          <a:p>
            <a:r>
              <a:rPr lang="en-US" dirty="0"/>
              <a:t>learning/</a:t>
            </a:r>
            <a:r>
              <a:rPr lang="en-US" dirty="0" err="1"/>
              <a:t>screen.eps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9479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Table 5.1    Fish and Non-fish    65	</a:t>
            </a:r>
          </a:p>
          <a:p>
            <a:endParaRPr lang="en-GB" kern="1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80372-C077-4E41-80A1-D6568F50C5A3}" type="slidenum">
              <a:rPr lang="en-GB" smtClean="0"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96592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Table 5.2    Example Tiles    66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480372-C077-4E41-80A1-D6568F50C5A3}" type="slidenum">
              <a:rPr lang="en-GB" smtClean="0"/>
              <a:t>18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0021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5.1	The knowledge elicitation bottleneck.	60</a:t>
            </a:r>
          </a:p>
          <a:p>
            <a:endParaRPr lang="en-US" dirty="0"/>
          </a:p>
          <a:p>
            <a:r>
              <a:rPr lang="en-US" dirty="0"/>
              <a:t>learning/bottle1.eps</a:t>
            </a:r>
          </a:p>
          <a:p>
            <a:endParaRPr lang="en-US" dirty="0"/>
          </a:p>
          <a:p>
            <a:r>
              <a:rPr lang="en-US" dirty="0"/>
              <a:t>	</a:t>
            </a:r>
          </a:p>
          <a:p>
            <a:endParaRPr lang="en-US" dirty="0"/>
          </a:p>
          <a:p>
            <a:r>
              <a:rPr lang="en-US" dirty="0"/>
              <a:t>	</a:t>
            </a:r>
          </a:p>
          <a:p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1257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5.2	Machine learning avoids the bottleneck.	61</a:t>
            </a:r>
          </a:p>
          <a:p>
            <a:r>
              <a:rPr lang="en-US" dirty="0"/>
              <a:t>	</a:t>
            </a:r>
          </a:p>
          <a:p>
            <a:r>
              <a:rPr lang="en-US" dirty="0"/>
              <a:t>learning/bottle2.eps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3134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5.3	Phases of machine learning.	62</a:t>
            </a:r>
          </a:p>
          <a:p>
            <a:endParaRPr lang="en-US" dirty="0"/>
          </a:p>
          <a:p>
            <a:r>
              <a:rPr lang="en-US" dirty="0"/>
              <a:t>learning/</a:t>
            </a:r>
            <a:r>
              <a:rPr lang="en-US" dirty="0" err="1"/>
              <a:t>phases.eps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5576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5.4	Knowledge continuum.	62</a:t>
            </a:r>
          </a:p>
          <a:p>
            <a:r>
              <a:rPr lang="en-US" dirty="0"/>
              <a:t>	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038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5.5	Rule lattice.	65</a:t>
            </a:r>
          </a:p>
          <a:p>
            <a:endParaRPr lang="en-US" dirty="0"/>
          </a:p>
          <a:p>
            <a:r>
              <a:rPr lang="en-US" dirty="0"/>
              <a:t>learning/</a:t>
            </a:r>
            <a:r>
              <a:rPr lang="en-US" dirty="0" err="1"/>
              <a:t>lattice.eps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39342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5.6	Shape taxonomy.	67</a:t>
            </a:r>
          </a:p>
          <a:p>
            <a:endParaRPr lang="en-US" dirty="0"/>
          </a:p>
          <a:p>
            <a:r>
              <a:rPr lang="en-US" dirty="0"/>
              <a:t>learning/</a:t>
            </a:r>
            <a:r>
              <a:rPr lang="en-US" dirty="0" err="1"/>
              <a:t>shapes.eps</a:t>
            </a:r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9152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5.7	Decision tree.	68</a:t>
            </a:r>
          </a:p>
          <a:p>
            <a:endParaRPr lang="en-US" dirty="0"/>
          </a:p>
          <a:p>
            <a:r>
              <a:rPr lang="en-US" dirty="0"/>
              <a:t>learning/tree1.eps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91714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800"/>
              </a:spcAft>
            </a:pPr>
            <a:r>
              <a:rPr lang="en-GB" sz="1800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5.8	Starting to build a decision tree.	68</a:t>
            </a:r>
          </a:p>
          <a:p>
            <a:endParaRPr lang="en-US" dirty="0"/>
          </a:p>
          <a:p>
            <a:r>
              <a:rPr lang="en-US" dirty="0"/>
              <a:t>learning/tree2.eps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6D25C2-CC05-8D45-A0DE-0805BFD144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075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1C139-5317-EE4E-83CD-C1D409B88A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787DC7-11CF-4346-B61C-2699C417D41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AEF7C8-7CAD-F544-980A-34D0DCEFD1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81E05-649F-5942-B978-4A8130F4A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FCDBDD-2B7D-EA45-BEF2-12D200C81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094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CB437-2066-B24D-BAD0-BF756F75D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8CDAE5-1AB9-2549-9324-9BDF119573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D42F7A-E5D2-9B4C-AF5A-6D9E4AC943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240D08-A43A-CD4E-AD6C-567C85310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41E36F-5180-E443-B14F-6DA4B7D60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10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4016C52-EDDA-E840-96A0-5015D2D2C8C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9D395C-EFAC-064E-AF2C-30A3044F91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55059F-FFE0-744C-AEC8-2F9F9C1B9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B46CB3-58DC-3D4A-96C6-2E7A746EE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22880-D2E1-164C-9A5E-CA8B15DE1B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0691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B7D79-63F2-8748-8F20-D003C815E7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46F210-1BAB-DA4F-8DB1-F0C0D7542E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9D5B8D-CA30-5F40-912E-DC8641F1F7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A29192-3DD1-AC46-BA3E-F086362DF3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4FF049-9AC9-C445-8ED8-739C69C36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88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44564A-515B-4942-9721-5A208A1F3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8FAA69-F436-D242-AF4B-230EA5BE88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2F49AA-2C04-FE41-93F9-82A645380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FD9A42-781A-7647-BA44-F8A6A8492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9DD79-247C-EF4C-B7FC-8C00210A72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538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F4486E-96C3-2C4B-8F71-32EAEC981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6F8D6E-2D6C-FA4E-B750-240E89B815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3B73A7A-C701-1B45-AB23-DFB10B2532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D94000-9E0A-454A-9015-C390889FE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FEF7AA-A6E4-4E44-9DE3-50CADBF39D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D5F1BA7-85C7-3F44-A23B-40FFC4B93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171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830539-CB8E-9B4E-AE04-A3E97433B7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B62A0E-FCA2-1546-837B-430766B12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F2B66-4EBE-4B4F-8ACB-7990BC25A5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71634CB-C6B8-C04F-8A2C-B76C174582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F067B79-4B59-8848-AA95-116E5C3ECDC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263368E-A34B-A644-98DD-2F142A06E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D84464A-6060-2944-B277-2DFBAC597F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C046CBE-E098-014A-94EF-60A2ACCE66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390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955680-6998-9944-AFD2-15B80995AA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0000" y="0"/>
            <a:ext cx="11672476" cy="1560786"/>
          </a:xfrm>
        </p:spPr>
        <p:txBody>
          <a:bodyPr anchor="t">
            <a:normAutofit/>
          </a:bodyPr>
          <a:lstStyle>
            <a:lvl1pPr>
              <a:defRPr sz="4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55A2F74-5D9F-AC49-B161-5A9312CE6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6CAEE50-C384-0E45-90C0-ABA9C67FCC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09C07CB-B7E3-AB4C-9C97-DA1C3D56D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118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975184-D611-3243-9797-D565090E13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36823B3-3912-1042-96A9-F7AD4460E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7A0643-D0CA-F940-B0A5-D1EDC068E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1496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E11D9C-F352-D045-BABC-72CFAAE6F1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E845DB-7D98-544E-A848-11AC35B0A4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75D71A-ABBD-0C4D-A7AC-0B6448EC18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104E87-C643-A147-BCC9-79F2DA501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721BA5-CF92-5B4F-9030-84B48D4F8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988813-A5DF-EA42-BC2C-309A4E81C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69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5D8AE-1CF7-2F42-A4A4-22FFC042BB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59AE04-8526-BC44-9280-9F47139E43C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1E4D76-90E8-E840-8E23-2D4BD5FE21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8B019F-985D-7544-9F45-54EC89DDE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018D4-E14A-BA45-BEC6-004C4F7BB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957B1-0CA5-304F-99E7-72D488401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5622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7D5024D-366B-8E47-B918-5C798CE8D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910871-B1F5-6B40-9484-0A4B955231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B20D22-0DC0-D548-B700-DDEB544ED6D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33A1F-79EF-F74A-8152-9F49774FE4E2}" type="datetimeFigureOut">
              <a:rPr lang="en-US" smtClean="0"/>
              <a:t>4/22/25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FEA66D-BD09-3945-A3A9-48ACF163B7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F53D1-9C7C-5040-B71C-00AE0772C3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FC131-1A13-9D40-80D9-1B6C69A2B3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5427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3D797D-AD8D-4643-7516-2378FC8EF9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109B4778-D302-8D46-56A3-1126EC58C1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9550" y="1536251"/>
            <a:ext cx="6526924" cy="1122363"/>
          </a:xfrm>
        </p:spPr>
        <p:txBody>
          <a:bodyPr/>
          <a:lstStyle/>
          <a:p>
            <a:r>
              <a:rPr lang="en-US" sz="5400" dirty="0">
                <a:latin typeface="+mn-lt"/>
              </a:rPr>
              <a:t>Chapter </a:t>
            </a:r>
            <a:r>
              <a:rPr lang="en-US" sz="6000" dirty="0">
                <a:latin typeface="+mn-lt"/>
              </a:rPr>
              <a:t>5</a:t>
            </a:r>
            <a:endParaRPr lang="en-US" dirty="0">
              <a:latin typeface="+mn-lt"/>
            </a:endParaRP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D0A52D69-5479-332E-A10F-C6AF58589AF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69550" y="3034473"/>
            <a:ext cx="6526924" cy="2767234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+mj-lt"/>
              </a:rPr>
              <a:t>Machine learning</a:t>
            </a:r>
          </a:p>
        </p:txBody>
      </p:sp>
      <p:pic>
        <p:nvPicPr>
          <p:cNvPr id="3" name="Picture 2" descr="A book cover of a book&#10;&#10;AI-generated content may be incorrect.">
            <a:extLst>
              <a:ext uri="{FF2B5EF4-FFF2-40B4-BE49-F238E27FC236}">
                <a16:creationId xmlns:a16="http://schemas.microsoft.com/office/drawing/2014/main" id="{389F93A7-5294-73EE-713E-CDE6D05A4F0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5074024" cy="68574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6137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5.9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Completed tree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5DE62D2-FB39-45BD-C22D-22498C4D83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2492" y="1066800"/>
            <a:ext cx="74676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6845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5.10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a different tree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ACACC20-91BF-2826-0E8D-CD0D6343C66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4092" y="1066800"/>
            <a:ext cx="4597400" cy="302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15194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5.11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different decision tree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F9B43E-9535-3E4B-E22A-7D9297C1122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37076" y="1066800"/>
            <a:ext cx="8915400" cy="472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8606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5.12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Contingency tables for different choices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BE7AB36-A627-3C86-839D-955F9ADCC9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11882" y="1560786"/>
            <a:ext cx="3619500" cy="3886200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352BAE3C-4046-67A8-3E7B-A9AF3F573AC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5969" y="1560786"/>
            <a:ext cx="365760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329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5.13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Pole balancing.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C475E4C-5A86-7E10-92F0-D28E2999C8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33238" y="1691386"/>
            <a:ext cx="7267962" cy="303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7674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5.14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Query-by-Browsing – </a:t>
            </a:r>
            <a:r>
              <a:rPr lang="en-US" sz="3600" dirty="0"/>
              <a:t>user ticks interesting records</a:t>
            </a:r>
            <a:r>
              <a:rPr lang="en-US" dirty="0"/>
              <a:t>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19F82B6-4D6A-A45A-9952-515A257399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0000" y="990000"/>
            <a:ext cx="98425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4830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80878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5.15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Query-by-Browsing – </a:t>
            </a:r>
            <a:r>
              <a:rPr lang="en-US" sz="3600" dirty="0"/>
              <a:t>system highlights inferred selection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2190EFD-530E-CA10-909E-456EE480F4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20000" y="990000"/>
            <a:ext cx="98425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004203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22EAD-EBD4-3525-6D35-BBAA314380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Table 5.1 Fish and Non-fish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A584D-7D21-7D15-0F73-75488BB0D3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0582" y="1356189"/>
            <a:ext cx="7740000" cy="4820774"/>
          </a:xfrm>
        </p:spPr>
        <p:txBody>
          <a:bodyPr>
            <a:normAutofit/>
          </a:bodyPr>
          <a:lstStyle/>
          <a:p>
            <a:pPr marL="9525" indent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  <a:tabLst>
                <a:tab pos="349250" algn="l"/>
                <a:tab pos="2484438" algn="ctr"/>
                <a:tab pos="3546475" algn="ctr"/>
                <a:tab pos="4619625" algn="ctr"/>
                <a:tab pos="5724525" algn="ctr"/>
                <a:tab pos="6973888" algn="ctr"/>
              </a:tabLst>
            </a:pPr>
            <a:r>
              <a:rPr lang="en-GB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swims	has fins	flies	has lungs	is fish</a:t>
            </a:r>
          </a:p>
          <a:p>
            <a:pPr marL="9525" indent="0"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  <a:buNone/>
              <a:tabLst>
                <a:tab pos="349250" algn="l"/>
                <a:tab pos="2484438" algn="ctr"/>
                <a:tab pos="3546475" algn="ctr"/>
                <a:tab pos="4619625" algn="ctr"/>
                <a:tab pos="5724525" algn="ctr"/>
                <a:tab pos="6973888" algn="ctr"/>
              </a:tabLst>
            </a:pPr>
            <a:r>
              <a:rPr lang="en-GB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herring	yes	yes	no	no</a:t>
            </a:r>
          </a:p>
          <a:p>
            <a:pPr marL="9525" indent="0"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  <a:buNone/>
              <a:tabLst>
                <a:tab pos="349250" algn="l"/>
                <a:tab pos="2484438" algn="ctr"/>
                <a:tab pos="3546475" algn="ctr"/>
                <a:tab pos="4619625" algn="ctr"/>
                <a:tab pos="5724525" algn="ctr"/>
                <a:tab pos="6973888" algn="ctr"/>
              </a:tabLst>
            </a:pPr>
            <a:r>
              <a:rPr lang="en-GB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cat	no	no	no	yes</a:t>
            </a:r>
          </a:p>
          <a:p>
            <a:pPr marL="9525" indent="0"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  <a:buNone/>
              <a:tabLst>
                <a:tab pos="349250" algn="l"/>
                <a:tab pos="2484438" algn="ctr"/>
                <a:tab pos="3546475" algn="ctr"/>
                <a:tab pos="4619625" algn="ctr"/>
                <a:tab pos="5724525" algn="ctr"/>
                <a:tab pos="6973888" algn="ctr"/>
              </a:tabLst>
            </a:pPr>
            <a:r>
              <a:rPr lang="en-GB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pigeon	no	no	yes	yes</a:t>
            </a:r>
          </a:p>
          <a:p>
            <a:pPr marL="9525" indent="0"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  <a:buNone/>
              <a:tabLst>
                <a:tab pos="349250" algn="l"/>
                <a:tab pos="2484438" algn="ctr"/>
                <a:tab pos="3546475" algn="ctr"/>
                <a:tab pos="4619625" algn="ctr"/>
                <a:tab pos="5724525" algn="ctr"/>
                <a:tab pos="6973888" algn="ctr"/>
              </a:tabLst>
            </a:pPr>
            <a:r>
              <a:rPr lang="en-GB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flying fish	yes	yes	yes	no</a:t>
            </a:r>
          </a:p>
          <a:p>
            <a:pPr marL="9525" indent="0"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  <a:buNone/>
              <a:tabLst>
                <a:tab pos="349250" algn="l"/>
                <a:tab pos="2484438" algn="ctr"/>
                <a:tab pos="3546475" algn="ctr"/>
                <a:tab pos="4619625" algn="ctr"/>
                <a:tab pos="5724525" algn="ctr"/>
                <a:tab pos="6973888" algn="ctr"/>
              </a:tabLst>
            </a:pPr>
            <a:r>
              <a:rPr lang="en-GB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otter	yes	no	no	yes</a:t>
            </a:r>
          </a:p>
          <a:p>
            <a:pPr marL="9525" indent="0"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  <a:buNone/>
              <a:tabLst>
                <a:tab pos="349250" algn="l"/>
                <a:tab pos="2484438" algn="ctr"/>
                <a:tab pos="3546475" algn="ctr"/>
                <a:tab pos="4619625" algn="ctr"/>
                <a:tab pos="5724525" algn="ctr"/>
                <a:tab pos="6973888" algn="ctr"/>
              </a:tabLst>
            </a:pPr>
            <a:r>
              <a:rPr lang="en-GB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cod	yes	yes	no	no</a:t>
            </a:r>
          </a:p>
          <a:p>
            <a:pPr marL="9525" indent="0"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  <a:buNone/>
              <a:tabLst>
                <a:tab pos="349250" algn="l"/>
                <a:tab pos="2484438" algn="ctr"/>
                <a:tab pos="3546475" algn="ctr"/>
                <a:tab pos="4619625" algn="ctr"/>
                <a:tab pos="5724525" algn="ctr"/>
                <a:tab pos="6973888" algn="ctr"/>
              </a:tabLst>
            </a:pPr>
            <a:r>
              <a:rPr lang="en-GB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whale	yes	yes	no	yes</a:t>
            </a:r>
          </a:p>
          <a:p>
            <a:pPr marL="9525" indent="0">
              <a:tabLst>
                <a:tab pos="349250" algn="l"/>
                <a:tab pos="2484438" algn="ctr"/>
                <a:tab pos="3546475" algn="ctr"/>
                <a:tab pos="4619625" algn="ctr"/>
                <a:tab pos="5724525" algn="ctr"/>
                <a:tab pos="6973888" algn="ctr"/>
              </a:tabLst>
            </a:pPr>
            <a:endParaRPr lang="en-GB" sz="36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2653934-0262-DA96-A3E4-4E2138B4E16D}"/>
              </a:ext>
            </a:extLst>
          </p:cNvPr>
          <p:cNvCxnSpPr>
            <a:cxnSpLocks/>
          </p:cNvCxnSpPr>
          <p:nvPr/>
        </p:nvCxnSpPr>
        <p:spPr>
          <a:xfrm>
            <a:off x="2010582" y="1874110"/>
            <a:ext cx="7740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C4ED612-A6AC-4B32-B375-6AB539F0D08A}"/>
              </a:ext>
            </a:extLst>
          </p:cNvPr>
          <p:cNvCxnSpPr>
            <a:cxnSpLocks/>
          </p:cNvCxnSpPr>
          <p:nvPr/>
        </p:nvCxnSpPr>
        <p:spPr>
          <a:xfrm>
            <a:off x="2010582" y="1333348"/>
            <a:ext cx="7740000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CF879D1D-8321-E3D3-7907-69F01E9C944E}"/>
              </a:ext>
            </a:extLst>
          </p:cNvPr>
          <p:cNvCxnSpPr>
            <a:cxnSpLocks/>
          </p:cNvCxnSpPr>
          <p:nvPr/>
        </p:nvCxnSpPr>
        <p:spPr>
          <a:xfrm>
            <a:off x="2010582" y="5716222"/>
            <a:ext cx="7740000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1" name="Picture 20" descr="A red x on a black background&#10;&#10;AI-generated content may be incorrect.">
            <a:extLst>
              <a:ext uri="{FF2B5EF4-FFF2-40B4-BE49-F238E27FC236}">
                <a16:creationId xmlns:a16="http://schemas.microsoft.com/office/drawing/2014/main" id="{F72FE9AF-4E82-E66C-D56B-AE87ADFD181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8774" y="2515769"/>
            <a:ext cx="505264" cy="450000"/>
          </a:xfrm>
          <a:prstGeom prst="rect">
            <a:avLst/>
          </a:prstGeom>
        </p:spPr>
      </p:pic>
      <p:pic>
        <p:nvPicPr>
          <p:cNvPr id="23" name="Picture 22" descr="A green check mark on a black background&#10;&#10;AI-generated content may be incorrect.">
            <a:extLst>
              <a:ext uri="{FF2B5EF4-FFF2-40B4-BE49-F238E27FC236}">
                <a16:creationId xmlns:a16="http://schemas.microsoft.com/office/drawing/2014/main" id="{39584C4E-9135-35CE-5087-885CA3B794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98774" y="1991858"/>
            <a:ext cx="505264" cy="450000"/>
          </a:xfrm>
          <a:prstGeom prst="rect">
            <a:avLst/>
          </a:prstGeom>
        </p:spPr>
      </p:pic>
      <p:pic>
        <p:nvPicPr>
          <p:cNvPr id="24" name="Picture 23" descr="A red x on a black background&#10;&#10;AI-generated content may be incorrect.">
            <a:extLst>
              <a:ext uri="{FF2B5EF4-FFF2-40B4-BE49-F238E27FC236}">
                <a16:creationId xmlns:a16="http://schemas.microsoft.com/office/drawing/2014/main" id="{EB30D266-92DC-8F10-528E-31F684AF42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8774" y="3039680"/>
            <a:ext cx="505264" cy="450000"/>
          </a:xfrm>
          <a:prstGeom prst="rect">
            <a:avLst/>
          </a:prstGeom>
        </p:spPr>
      </p:pic>
      <p:pic>
        <p:nvPicPr>
          <p:cNvPr id="25" name="Picture 24" descr="A red x on a black background&#10;&#10;AI-generated content may be incorrect.">
            <a:extLst>
              <a:ext uri="{FF2B5EF4-FFF2-40B4-BE49-F238E27FC236}">
                <a16:creationId xmlns:a16="http://schemas.microsoft.com/office/drawing/2014/main" id="{F6BC65CF-3AD8-8609-238E-AE1A7E681A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8774" y="4087502"/>
            <a:ext cx="505264" cy="450000"/>
          </a:xfrm>
          <a:prstGeom prst="rect">
            <a:avLst/>
          </a:prstGeom>
        </p:spPr>
      </p:pic>
      <p:pic>
        <p:nvPicPr>
          <p:cNvPr id="26" name="Picture 25" descr="A green check mark on a black background&#10;&#10;AI-generated content may be incorrect.">
            <a:extLst>
              <a:ext uri="{FF2B5EF4-FFF2-40B4-BE49-F238E27FC236}">
                <a16:creationId xmlns:a16="http://schemas.microsoft.com/office/drawing/2014/main" id="{2F7DFCCD-D92B-456E-D59A-A24BCCC7538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98774" y="3563591"/>
            <a:ext cx="505264" cy="450000"/>
          </a:xfrm>
          <a:prstGeom prst="rect">
            <a:avLst/>
          </a:prstGeom>
        </p:spPr>
      </p:pic>
      <p:pic>
        <p:nvPicPr>
          <p:cNvPr id="27" name="Picture 26" descr="A red x on a black background&#10;&#10;AI-generated content may be incorrect.">
            <a:extLst>
              <a:ext uri="{FF2B5EF4-FFF2-40B4-BE49-F238E27FC236}">
                <a16:creationId xmlns:a16="http://schemas.microsoft.com/office/drawing/2014/main" id="{A7026AA8-9357-A150-109A-3F22DBC5EA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8774" y="5135322"/>
            <a:ext cx="505264" cy="450000"/>
          </a:xfrm>
          <a:prstGeom prst="rect">
            <a:avLst/>
          </a:prstGeom>
        </p:spPr>
      </p:pic>
      <p:pic>
        <p:nvPicPr>
          <p:cNvPr id="28" name="Picture 27" descr="A green check mark on a black background&#10;&#10;AI-generated content may be incorrect.">
            <a:extLst>
              <a:ext uri="{FF2B5EF4-FFF2-40B4-BE49-F238E27FC236}">
                <a16:creationId xmlns:a16="http://schemas.microsoft.com/office/drawing/2014/main" id="{94844C71-E0BD-6D67-A1E6-378F0E7E123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98774" y="4611413"/>
            <a:ext cx="505264" cy="4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29363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9C8FBE-13A8-88FB-3437-6258A3178A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6C01CF-2316-0EB4-4675-AA25FFBC4C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kern="1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Table 5.2 Example Tiles</a:t>
            </a:r>
            <a:endParaRPr lang="en-GB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65D1A8-1BFB-D44A-31F2-7F41F49634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10582" y="1807126"/>
            <a:ext cx="7740000" cy="2730033"/>
          </a:xfrm>
        </p:spPr>
        <p:txBody>
          <a:bodyPr>
            <a:normAutofit/>
          </a:bodyPr>
          <a:lstStyle/>
          <a:p>
            <a:pPr marL="9525" indent="0">
              <a:lnSpc>
                <a:spcPct val="115000"/>
              </a:lnSpc>
              <a:spcBef>
                <a:spcPts val="800"/>
              </a:spcBef>
              <a:spcAft>
                <a:spcPts val="800"/>
              </a:spcAft>
              <a:buNone/>
              <a:tabLst>
                <a:tab pos="349250" algn="l"/>
                <a:tab pos="1944688" algn="ctr"/>
                <a:tab pos="3190875" algn="ctr"/>
                <a:tab pos="4438650" algn="ctr"/>
                <a:tab pos="5730875" algn="ctr"/>
                <a:tab pos="6973888" algn="ctr"/>
              </a:tabLst>
            </a:pPr>
            <a:r>
              <a:rPr lang="en-GB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	 shape 	colour	size	material</a:t>
            </a:r>
          </a:p>
          <a:p>
            <a:pPr marL="9525" indent="0"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  <a:buNone/>
              <a:tabLst>
                <a:tab pos="349250" algn="l"/>
                <a:tab pos="1944688" algn="ctr"/>
                <a:tab pos="3190875" algn="ctr"/>
                <a:tab pos="4438650" algn="ctr"/>
                <a:tab pos="5730875" algn="ctr"/>
                <a:tab pos="6973888" algn="ctr"/>
              </a:tabLst>
            </a:pPr>
            <a:r>
              <a:rPr lang="en-GB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ex1	triangle	blue	large	wood</a:t>
            </a:r>
          </a:p>
          <a:p>
            <a:pPr marL="9525" indent="0"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  <a:buNone/>
              <a:tabLst>
                <a:tab pos="349250" algn="l"/>
                <a:tab pos="1944688" algn="ctr"/>
                <a:tab pos="3190875" algn="ctr"/>
                <a:tab pos="4438650" algn="ctr"/>
                <a:tab pos="5730875" algn="ctr"/>
                <a:tab pos="6973888" algn="ctr"/>
              </a:tabLst>
            </a:pPr>
            <a:r>
              <a:rPr lang="en-GB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ex2	square	blue	small	wood</a:t>
            </a:r>
          </a:p>
          <a:p>
            <a:pPr marL="9525" indent="0"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  <a:buNone/>
              <a:tabLst>
                <a:tab pos="349250" algn="l"/>
                <a:tab pos="1944688" algn="ctr"/>
                <a:tab pos="3190875" algn="ctr"/>
                <a:tab pos="4438650" algn="ctr"/>
                <a:tab pos="5730875" algn="ctr"/>
                <a:tab pos="6973888" algn="ctr"/>
              </a:tabLst>
            </a:pPr>
            <a:r>
              <a:rPr lang="en-GB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ex3	triangle	blue	small	plastic</a:t>
            </a:r>
          </a:p>
          <a:p>
            <a:pPr marL="9525" indent="0">
              <a:lnSpc>
                <a:spcPct val="115000"/>
              </a:lnSpc>
              <a:spcBef>
                <a:spcPts val="400"/>
              </a:spcBef>
              <a:spcAft>
                <a:spcPts val="400"/>
              </a:spcAft>
              <a:buNone/>
              <a:tabLst>
                <a:tab pos="349250" algn="l"/>
                <a:tab pos="1944688" algn="ctr"/>
                <a:tab pos="3190875" algn="ctr"/>
                <a:tab pos="4438650" algn="ctr"/>
                <a:tab pos="5730875" algn="ctr"/>
                <a:tab pos="6973888" algn="ctr"/>
              </a:tabLst>
            </a:pPr>
            <a:r>
              <a:rPr lang="en-GB" sz="2400" kern="100" dirty="0"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	ex4	triangle	green	large	plastic</a:t>
            </a:r>
            <a:endParaRPr lang="en-GB" sz="3600" dirty="0"/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80127534-B3B7-0C3A-69D5-88D766D42758}"/>
              </a:ext>
            </a:extLst>
          </p:cNvPr>
          <p:cNvCxnSpPr>
            <a:cxnSpLocks/>
          </p:cNvCxnSpPr>
          <p:nvPr/>
        </p:nvCxnSpPr>
        <p:spPr>
          <a:xfrm>
            <a:off x="2010582" y="2325046"/>
            <a:ext cx="7740000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032F2523-F38D-6A47-1F8D-41AC199E58F8}"/>
              </a:ext>
            </a:extLst>
          </p:cNvPr>
          <p:cNvCxnSpPr>
            <a:cxnSpLocks/>
          </p:cNvCxnSpPr>
          <p:nvPr/>
        </p:nvCxnSpPr>
        <p:spPr>
          <a:xfrm>
            <a:off x="2010582" y="1784284"/>
            <a:ext cx="7740000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C806768-FC4E-8BF4-945D-1CB216EA04BC}"/>
              </a:ext>
            </a:extLst>
          </p:cNvPr>
          <p:cNvCxnSpPr>
            <a:cxnSpLocks/>
          </p:cNvCxnSpPr>
          <p:nvPr/>
        </p:nvCxnSpPr>
        <p:spPr>
          <a:xfrm>
            <a:off x="2010582" y="4731894"/>
            <a:ext cx="7740000" cy="0"/>
          </a:xfrm>
          <a:prstGeom prst="line">
            <a:avLst/>
          </a:prstGeom>
          <a:ln w="57150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5" name="Picture 24" descr="A red x on a black background&#10;&#10;AI-generated content may be incorrect.">
            <a:extLst>
              <a:ext uri="{FF2B5EF4-FFF2-40B4-BE49-F238E27FC236}">
                <a16:creationId xmlns:a16="http://schemas.microsoft.com/office/drawing/2014/main" id="{6504B633-BEE0-01AC-DC2F-6DCD78293A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8774" y="2964280"/>
            <a:ext cx="505264" cy="450000"/>
          </a:xfrm>
          <a:prstGeom prst="rect">
            <a:avLst/>
          </a:prstGeom>
        </p:spPr>
      </p:pic>
      <p:pic>
        <p:nvPicPr>
          <p:cNvPr id="26" name="Picture 25" descr="A green check mark on a black background&#10;&#10;AI-generated content may be incorrect.">
            <a:extLst>
              <a:ext uri="{FF2B5EF4-FFF2-40B4-BE49-F238E27FC236}">
                <a16:creationId xmlns:a16="http://schemas.microsoft.com/office/drawing/2014/main" id="{52B5A848-33AA-261B-BF65-B6DF721AEA0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98774" y="2440369"/>
            <a:ext cx="505264" cy="450000"/>
          </a:xfrm>
          <a:prstGeom prst="rect">
            <a:avLst/>
          </a:prstGeom>
        </p:spPr>
      </p:pic>
      <p:pic>
        <p:nvPicPr>
          <p:cNvPr id="27" name="Picture 26" descr="A red x on a black background&#10;&#10;AI-generated content may be incorrect.">
            <a:extLst>
              <a:ext uri="{FF2B5EF4-FFF2-40B4-BE49-F238E27FC236}">
                <a16:creationId xmlns:a16="http://schemas.microsoft.com/office/drawing/2014/main" id="{E444FC95-488C-B9EC-2AB6-DD2A592E9DC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798774" y="4012100"/>
            <a:ext cx="505264" cy="450000"/>
          </a:xfrm>
          <a:prstGeom prst="rect">
            <a:avLst/>
          </a:prstGeom>
        </p:spPr>
      </p:pic>
      <p:pic>
        <p:nvPicPr>
          <p:cNvPr id="28" name="Picture 27" descr="A green check mark on a black background&#10;&#10;AI-generated content may be incorrect.">
            <a:extLst>
              <a:ext uri="{FF2B5EF4-FFF2-40B4-BE49-F238E27FC236}">
                <a16:creationId xmlns:a16="http://schemas.microsoft.com/office/drawing/2014/main" id="{DF2D8CA6-5B45-978A-1EA8-885DF5A639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98774" y="3488191"/>
            <a:ext cx="505264" cy="45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9012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5.1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knowledge elicitation bottleneck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5EE746-673A-40C2-85D9-9023830F97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4940" y="2082800"/>
            <a:ext cx="9906000" cy="26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2829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5.2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Machine learning avoids the bottleneck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96E3CD-08B8-1977-3001-1E428B07213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9082" y="2091138"/>
            <a:ext cx="9906000" cy="269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74936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5.3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Phases of machine learning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B617D3F-0006-D791-5727-690E0CF3AB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54811" y="347472"/>
            <a:ext cx="6718159" cy="64482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343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5.4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Knowledge continuum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7ECC664D-4870-711B-F728-701B4B7F611D}"/>
              </a:ext>
            </a:extLst>
          </p:cNvPr>
          <p:cNvGrpSpPr/>
          <p:nvPr/>
        </p:nvGrpSpPr>
        <p:grpSpPr>
          <a:xfrm>
            <a:off x="1915668" y="1502042"/>
            <a:ext cx="9532620" cy="3884397"/>
            <a:chOff x="1110996" y="1502042"/>
            <a:chExt cx="9532620" cy="3884397"/>
          </a:xfrm>
        </p:grpSpPr>
        <p:sp>
          <p:nvSpPr>
            <p:cNvPr id="5" name="TextBox 4">
              <a:extLst>
                <a:ext uri="{FF2B5EF4-FFF2-40B4-BE49-F238E27FC236}">
                  <a16:creationId xmlns:a16="http://schemas.microsoft.com/office/drawing/2014/main" id="{E7F40718-C112-A697-21FA-D43040EA5C95}"/>
                </a:ext>
              </a:extLst>
            </p:cNvPr>
            <p:cNvSpPr txBox="1"/>
            <p:nvPr/>
          </p:nvSpPr>
          <p:spPr>
            <a:xfrm>
              <a:off x="5190953" y="1502042"/>
              <a:ext cx="5452663" cy="38843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600" dirty="0"/>
                <a:t>deductive learning </a:t>
              </a:r>
            </a:p>
            <a:p>
              <a:pPr>
                <a:lnSpc>
                  <a:spcPct val="150000"/>
                </a:lnSpc>
              </a:pPr>
              <a:r>
                <a:rPr lang="en-US" sz="3600" dirty="0"/>
                <a:t>explanation-based learning</a:t>
              </a:r>
            </a:p>
            <a:p>
              <a:pPr>
                <a:lnSpc>
                  <a:spcPct val="150000"/>
                </a:lnSpc>
              </a:pPr>
              <a:r>
                <a:rPr lang="en-US" sz="3600" dirty="0"/>
                <a:t>case-based reasoning</a:t>
              </a:r>
            </a:p>
            <a:p>
              <a:pPr>
                <a:lnSpc>
                  <a:spcPct val="150000"/>
                </a:lnSpc>
              </a:pPr>
              <a:r>
                <a:rPr lang="en-US" sz="3600" dirty="0"/>
                <a:t>inductive learning</a:t>
              </a:r>
            </a:p>
            <a:p>
              <a:pPr>
                <a:lnSpc>
                  <a:spcPct val="150000"/>
                </a:lnSpc>
              </a:pPr>
              <a:r>
                <a:rPr lang="en-US" sz="3600" dirty="0"/>
                <a:t>neural networks</a:t>
              </a:r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2A94CA5-6783-2C01-62D0-970E429C434F}"/>
                </a:ext>
              </a:extLst>
            </p:cNvPr>
            <p:cNvSpPr txBox="1"/>
            <p:nvPr/>
          </p:nvSpPr>
          <p:spPr>
            <a:xfrm>
              <a:off x="1110996" y="1502042"/>
              <a:ext cx="3241548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600" dirty="0"/>
                <a:t>knowledge-rich</a:t>
              </a:r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99740A31-7EB5-D8E5-85C8-7969E282B1F2}"/>
                </a:ext>
              </a:extLst>
            </p:cNvPr>
            <p:cNvSpPr txBox="1"/>
            <p:nvPr/>
          </p:nvSpPr>
          <p:spPr>
            <a:xfrm>
              <a:off x="1110996" y="4740108"/>
              <a:ext cx="3241548" cy="64633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3600" dirty="0"/>
                <a:t>knowledge-poor</a:t>
              </a:r>
            </a:p>
          </p:txBody>
        </p:sp>
        <p:cxnSp>
          <p:nvCxnSpPr>
            <p:cNvPr id="11" name="Straight Arrow Connector 10">
              <a:extLst>
                <a:ext uri="{FF2B5EF4-FFF2-40B4-BE49-F238E27FC236}">
                  <a16:creationId xmlns:a16="http://schemas.microsoft.com/office/drawing/2014/main" id="{5CFEA7CC-AE94-D542-AD35-9D288126730E}"/>
                </a:ext>
              </a:extLst>
            </p:cNvPr>
            <p:cNvCxnSpPr>
              <a:cxnSpLocks/>
            </p:cNvCxnSpPr>
            <p:nvPr/>
          </p:nvCxnSpPr>
          <p:spPr>
            <a:xfrm>
              <a:off x="4681728" y="1618593"/>
              <a:ext cx="0" cy="3651294"/>
            </a:xfrm>
            <a:prstGeom prst="straightConnector1">
              <a:avLst/>
            </a:prstGeom>
            <a:ln w="127000"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944521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5.5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lattice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BCFC0F-5DD2-8F2D-1FC9-8A0B2E47062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09826" y="1560786"/>
            <a:ext cx="9683750" cy="4191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6110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5.6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Shape taxonomy.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13FEC8-D3D5-392B-1199-FC6872B3E4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57680" y="1084072"/>
            <a:ext cx="9080500" cy="431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923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5.7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7B27264-3730-CBD7-0A23-D96AE3A2F0A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63800" y="878481"/>
            <a:ext cx="7264400" cy="497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10651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29FCD7C-A76B-3C77-4B8D-BB025F3648F6}"/>
              </a:ext>
            </a:extLst>
          </p:cNvPr>
          <p:cNvSpPr txBox="1"/>
          <p:nvPr/>
        </p:nvSpPr>
        <p:spPr>
          <a:xfrm>
            <a:off x="0" y="5856881"/>
            <a:ext cx="2419252" cy="1015663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en-US" sz="6000" dirty="0"/>
              <a:t>Fig. 5.8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C461440C-1734-4C20-33BE-4CC4CB8A72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Starting to build a decision tree.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94C276-8721-071C-AB5B-87DE95F41D8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88052" y="1066800"/>
            <a:ext cx="4724400" cy="3022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91722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58782</TotalTime>
  <Words>642</Words>
  <Application>Microsoft Macintosh PowerPoint</Application>
  <PresentationFormat>Widescreen</PresentationFormat>
  <Paragraphs>164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Aptos</vt:lpstr>
      <vt:lpstr>Arial</vt:lpstr>
      <vt:lpstr>Calibri</vt:lpstr>
      <vt:lpstr>Calibri Light</vt:lpstr>
      <vt:lpstr>Office Theme</vt:lpstr>
      <vt:lpstr>Chapter 5</vt:lpstr>
      <vt:lpstr>The knowledge elicitation bottleneck</vt:lpstr>
      <vt:lpstr>Machine learning avoids the bottleneck</vt:lpstr>
      <vt:lpstr>Phases of machine learning</vt:lpstr>
      <vt:lpstr>Knowledge continuum</vt:lpstr>
      <vt:lpstr>Rule lattice</vt:lpstr>
      <vt:lpstr>Shape taxonomy.</vt:lpstr>
      <vt:lpstr>Decision tree</vt:lpstr>
      <vt:lpstr>Starting to build a decision tree.</vt:lpstr>
      <vt:lpstr>Completed tree</vt:lpstr>
      <vt:lpstr>Starting a different tree</vt:lpstr>
      <vt:lpstr>A different decision tree</vt:lpstr>
      <vt:lpstr>Contingency tables for different choices</vt:lpstr>
      <vt:lpstr>Pole balancing.</vt:lpstr>
      <vt:lpstr>Query-by-Browsing – user ticks interesting records.</vt:lpstr>
      <vt:lpstr>Query-by-Browsing – system highlights inferred selection</vt:lpstr>
      <vt:lpstr>Table 5.1 Fish and Non-fish</vt:lpstr>
      <vt:lpstr>Table 5.2 Example Tiles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Dix A.J.</dc:creator>
  <cp:lastModifiedBy>Alan Dix</cp:lastModifiedBy>
  <cp:revision>174</cp:revision>
  <dcterms:created xsi:type="dcterms:W3CDTF">2020-12-29T13:51:26Z</dcterms:created>
  <dcterms:modified xsi:type="dcterms:W3CDTF">2025-04-22T17:55:03Z</dcterms:modified>
</cp:coreProperties>
</file>