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595" r:id="rId2"/>
    <p:sldId id="420" r:id="rId3"/>
    <p:sldId id="433" r:id="rId4"/>
    <p:sldId id="431" r:id="rId5"/>
    <p:sldId id="434" r:id="rId6"/>
    <p:sldId id="430" r:id="rId7"/>
    <p:sldId id="435" r:id="rId8"/>
    <p:sldId id="432" r:id="rId9"/>
    <p:sldId id="358" r:id="rId10"/>
    <p:sldId id="359" r:id="rId11"/>
    <p:sldId id="427" r:id="rId12"/>
    <p:sldId id="373" r:id="rId13"/>
    <p:sldId id="458" r:id="rId14"/>
    <p:sldId id="374" r:id="rId15"/>
    <p:sldId id="459" r:id="rId16"/>
    <p:sldId id="391" r:id="rId17"/>
    <p:sldId id="392" r:id="rId18"/>
    <p:sldId id="428" r:id="rId19"/>
    <p:sldId id="42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8BC"/>
    <a:srgbClr val="FF9300"/>
    <a:srgbClr val="FF40FF"/>
    <a:srgbClr val="00FDFF"/>
    <a:srgbClr val="FFD0D1"/>
    <a:srgbClr val="0432FF"/>
    <a:srgbClr val="9640D7"/>
    <a:srgbClr val="FF9495"/>
    <a:srgbClr val="7F0002"/>
    <a:srgbClr val="FCA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25"/>
    <p:restoredTop sz="66575"/>
  </p:normalViewPr>
  <p:slideViewPr>
    <p:cSldViewPr snapToGrid="0" snapToObjects="1">
      <p:cViewPr varScale="1">
        <p:scale>
          <a:sx n="78" d="100"/>
          <a:sy n="78" d="100"/>
        </p:scale>
        <p:origin x="155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20AE-8A32-DF45-AA1D-9290FEB2E3A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D25C2-CC05-8D45-A0DE-0805BFD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4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F4093-CE24-64B3-A360-8080B5588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472143-E363-F594-6068-8DFDA4260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3AC033-C433-1B75-5F7B-5E3E3FCD9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 of Figures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6.1	A single perceptron.	76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6.2	Sheep dogs or rescue dogs?	76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6.3	A linearly separable problem.	77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6.4	The actual pattern space.	77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6.5	XOR problem (diagram after Beale \&amp; Jackson (1990)).	77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6.6	A multi-layer perceptron architecture.	78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6.7	A simple multi-layer perceptron to solve the XOR problem.	78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6.8	Different threshold functions.	79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6.9	Associative memory.	81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6.10	Boltzmann machine.	82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6.11	Restricted Boltzmann machine.	82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6.12	Kohonen self-organising network.	83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6.13	Example of a hybrid architecture.	85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6.14	Does this network solve the XOR problem?	85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6.15	Does this network work?	86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6F06E-2AF7-6001-874C-262EC0EC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81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6.8	Different threshold functions.	79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0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6.9	Associative memory.	81</a:t>
            </a:r>
          </a:p>
          <a:p>
            <a:endParaRPr lang="en-US" dirty="0"/>
          </a:p>
          <a:p>
            <a:r>
              <a:rPr lang="en-US" dirty="0"/>
              <a:t>cog/</a:t>
            </a:r>
            <a:r>
              <a:rPr lang="en-US" dirty="0" err="1"/>
              <a:t>assoc.eps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9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6.10	Boltzmann machine.	82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30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F280C-0D6C-769C-F9FE-671CBFC01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E3CDB5-839B-683C-7B11-69B824443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BD29C6-865A-63B6-EBDC-56F879930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6.10	Boltzmann machine.	82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FAD96-88BF-CC0D-9FBE-E13210FD9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9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6.11	Restricted Boltzmann machine.	82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14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04D33-87F1-095F-5A23-36CB66961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04BF90-2ADC-83E9-5E6D-B4485359A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768CD-4864-75C6-BD7A-53D126D09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6.11	Restricted Boltzmann machine.	82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023B5-CF34-A7A4-A957-3FBDE34B8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98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6.12	Kohonen self-organising network.	83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66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6.13	Example of a hybrid architecture.	85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Spectogram</a:t>
            </a:r>
            <a:r>
              <a:rPr lang="en-US" dirty="0"/>
              <a:t>, cropped version of https://</a:t>
            </a:r>
            <a:r>
              <a:rPr lang="en-US" dirty="0" err="1"/>
              <a:t>commons.wikimedia.org</a:t>
            </a:r>
            <a:r>
              <a:rPr lang="en-US" dirty="0"/>
              <a:t>/wiki/File:Spectrogram-19thC.png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Aquegg</a:t>
            </a:r>
            <a:r>
              <a:rPr lang="en-US" dirty="0"/>
              <a:t>, Public domain,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89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6.14	Does this network solve the XOR problem?	85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cog/ex1.eps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0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6.15	Does this network work?	86</a:t>
            </a:r>
          </a:p>
          <a:p>
            <a:r>
              <a:rPr lang="en-US" dirty="0"/>
              <a:t>			</a:t>
            </a:r>
          </a:p>
          <a:p>
            <a:r>
              <a:rPr lang="en-US" dirty="0"/>
              <a:t>cog/ex2.eps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4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6.1	A single perceptron.	76</a:t>
            </a:r>
          </a:p>
          <a:p>
            <a:endParaRPr lang="en-US" dirty="0"/>
          </a:p>
          <a:p>
            <a:r>
              <a:rPr lang="en-US" dirty="0"/>
              <a:t>cog/</a:t>
            </a:r>
            <a:r>
              <a:rPr lang="en-US" dirty="0" err="1"/>
              <a:t>single.eps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6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6.2	Sheep dogs or rescue dogs?	76</a:t>
            </a:r>
          </a:p>
          <a:p>
            <a:endParaRPr lang="en-US" dirty="0"/>
          </a:p>
          <a:p>
            <a:r>
              <a:rPr lang="en-US" dirty="0"/>
              <a:t>cog/dogs1.eps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5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6.3	A linearly separable problem.	77</a:t>
            </a:r>
          </a:p>
          <a:p>
            <a:endParaRPr lang="en-US" dirty="0"/>
          </a:p>
          <a:p>
            <a:r>
              <a:rPr lang="en-US" dirty="0"/>
              <a:t>cog/dogs2.eps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8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6.4	The actual pattern space.	77</a:t>
            </a:r>
          </a:p>
          <a:p>
            <a:endParaRPr lang="en-US" dirty="0"/>
          </a:p>
          <a:p>
            <a:r>
              <a:rPr lang="en-US" dirty="0"/>
              <a:t>cog/dogs3.eps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4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6.5	XOR problem (diagram after Beale &amp; Jackson (1990)).	77</a:t>
            </a:r>
          </a:p>
          <a:p>
            <a:endParaRPr lang="en-US" dirty="0"/>
          </a:p>
          <a:p>
            <a:r>
              <a:rPr lang="en-US" dirty="0"/>
              <a:t>cog/</a:t>
            </a:r>
            <a:r>
              <a:rPr lang="en-US" dirty="0" err="1"/>
              <a:t>xor.eps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6.6	A multi-layer perceptron architecture.	78</a:t>
            </a:r>
          </a:p>
          <a:p>
            <a:endParaRPr lang="en-US" dirty="0"/>
          </a:p>
          <a:p>
            <a:r>
              <a:rPr lang="en-US" dirty="0"/>
              <a:t>cog/</a:t>
            </a:r>
            <a:r>
              <a:rPr lang="en-US" dirty="0" err="1"/>
              <a:t>mlp.eps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6.7	A simple multi-layer perceptron to solve the XOR problem.	78</a:t>
            </a:r>
          </a:p>
          <a:p>
            <a:endParaRPr lang="en-US" dirty="0"/>
          </a:p>
          <a:p>
            <a:r>
              <a:rPr lang="en-US" dirty="0"/>
              <a:t>cog/</a:t>
            </a:r>
            <a:r>
              <a:rPr lang="en-US" dirty="0" err="1"/>
              <a:t>mlpxor.eps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77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6.8	Different threshold functions.	79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0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C139-5317-EE4E-83CD-C1D409B88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87DC7-11CF-4346-B61C-2699C417D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F7C8-7CAD-F544-980A-34D0DCEF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81E05-649F-5942-B978-4A8130F4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CDBDD-2B7D-EA45-BEF2-12D200C8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9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CB437-2066-B24D-BAD0-BF756F75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CDAE5-1AB9-2549-9324-9BDF11957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42F7A-E5D2-9B4C-AF5A-6D9E4AC9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40D08-A43A-CD4E-AD6C-567C8531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1E36F-5180-E443-B14F-6DA4B7D6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16C52-EDDA-E840-96A0-5015D2D2C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D395C-EFAC-064E-AF2C-30A3044F9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5059F-FFE0-744C-AEC8-2F9F9C1B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6CB3-58DC-3D4A-96C6-2E7A746E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22880-D2E1-164C-9A5E-CA8B15DE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9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7D79-63F2-8748-8F20-D003C815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6F210-1BAB-DA4F-8DB1-F0C0D7542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5B8D-CA30-5F40-912E-DC8641F1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29192-3DD1-AC46-BA3E-F086362D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049-9AC9-C445-8ED8-739C69C3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564A-515B-4942-9721-5A208A1F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AA69-F436-D242-AF4B-230EA5BE8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F49AA-2C04-FE41-93F9-82A64538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D9A42-781A-7647-BA44-F8A6A849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9DD79-247C-EF4C-B7FC-8C00210A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486E-96C3-2C4B-8F71-32EAEC98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F8D6E-2D6C-FA4E-B750-240E89B81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73A7A-C701-1B45-AB23-DFB10B253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94000-9E0A-454A-9015-C390889F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EF7AA-A6E4-4E44-9DE3-50CADBF3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F1BA7-85C7-3F44-A23B-40FFC4B9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0539-CB8E-9B4E-AE04-A3E97433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62A0E-FCA2-1546-837B-430766B1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F2B66-4EBE-4B4F-8ACB-7990BC25A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634CB-C6B8-C04F-8A2C-B76C17458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67B79-4B59-8848-AA95-116E5C3EC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3368E-A34B-A644-98DD-2F142A06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4464A-6060-2944-B277-2DFBAC59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46CBE-E098-014A-94EF-60A2ACCE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5680-6998-9944-AFD2-15B80995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0"/>
            <a:ext cx="11672476" cy="1560786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A2F74-5D9F-AC49-B161-5A9312CE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AEE50-C384-0E45-90C0-ABA9C67F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C07CB-B7E3-AB4C-9C97-DA1C3D56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75184-D611-3243-9797-D565090E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823B3-3912-1042-96A9-F7AD4460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A0643-D0CA-F940-B0A5-D1EDC068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1D9C-F352-D045-BABC-72CFAAE6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845DB-7D98-544E-A848-11AC35B0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5D71A-ABBD-0C4D-A7AC-0B6448EC1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04E87-C643-A147-BCC9-79F2DA50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21BA5-CF92-5B4F-9030-84B48D4F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88813-A5DF-EA42-BC2C-309A4E81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9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D8AE-1CF7-2F42-A4A4-22FFC04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9AE04-8526-BC44-9280-9F47139E4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E4D76-90E8-E840-8E23-2D4BD5FE2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B019F-985D-7544-9F45-54EC89DD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018D4-E14A-BA45-BEC6-004C4F7B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957B1-0CA5-304F-99E7-72D48840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5024D-366B-8E47-B918-5C798CE8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10871-B1F5-6B40-9484-0A4B95523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20D22-0DC0-D548-B700-DDEB544ED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EA66D-BD09-3945-A3A9-48ACF163B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F53D1-9C7C-5040-B71C-00AE0772C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D797D-AD8D-4643-7516-2378FC8EF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9B4778-D302-8D46-56A3-1126EC58C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550" y="1536251"/>
            <a:ext cx="6526924" cy="1122363"/>
          </a:xfrm>
        </p:spPr>
        <p:txBody>
          <a:bodyPr/>
          <a:lstStyle/>
          <a:p>
            <a:r>
              <a:rPr lang="en-US" sz="5400" dirty="0">
                <a:latin typeface="+mn-lt"/>
              </a:rPr>
              <a:t>Chapter </a:t>
            </a:r>
            <a:r>
              <a:rPr lang="en-US" sz="6000" dirty="0">
                <a:latin typeface="+mn-lt"/>
              </a:rPr>
              <a:t>6</a:t>
            </a:r>
            <a:endParaRPr lang="en-US" dirty="0">
              <a:latin typeface="+mn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0A52D69-5479-332E-A10F-C6AF58589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9550" y="3034473"/>
            <a:ext cx="6526924" cy="2767234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Neural Networks</a:t>
            </a:r>
          </a:p>
        </p:txBody>
      </p:sp>
      <p:pic>
        <p:nvPicPr>
          <p:cNvPr id="3" name="Picture 2" descr="A book cover of a book&#10;&#10;AI-generated content may be incorrect.">
            <a:extLst>
              <a:ext uri="{FF2B5EF4-FFF2-40B4-BE49-F238E27FC236}">
                <a16:creationId xmlns:a16="http://schemas.microsoft.com/office/drawing/2014/main" id="{389F93A7-5294-73EE-713E-CDE6D05A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4024" cy="68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E15ADC4-B0B3-94B7-8838-292EB926C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000" y="0"/>
            <a:ext cx="10800000" cy="720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F45D6D-1662-C80C-3A90-5A98E8A48B5B}"/>
              </a:ext>
            </a:extLst>
          </p:cNvPr>
          <p:cNvSpPr txBox="1"/>
          <p:nvPr/>
        </p:nvSpPr>
        <p:spPr>
          <a:xfrm>
            <a:off x="0" y="4575952"/>
            <a:ext cx="2823209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6.8b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BDA0A7-CEC8-AAA9-7A42-F51F02D5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1080000"/>
            <a:ext cx="5040000" cy="1620000"/>
          </a:xfrm>
        </p:spPr>
        <p:txBody>
          <a:bodyPr/>
          <a:lstStyle/>
          <a:p>
            <a:r>
              <a:rPr lang="en-US" dirty="0"/>
              <a:t>Different threshold functions - sigmoid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A19C4-C1E7-044C-5EE8-26EA6C337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348" y="2874767"/>
            <a:ext cx="3683721" cy="110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3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80DCA-45D4-7339-1472-0D657D738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00" y="1244600"/>
            <a:ext cx="59182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CEE0179-6B89-83A3-F87B-5E504E21A220}"/>
              </a:ext>
            </a:extLst>
          </p:cNvPr>
          <p:cNvGrpSpPr>
            <a:grpSpLocks noChangeAspect="1"/>
          </p:cNvGrpSpPr>
          <p:nvPr/>
        </p:nvGrpSpPr>
        <p:grpSpPr>
          <a:xfrm>
            <a:off x="3092233" y="1550147"/>
            <a:ext cx="4449311" cy="4320000"/>
            <a:chOff x="1620049" y="2211021"/>
            <a:chExt cx="3349919" cy="325256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C0E4B63-473C-F3DE-C189-8E33BF9BE082}"/>
                </a:ext>
              </a:extLst>
            </p:cNvPr>
            <p:cNvGrpSpPr/>
            <p:nvPr/>
          </p:nvGrpSpPr>
          <p:grpSpPr>
            <a:xfrm>
              <a:off x="1620049" y="2414307"/>
              <a:ext cx="3224654" cy="2988869"/>
              <a:chOff x="1560922" y="2467814"/>
              <a:chExt cx="3224654" cy="2988869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2B160AB-FC4E-F864-6A90-6A7E3ED47F45}"/>
                  </a:ext>
                </a:extLst>
              </p:cNvPr>
              <p:cNvCxnSpPr>
                <a:cxnSpLocks/>
                <a:stCxn id="63" idx="4"/>
                <a:endCxn id="64" idx="4"/>
              </p:cNvCxnSpPr>
              <p:nvPr/>
            </p:nvCxnSpPr>
            <p:spPr>
              <a:xfrm flipV="1">
                <a:off x="2247307" y="2841440"/>
                <a:ext cx="2120881" cy="21364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1B6A3DE-B34B-525F-0513-3D84AFBEA660}"/>
                  </a:ext>
                </a:extLst>
              </p:cNvPr>
              <p:cNvCxnSpPr>
                <a:cxnSpLocks/>
                <a:endCxn id="26" idx="8"/>
              </p:cNvCxnSpPr>
              <p:nvPr/>
            </p:nvCxnSpPr>
            <p:spPr>
              <a:xfrm flipH="1" flipV="1">
                <a:off x="1863998" y="3521947"/>
                <a:ext cx="384684" cy="147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Dodecagon 25">
                <a:extLst>
                  <a:ext uri="{FF2B5EF4-FFF2-40B4-BE49-F238E27FC236}">
                    <a16:creationId xmlns:a16="http://schemas.microsoft.com/office/drawing/2014/main" id="{D290A717-3428-6FF5-B84E-56338D0AD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63998" y="2467814"/>
                <a:ext cx="2880000" cy="2880000"/>
              </a:xfrm>
              <a:prstGeom prst="dodecag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A33D7A5-3B99-E55F-CDEF-E1ED128A90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48580" y="2489889"/>
                <a:ext cx="1453180" cy="4035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320BBCE-B298-5C76-8845-62BA7AE441CC}"/>
                  </a:ext>
                </a:extLst>
              </p:cNvPr>
              <p:cNvCxnSpPr>
                <a:cxnSpLocks/>
                <a:stCxn id="26" idx="10"/>
              </p:cNvCxnSpPr>
              <p:nvPr/>
            </p:nvCxnSpPr>
            <p:spPr>
              <a:xfrm flipH="1">
                <a:off x="1875126" y="2467814"/>
                <a:ext cx="1043005" cy="10640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BC943FE-C75A-6011-9CD2-22A627F589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9910" y="4281218"/>
                <a:ext cx="1043005" cy="10640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3341326-FC71-1348-8F8F-3312E9395B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5647" y="4940255"/>
                <a:ext cx="1453180" cy="4035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A9B400B-E994-5A0B-E70B-141962454C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77531" y="2874273"/>
                <a:ext cx="363383" cy="15110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2BF7908-0E81-83E8-7676-4CD9D3ABB9EB}"/>
                  </a:ext>
                </a:extLst>
              </p:cNvPr>
              <p:cNvGrpSpPr/>
              <p:nvPr/>
            </p:nvGrpSpPr>
            <p:grpSpPr>
              <a:xfrm rot="19622091">
                <a:off x="1560922" y="2579254"/>
                <a:ext cx="3224654" cy="2877429"/>
                <a:chOff x="1670661" y="2620214"/>
                <a:chExt cx="3224654" cy="2877429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FB49413D-184A-96B2-D584-6407582F35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00980" y="2642289"/>
                  <a:ext cx="1453180" cy="4035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1CDD8D4-48AA-140D-19F6-918D439E16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27526" y="2620214"/>
                  <a:ext cx="1043005" cy="106402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E4DB9AD-F5F3-D850-3F0C-92D5BF8AC5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52310" y="4433618"/>
                  <a:ext cx="1043005" cy="106402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74305E5D-0D6B-DD8D-9345-74A2CBB23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98047" y="5092655"/>
                  <a:ext cx="1453180" cy="4035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0427C7A-E1EA-271C-E2FC-06547FD156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77909" flipH="1" flipV="1">
                  <a:off x="1670661" y="3876361"/>
                  <a:ext cx="1028488" cy="96648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9305A34A-3004-5D60-7841-63C7A6180E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529931" y="3026673"/>
                  <a:ext cx="363383" cy="151100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B853656-D974-9FF2-C849-164B10E970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47933" y="2829818"/>
                <a:ext cx="2160000" cy="216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6082FD4-175D-34DC-C317-BF3EAA09903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887177">
                <a:off x="2270471" y="2896706"/>
                <a:ext cx="2088000" cy="208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CFCB601-DA03-21B7-8F44-BC682FBC70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712823" flipH="1">
                <a:off x="2278954" y="2835081"/>
                <a:ext cx="2088000" cy="208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riangle 45">
                <a:extLst>
                  <a:ext uri="{FF2B5EF4-FFF2-40B4-BE49-F238E27FC236}">
                    <a16:creationId xmlns:a16="http://schemas.microsoft.com/office/drawing/2014/main" id="{ACAD4824-836A-01D8-4673-0CF1D2BA3A6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63837">
                <a:off x="2110753" y="2487081"/>
                <a:ext cx="2547361" cy="2196000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riangle 62">
                <a:extLst>
                  <a:ext uri="{FF2B5EF4-FFF2-40B4-BE49-F238E27FC236}">
                    <a16:creationId xmlns:a16="http://schemas.microsoft.com/office/drawing/2014/main" id="{40009492-B718-5F35-7716-0D1FF42BF95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36163" flipH="1">
                <a:off x="1934296" y="2499673"/>
                <a:ext cx="2547361" cy="2196000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riangle 63">
                <a:extLst>
                  <a:ext uri="{FF2B5EF4-FFF2-40B4-BE49-F238E27FC236}">
                    <a16:creationId xmlns:a16="http://schemas.microsoft.com/office/drawing/2014/main" id="{947F815E-E7E1-C71E-BEE7-33C44F46E10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36163" flipV="1">
                <a:off x="2133838" y="3123650"/>
                <a:ext cx="2547361" cy="2196000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riangle 64">
                <a:extLst>
                  <a:ext uri="{FF2B5EF4-FFF2-40B4-BE49-F238E27FC236}">
                    <a16:creationId xmlns:a16="http://schemas.microsoft.com/office/drawing/2014/main" id="{4895429F-9A10-CB04-78FF-69620D7D5A8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63837" flipH="1" flipV="1">
                <a:off x="1957381" y="3136242"/>
                <a:ext cx="2547361" cy="2196000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9935305-9AB8-4E3F-DBCE-733523D3DBD5}"/>
                  </a:ext>
                </a:extLst>
              </p:cNvPr>
              <p:cNvCxnSpPr>
                <a:cxnSpLocks/>
                <a:stCxn id="65" idx="4"/>
                <a:endCxn id="46" idx="4"/>
              </p:cNvCxnSpPr>
              <p:nvPr/>
            </p:nvCxnSpPr>
            <p:spPr>
              <a:xfrm>
                <a:off x="2270392" y="2854032"/>
                <a:ext cx="2074711" cy="21112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D173DF3-9325-9082-2509-6FE6002070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83665" y="2579162"/>
                <a:ext cx="736048" cy="27028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6BB24F0-4F36-ABE0-1578-825F0D28CE2C}"/>
                  </a:ext>
                </a:extLst>
              </p:cNvPr>
              <p:cNvCxnSpPr>
                <a:cxnSpLocks/>
                <a:endCxn id="64" idx="2"/>
              </p:cNvCxnSpPr>
              <p:nvPr/>
            </p:nvCxnSpPr>
            <p:spPr>
              <a:xfrm flipH="1" flipV="1">
                <a:off x="1900827" y="3474826"/>
                <a:ext cx="2813842" cy="9104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75C7E34-F2E6-E46E-6D08-D3CB0F2C4EDC}"/>
                  </a:ext>
                </a:extLst>
              </p:cNvPr>
              <p:cNvCxnSpPr>
                <a:cxnSpLocks/>
                <a:stCxn id="65" idx="2"/>
              </p:cNvCxnSpPr>
              <p:nvPr/>
            </p:nvCxnSpPr>
            <p:spPr>
              <a:xfrm flipH="1">
                <a:off x="1873375" y="3487418"/>
                <a:ext cx="2864378" cy="8077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A09E67B-DD36-8759-3551-52750EC76526}"/>
                  </a:ext>
                </a:extLst>
              </p:cNvPr>
              <p:cNvCxnSpPr>
                <a:cxnSpLocks/>
                <a:stCxn id="26" idx="4"/>
              </p:cNvCxnSpPr>
              <p:nvPr/>
            </p:nvCxnSpPr>
            <p:spPr>
              <a:xfrm flipH="1" flipV="1">
                <a:off x="2871315" y="2489889"/>
                <a:ext cx="818550" cy="28579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4ACA413-60C9-F2AB-26A1-EBDCC3BEF7F2}"/>
                  </a:ext>
                </a:extLst>
              </p:cNvPr>
              <p:cNvCxnSpPr>
                <a:cxnSpLocks/>
                <a:stCxn id="65" idx="2"/>
                <a:endCxn id="64" idx="2"/>
              </p:cNvCxnSpPr>
              <p:nvPr/>
            </p:nvCxnSpPr>
            <p:spPr>
              <a:xfrm flipH="1" flipV="1">
                <a:off x="1900827" y="3474826"/>
                <a:ext cx="2836926" cy="125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F350B45-00D3-39ED-A8DF-46C762F440D9}"/>
                  </a:ext>
                </a:extLst>
              </p:cNvPr>
              <p:cNvCxnSpPr>
                <a:cxnSpLocks/>
                <a:stCxn id="63" idx="4"/>
                <a:endCxn id="65" idx="2"/>
              </p:cNvCxnSpPr>
              <p:nvPr/>
            </p:nvCxnSpPr>
            <p:spPr>
              <a:xfrm flipV="1">
                <a:off x="2247307" y="3487418"/>
                <a:ext cx="2490446" cy="14904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12D9C30-CCE2-1665-E476-E5963071A6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00714" y="2946701"/>
                <a:ext cx="1390074" cy="23573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FD64984-BDF2-5C1B-5CA4-1F34585DBFDE}"/>
                  </a:ext>
                </a:extLst>
              </p:cNvPr>
              <p:cNvCxnSpPr>
                <a:cxnSpLocks/>
                <a:stCxn id="46" idx="2"/>
              </p:cNvCxnSpPr>
              <p:nvPr/>
            </p:nvCxnSpPr>
            <p:spPr>
              <a:xfrm flipV="1">
                <a:off x="1877742" y="2884396"/>
                <a:ext cx="2450501" cy="14475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C94BC87C-8561-20E4-E5A1-7C376BC34A23}"/>
                  </a:ext>
                </a:extLst>
              </p:cNvPr>
              <p:cNvCxnSpPr>
                <a:cxnSpLocks/>
                <a:stCxn id="63" idx="4"/>
                <a:endCxn id="46" idx="0"/>
              </p:cNvCxnSpPr>
              <p:nvPr/>
            </p:nvCxnSpPr>
            <p:spPr>
              <a:xfrm flipV="1">
                <a:off x="2247307" y="2521564"/>
                <a:ext cx="1410138" cy="2456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824AB97B-8367-3325-7310-401249B3F63C}"/>
                  </a:ext>
                </a:extLst>
              </p:cNvPr>
              <p:cNvCxnSpPr>
                <a:cxnSpLocks/>
                <a:stCxn id="26" idx="4"/>
                <a:endCxn id="65" idx="4"/>
              </p:cNvCxnSpPr>
              <p:nvPr/>
            </p:nvCxnSpPr>
            <p:spPr>
              <a:xfrm flipH="1" flipV="1">
                <a:off x="2270392" y="2854032"/>
                <a:ext cx="1419473" cy="24937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EDEF2FC-2D57-93ED-6BE2-B47B0847902D}"/>
                  </a:ext>
                </a:extLst>
              </p:cNvPr>
              <p:cNvCxnSpPr>
                <a:cxnSpLocks/>
                <a:stCxn id="63" idx="2"/>
                <a:endCxn id="65" idx="4"/>
              </p:cNvCxnSpPr>
              <p:nvPr/>
            </p:nvCxnSpPr>
            <p:spPr>
              <a:xfrm flipH="1" flipV="1">
                <a:off x="2270392" y="2854032"/>
                <a:ext cx="2444276" cy="14904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8459F98A-D22E-192F-A1F9-AA40C89E0D64}"/>
                  </a:ext>
                </a:extLst>
              </p:cNvPr>
              <p:cNvCxnSpPr>
                <a:cxnSpLocks/>
                <a:stCxn id="63" idx="0"/>
                <a:endCxn id="46" idx="4"/>
              </p:cNvCxnSpPr>
              <p:nvPr/>
            </p:nvCxnSpPr>
            <p:spPr>
              <a:xfrm>
                <a:off x="2934965" y="2534156"/>
                <a:ext cx="1410138" cy="24311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6261EC6-71D0-807E-40A0-F1E43381B5EF}"/>
                  </a:ext>
                </a:extLst>
              </p:cNvPr>
              <p:cNvCxnSpPr>
                <a:cxnSpLocks/>
                <a:endCxn id="46" idx="4"/>
              </p:cNvCxnSpPr>
              <p:nvPr/>
            </p:nvCxnSpPr>
            <p:spPr>
              <a:xfrm>
                <a:off x="1873065" y="3529976"/>
                <a:ext cx="2472038" cy="1435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56AF7D78-DFFC-B682-8F4F-B1AAC782F0F0}"/>
                  </a:ext>
                </a:extLst>
              </p:cNvPr>
              <p:cNvCxnSpPr>
                <a:cxnSpLocks/>
                <a:endCxn id="64" idx="0"/>
              </p:cNvCxnSpPr>
              <p:nvPr/>
            </p:nvCxnSpPr>
            <p:spPr>
              <a:xfrm>
                <a:off x="3641423" y="2623630"/>
                <a:ext cx="39107" cy="2661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6598F45A-0271-0C8A-FFA5-C0C70FED1A08}"/>
                  </a:ext>
                </a:extLst>
              </p:cNvPr>
              <p:cNvCxnSpPr>
                <a:cxnSpLocks/>
                <a:endCxn id="46" idx="2"/>
              </p:cNvCxnSpPr>
              <p:nvPr/>
            </p:nvCxnSpPr>
            <p:spPr>
              <a:xfrm flipH="1" flipV="1">
                <a:off x="1877742" y="4331905"/>
                <a:ext cx="2739831" cy="533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B8C5BC1-802C-275C-67CC-FC01992747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86951" y="2530453"/>
                <a:ext cx="0" cy="26844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EAFD288-F846-723C-DBA8-6F9224F1EB8B}"/>
                </a:ext>
              </a:extLst>
            </p:cNvPr>
            <p:cNvGrpSpPr/>
            <p:nvPr/>
          </p:nvGrpSpPr>
          <p:grpSpPr>
            <a:xfrm>
              <a:off x="1723393" y="2211021"/>
              <a:ext cx="3246575" cy="3252560"/>
              <a:chOff x="1657255" y="2282461"/>
              <a:chExt cx="3246575" cy="325256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8F23838-A25C-E9DE-1B18-6F45D6978A5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>
                <a:off x="4453830" y="3321820"/>
                <a:ext cx="450000" cy="450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653BAFB-C226-BC76-1F17-F073E03AD1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>
                <a:off x="3456569" y="2282461"/>
                <a:ext cx="450000" cy="45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9E803D6-6609-E0A2-35E3-05156A20FA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>
                <a:off x="4078765" y="4705200"/>
                <a:ext cx="450000" cy="450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9733613-F34A-2EB1-D9D3-AB4656D70A5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>
                <a:off x="4453830" y="4099763"/>
                <a:ext cx="450000" cy="450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965ED98-F5F4-AC03-19B8-F7CDE14D73D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>
                <a:off x="4078765" y="2668407"/>
                <a:ext cx="450000" cy="450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30C6E20-40E7-B2F0-BFD2-E3F45C53F73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>
                <a:off x="2680586" y="5085021"/>
                <a:ext cx="450000" cy="450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BBE8D53-4C02-93E6-3661-9623C3B159B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>
                <a:off x="3456569" y="5085021"/>
                <a:ext cx="450000" cy="450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4D5C62A-8436-D83C-9515-65590C27EEA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 flipH="1">
                <a:off x="2043396" y="2668407"/>
                <a:ext cx="450000" cy="45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3B81BEC-5B82-1CD4-9D59-8705C35C58D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 flipH="1">
                <a:off x="1657255" y="4099763"/>
                <a:ext cx="450000" cy="45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2C6D63A-F99F-FD5C-77B6-51027603B62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 flipH="1">
                <a:off x="1657255" y="3321820"/>
                <a:ext cx="450000" cy="45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B1FA96E-C237-A434-E559-82B8D280FA7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 flipH="1">
                <a:off x="2680586" y="2282461"/>
                <a:ext cx="450000" cy="45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5ED780-A7AB-49A4-0170-92390E0B36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 flipH="1">
                <a:off x="2043396" y="4705200"/>
                <a:ext cx="450000" cy="450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id="{8D994E49-EA87-1BA5-FCFD-9615C40DA8A1}"/>
              </a:ext>
            </a:extLst>
          </p:cNvPr>
          <p:cNvSpPr>
            <a:spLocks noChangeAspect="1"/>
          </p:cNvSpPr>
          <p:nvPr/>
        </p:nvSpPr>
        <p:spPr>
          <a:xfrm>
            <a:off x="8861086" y="2277083"/>
            <a:ext cx="597683" cy="5976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EFC063C3-AEA0-6D01-91FB-AACB3ED7DE3B}"/>
              </a:ext>
            </a:extLst>
          </p:cNvPr>
          <p:cNvSpPr>
            <a:spLocks noChangeAspect="1"/>
          </p:cNvSpPr>
          <p:nvPr/>
        </p:nvSpPr>
        <p:spPr>
          <a:xfrm>
            <a:off x="8861087" y="3426397"/>
            <a:ext cx="597683" cy="5976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39F2F6B-FD78-E041-EADF-EDAC3CDAFE77}"/>
              </a:ext>
            </a:extLst>
          </p:cNvPr>
          <p:cNvSpPr txBox="1"/>
          <p:nvPr/>
        </p:nvSpPr>
        <p:spPr>
          <a:xfrm>
            <a:off x="9609939" y="2332989"/>
            <a:ext cx="206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visible nodes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E66E494-A120-5F50-E83D-DDA8A1B31BAA}"/>
              </a:ext>
            </a:extLst>
          </p:cNvPr>
          <p:cNvSpPr txBox="1"/>
          <p:nvPr/>
        </p:nvSpPr>
        <p:spPr>
          <a:xfrm>
            <a:off x="9609939" y="3448537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hidden nodes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00A9DCE-0F98-679C-A5C4-D4E9BC9877AF}"/>
              </a:ext>
            </a:extLst>
          </p:cNvPr>
          <p:cNvCxnSpPr>
            <a:cxnSpLocks/>
          </p:cNvCxnSpPr>
          <p:nvPr/>
        </p:nvCxnSpPr>
        <p:spPr>
          <a:xfrm flipH="1" flipV="1">
            <a:off x="6084184" y="4307754"/>
            <a:ext cx="2551003" cy="10352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A8649AF5-73E7-ACE3-0975-0C35A14CF00D}"/>
              </a:ext>
            </a:extLst>
          </p:cNvPr>
          <p:cNvSpPr txBox="1"/>
          <p:nvPr/>
        </p:nvSpPr>
        <p:spPr>
          <a:xfrm>
            <a:off x="8273296" y="4951310"/>
            <a:ext cx="1715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fully</a:t>
            </a:r>
            <a:br>
              <a:rPr lang="en-US" sz="2800" dirty="0"/>
            </a:br>
            <a:r>
              <a:rPr lang="en-US" sz="2800" dirty="0"/>
              <a:t>connected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E487B-0DA7-0E02-16E8-15CF1A825B7D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6.10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6403B89-A186-10EB-C206-DD393D4A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Boltzmann Machine</a:t>
            </a:r>
          </a:p>
        </p:txBody>
      </p:sp>
    </p:spTree>
    <p:extLst>
      <p:ext uri="{BB962C8B-B14F-4D97-AF65-F5344CB8AC3E}">
        <p14:creationId xmlns:p14="http://schemas.microsoft.com/office/powerpoint/2010/main" val="49400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17145-064F-54E6-DF62-3DCB9B64C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20B475E-AFB9-342C-8225-A527E97BEAB8}"/>
              </a:ext>
            </a:extLst>
          </p:cNvPr>
          <p:cNvGrpSpPr>
            <a:grpSpLocks noChangeAspect="1"/>
          </p:cNvGrpSpPr>
          <p:nvPr/>
        </p:nvGrpSpPr>
        <p:grpSpPr>
          <a:xfrm>
            <a:off x="3092233" y="1550147"/>
            <a:ext cx="4449311" cy="4320000"/>
            <a:chOff x="1620049" y="2211021"/>
            <a:chExt cx="3349919" cy="325256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3723CFE-A955-7440-626D-7156E569A05F}"/>
                </a:ext>
              </a:extLst>
            </p:cNvPr>
            <p:cNvGrpSpPr/>
            <p:nvPr/>
          </p:nvGrpSpPr>
          <p:grpSpPr>
            <a:xfrm>
              <a:off x="1620049" y="2414307"/>
              <a:ext cx="3224654" cy="2988869"/>
              <a:chOff x="1560922" y="2467814"/>
              <a:chExt cx="3224654" cy="2988869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BEC75F9-5F7C-DAFF-C0A0-90BA84B90969}"/>
                  </a:ext>
                </a:extLst>
              </p:cNvPr>
              <p:cNvCxnSpPr>
                <a:cxnSpLocks/>
                <a:stCxn id="63" idx="4"/>
                <a:endCxn id="64" idx="4"/>
              </p:cNvCxnSpPr>
              <p:nvPr/>
            </p:nvCxnSpPr>
            <p:spPr>
              <a:xfrm flipV="1">
                <a:off x="2247307" y="2841440"/>
                <a:ext cx="2120881" cy="21364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AC82DBA-83EA-51D0-7ECB-3B2DC0DDC522}"/>
                  </a:ext>
                </a:extLst>
              </p:cNvPr>
              <p:cNvCxnSpPr>
                <a:cxnSpLocks/>
                <a:endCxn id="26" idx="8"/>
              </p:cNvCxnSpPr>
              <p:nvPr/>
            </p:nvCxnSpPr>
            <p:spPr>
              <a:xfrm flipH="1" flipV="1">
                <a:off x="1863998" y="3521947"/>
                <a:ext cx="384684" cy="14737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Dodecagon 25">
                <a:extLst>
                  <a:ext uri="{FF2B5EF4-FFF2-40B4-BE49-F238E27FC236}">
                    <a16:creationId xmlns:a16="http://schemas.microsoft.com/office/drawing/2014/main" id="{8297BE98-5EB9-9DC1-3C99-9990A3CF50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63998" y="2467814"/>
                <a:ext cx="2880000" cy="2880000"/>
              </a:xfrm>
              <a:prstGeom prst="dodecag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57FE302-44D1-17A5-DCB7-749C129DBF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48580" y="2489889"/>
                <a:ext cx="1453180" cy="4035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FFB7050-C81C-44C5-5DD3-D669E2C452F9}"/>
                  </a:ext>
                </a:extLst>
              </p:cNvPr>
              <p:cNvCxnSpPr>
                <a:cxnSpLocks/>
                <a:stCxn id="26" idx="10"/>
              </p:cNvCxnSpPr>
              <p:nvPr/>
            </p:nvCxnSpPr>
            <p:spPr>
              <a:xfrm flipH="1">
                <a:off x="1875126" y="2467814"/>
                <a:ext cx="1043005" cy="10640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A61B40E-89C6-4A0D-85D0-501DC08B49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9910" y="4281218"/>
                <a:ext cx="1043005" cy="10640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8CE5E75-2943-5949-21FB-3E672F812F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45647" y="4940255"/>
                <a:ext cx="1453180" cy="4035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A66A545-7574-E1DB-7CD9-7BCF8266C6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77531" y="2874273"/>
                <a:ext cx="363383" cy="15110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A7FFBD9-2104-B2A8-A4F5-683949808A97}"/>
                  </a:ext>
                </a:extLst>
              </p:cNvPr>
              <p:cNvGrpSpPr/>
              <p:nvPr/>
            </p:nvGrpSpPr>
            <p:grpSpPr>
              <a:xfrm rot="19622091">
                <a:off x="1560922" y="2579254"/>
                <a:ext cx="3224654" cy="2877429"/>
                <a:chOff x="1670661" y="2620214"/>
                <a:chExt cx="3224654" cy="2877429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47EF42F-E7D0-4943-9833-3AE1A3188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00980" y="2642289"/>
                  <a:ext cx="1453180" cy="4035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F32CE86-3B71-C7A7-1E89-34E441E284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27526" y="2620214"/>
                  <a:ext cx="1043005" cy="106402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9887A31B-240C-B720-D74E-73364A265D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52310" y="4433618"/>
                  <a:ext cx="1043005" cy="106402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3CEDBB07-A51B-EDE5-1110-823C296938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98047" y="5092655"/>
                  <a:ext cx="1453180" cy="4035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7DA430D8-5089-AE27-C540-D21A2D255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977909" flipH="1" flipV="1">
                  <a:off x="1670661" y="3876361"/>
                  <a:ext cx="1028488" cy="96648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D0B65051-1AA7-4A8D-7193-E3EF8D8C22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529931" y="3026673"/>
                  <a:ext cx="363383" cy="151100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C184829-104A-16AB-90CD-7796608DE8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47933" y="2829818"/>
                <a:ext cx="2160000" cy="216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5E5993D-4D46-70F7-A76D-7C08BEEF67C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887177">
                <a:off x="2270471" y="2896706"/>
                <a:ext cx="2088000" cy="208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70A5AB9-81B9-8EEE-8147-595B3BA39C5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712823" flipH="1">
                <a:off x="2278954" y="2835081"/>
                <a:ext cx="2088000" cy="2088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riangle 45">
                <a:extLst>
                  <a:ext uri="{FF2B5EF4-FFF2-40B4-BE49-F238E27FC236}">
                    <a16:creationId xmlns:a16="http://schemas.microsoft.com/office/drawing/2014/main" id="{90052592-46AB-C728-BAB2-077D76881C6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63837">
                <a:off x="2110753" y="2487081"/>
                <a:ext cx="2547361" cy="2196000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riangle 62">
                <a:extLst>
                  <a:ext uri="{FF2B5EF4-FFF2-40B4-BE49-F238E27FC236}">
                    <a16:creationId xmlns:a16="http://schemas.microsoft.com/office/drawing/2014/main" id="{0BE10637-F08F-4D7B-1C1E-69597B747E1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36163" flipH="1">
                <a:off x="1934296" y="2499673"/>
                <a:ext cx="2547361" cy="2196000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riangle 63">
                <a:extLst>
                  <a:ext uri="{FF2B5EF4-FFF2-40B4-BE49-F238E27FC236}">
                    <a16:creationId xmlns:a16="http://schemas.microsoft.com/office/drawing/2014/main" id="{95B5FEA5-A908-BB7A-E630-DE2A51A7CF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36163" flipV="1">
                <a:off x="2133838" y="3123650"/>
                <a:ext cx="2547361" cy="2196000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riangle 64">
                <a:extLst>
                  <a:ext uri="{FF2B5EF4-FFF2-40B4-BE49-F238E27FC236}">
                    <a16:creationId xmlns:a16="http://schemas.microsoft.com/office/drawing/2014/main" id="{5E86E15D-C7BC-E1D1-4EE0-BD850D58D32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63837" flipH="1" flipV="1">
                <a:off x="1957381" y="3136242"/>
                <a:ext cx="2547361" cy="2196000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D61745B-D6DC-BC18-FE09-57C13FB02876}"/>
                  </a:ext>
                </a:extLst>
              </p:cNvPr>
              <p:cNvCxnSpPr>
                <a:cxnSpLocks/>
                <a:stCxn id="65" idx="4"/>
                <a:endCxn id="46" idx="4"/>
              </p:cNvCxnSpPr>
              <p:nvPr/>
            </p:nvCxnSpPr>
            <p:spPr>
              <a:xfrm>
                <a:off x="2270392" y="2854032"/>
                <a:ext cx="2074711" cy="21112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EE43E36-19D1-A6E2-B0BB-9953A82820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83665" y="2579162"/>
                <a:ext cx="736048" cy="27028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4FA2ED1-BFCD-76DD-F20C-1AF85DC7FB78}"/>
                  </a:ext>
                </a:extLst>
              </p:cNvPr>
              <p:cNvCxnSpPr>
                <a:cxnSpLocks/>
                <a:endCxn id="64" idx="2"/>
              </p:cNvCxnSpPr>
              <p:nvPr/>
            </p:nvCxnSpPr>
            <p:spPr>
              <a:xfrm flipH="1" flipV="1">
                <a:off x="1900827" y="3474826"/>
                <a:ext cx="2813842" cy="9104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B435A5C-88A6-EDBA-439E-CD113921A957}"/>
                  </a:ext>
                </a:extLst>
              </p:cNvPr>
              <p:cNvCxnSpPr>
                <a:cxnSpLocks/>
                <a:stCxn id="65" idx="2"/>
              </p:cNvCxnSpPr>
              <p:nvPr/>
            </p:nvCxnSpPr>
            <p:spPr>
              <a:xfrm flipH="1">
                <a:off x="1873375" y="3487418"/>
                <a:ext cx="2864378" cy="8077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FB73B05-CA9F-7F90-B1FB-564C4A378305}"/>
                  </a:ext>
                </a:extLst>
              </p:cNvPr>
              <p:cNvCxnSpPr>
                <a:cxnSpLocks/>
                <a:stCxn id="26" idx="4"/>
              </p:cNvCxnSpPr>
              <p:nvPr/>
            </p:nvCxnSpPr>
            <p:spPr>
              <a:xfrm flipH="1" flipV="1">
                <a:off x="2871315" y="2489889"/>
                <a:ext cx="818550" cy="28579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0F39F82-B444-4902-028A-8C4629ED2A31}"/>
                  </a:ext>
                </a:extLst>
              </p:cNvPr>
              <p:cNvCxnSpPr>
                <a:cxnSpLocks/>
                <a:stCxn id="65" idx="2"/>
                <a:endCxn id="64" idx="2"/>
              </p:cNvCxnSpPr>
              <p:nvPr/>
            </p:nvCxnSpPr>
            <p:spPr>
              <a:xfrm flipH="1" flipV="1">
                <a:off x="1900827" y="3474826"/>
                <a:ext cx="2836926" cy="125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0EC55CE-EE4E-F7DA-A712-0595D4E1D654}"/>
                  </a:ext>
                </a:extLst>
              </p:cNvPr>
              <p:cNvCxnSpPr>
                <a:cxnSpLocks/>
                <a:stCxn id="63" idx="4"/>
                <a:endCxn id="65" idx="2"/>
              </p:cNvCxnSpPr>
              <p:nvPr/>
            </p:nvCxnSpPr>
            <p:spPr>
              <a:xfrm flipV="1">
                <a:off x="2247307" y="3487418"/>
                <a:ext cx="2490446" cy="14904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7AF7A1C2-F69A-5423-89C7-665271D838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00714" y="2946701"/>
                <a:ext cx="1390074" cy="23573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12D38F8-4787-FA20-941E-2F75744D18F5}"/>
                  </a:ext>
                </a:extLst>
              </p:cNvPr>
              <p:cNvCxnSpPr>
                <a:cxnSpLocks/>
                <a:stCxn id="46" idx="2"/>
              </p:cNvCxnSpPr>
              <p:nvPr/>
            </p:nvCxnSpPr>
            <p:spPr>
              <a:xfrm flipV="1">
                <a:off x="1877742" y="2884396"/>
                <a:ext cx="2450501" cy="14475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8E34E92-FFBC-94A0-B7DD-725E7C8DC92C}"/>
                  </a:ext>
                </a:extLst>
              </p:cNvPr>
              <p:cNvCxnSpPr>
                <a:cxnSpLocks/>
                <a:stCxn id="63" idx="4"/>
                <a:endCxn id="46" idx="0"/>
              </p:cNvCxnSpPr>
              <p:nvPr/>
            </p:nvCxnSpPr>
            <p:spPr>
              <a:xfrm flipV="1">
                <a:off x="2247307" y="2521564"/>
                <a:ext cx="1410138" cy="2456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4744A98B-7530-5C16-95AF-2EB18BD08A69}"/>
                  </a:ext>
                </a:extLst>
              </p:cNvPr>
              <p:cNvCxnSpPr>
                <a:cxnSpLocks/>
                <a:stCxn id="26" idx="4"/>
                <a:endCxn id="65" idx="4"/>
              </p:cNvCxnSpPr>
              <p:nvPr/>
            </p:nvCxnSpPr>
            <p:spPr>
              <a:xfrm flipH="1" flipV="1">
                <a:off x="2270392" y="2854032"/>
                <a:ext cx="1419473" cy="24937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F3BF623-2B75-E4FC-2B89-E9C6600DFF69}"/>
                  </a:ext>
                </a:extLst>
              </p:cNvPr>
              <p:cNvCxnSpPr>
                <a:cxnSpLocks/>
                <a:stCxn id="63" idx="2"/>
                <a:endCxn id="65" idx="4"/>
              </p:cNvCxnSpPr>
              <p:nvPr/>
            </p:nvCxnSpPr>
            <p:spPr>
              <a:xfrm flipH="1" flipV="1">
                <a:off x="2270392" y="2854032"/>
                <a:ext cx="2444276" cy="14904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C4DCF27-074E-A243-C68F-A366812CCDB1}"/>
                  </a:ext>
                </a:extLst>
              </p:cNvPr>
              <p:cNvCxnSpPr>
                <a:cxnSpLocks/>
                <a:stCxn id="63" idx="0"/>
                <a:endCxn id="46" idx="4"/>
              </p:cNvCxnSpPr>
              <p:nvPr/>
            </p:nvCxnSpPr>
            <p:spPr>
              <a:xfrm>
                <a:off x="2934965" y="2534156"/>
                <a:ext cx="1410138" cy="24311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360B285-76BC-887B-5A16-FD4892FBB546}"/>
                  </a:ext>
                </a:extLst>
              </p:cNvPr>
              <p:cNvCxnSpPr>
                <a:cxnSpLocks/>
                <a:endCxn id="46" idx="4"/>
              </p:cNvCxnSpPr>
              <p:nvPr/>
            </p:nvCxnSpPr>
            <p:spPr>
              <a:xfrm>
                <a:off x="1873065" y="3529976"/>
                <a:ext cx="2472038" cy="1435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257C8953-70BE-35E8-5D32-8CB7B3E058FC}"/>
                  </a:ext>
                </a:extLst>
              </p:cNvPr>
              <p:cNvCxnSpPr>
                <a:cxnSpLocks/>
                <a:endCxn id="64" idx="0"/>
              </p:cNvCxnSpPr>
              <p:nvPr/>
            </p:nvCxnSpPr>
            <p:spPr>
              <a:xfrm>
                <a:off x="3641423" y="2623630"/>
                <a:ext cx="39107" cy="2661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6277D876-DBCB-20F4-B087-96DA8145C3A2}"/>
                  </a:ext>
                </a:extLst>
              </p:cNvPr>
              <p:cNvCxnSpPr>
                <a:cxnSpLocks/>
                <a:endCxn id="46" idx="2"/>
              </p:cNvCxnSpPr>
              <p:nvPr/>
            </p:nvCxnSpPr>
            <p:spPr>
              <a:xfrm flipH="1" flipV="1">
                <a:off x="1877742" y="4331905"/>
                <a:ext cx="2739831" cy="533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16DDD79C-EB1C-DD42-789B-8CAED8C728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86951" y="2530453"/>
                <a:ext cx="0" cy="26844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BAF0A32-D8D5-9054-6067-353DAB5EED37}"/>
                </a:ext>
              </a:extLst>
            </p:cNvPr>
            <p:cNvGrpSpPr/>
            <p:nvPr/>
          </p:nvGrpSpPr>
          <p:grpSpPr>
            <a:xfrm>
              <a:off x="1723393" y="2211021"/>
              <a:ext cx="3246575" cy="3252560"/>
              <a:chOff x="1657255" y="2282461"/>
              <a:chExt cx="3246575" cy="325256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34C7E4BE-60FE-3DC3-37D3-53DA901F8C7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>
                <a:off x="4453830" y="3321820"/>
                <a:ext cx="450000" cy="450000"/>
              </a:xfrm>
              <a:prstGeom prst="ellipse">
                <a:avLst/>
              </a:prstGeom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A86FAA3F-D4AB-0EAC-94D9-CBEABFF8D5C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>
                <a:off x="3456569" y="2282461"/>
                <a:ext cx="450000" cy="45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8176669-6E9E-1BAE-EDB6-3DC39718266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>
                <a:off x="4078765" y="4705200"/>
                <a:ext cx="450000" cy="450000"/>
              </a:xfrm>
              <a:prstGeom prst="ellipse">
                <a:avLst/>
              </a:prstGeom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5523A5A-E513-9229-FC84-AD5AF9297F7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>
                <a:off x="4453830" y="4099763"/>
                <a:ext cx="450000" cy="450000"/>
              </a:xfrm>
              <a:prstGeom prst="ellipse">
                <a:avLst/>
              </a:prstGeom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8263164-7A3B-9FF7-AC76-686F9F1301D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>
                <a:off x="4078765" y="2668407"/>
                <a:ext cx="450000" cy="450000"/>
              </a:xfrm>
              <a:prstGeom prst="ellipse">
                <a:avLst/>
              </a:prstGeom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3FE3665-33A0-CA96-5A64-3CB77A25E28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>
                <a:off x="2680586" y="5085021"/>
                <a:ext cx="450000" cy="450000"/>
              </a:xfrm>
              <a:prstGeom prst="ellipse">
                <a:avLst/>
              </a:prstGeom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77125A6-69F9-C86E-D617-DEED9D02F46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>
                <a:off x="3456569" y="5085021"/>
                <a:ext cx="450000" cy="450000"/>
              </a:xfrm>
              <a:prstGeom prst="ellipse">
                <a:avLst/>
              </a:prstGeom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80490E5-378B-C1B2-FA33-48340BC8EE7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 flipH="1">
                <a:off x="2043396" y="2668407"/>
                <a:ext cx="450000" cy="45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8EC54A0-C789-B8D7-3E9B-6A9CDA60C73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 flipH="1">
                <a:off x="1657255" y="4099763"/>
                <a:ext cx="450000" cy="45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23944DF-45B3-64E2-D759-557696F6210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 flipH="1">
                <a:off x="1657255" y="3321820"/>
                <a:ext cx="450000" cy="45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6BBC15A-8DEA-66E5-3866-E194C88BDCF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 flipH="1">
                <a:off x="2680586" y="2282461"/>
                <a:ext cx="450000" cy="450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CD161E2-0013-BFDF-7FC4-1F5523CB06A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32721" flipH="1">
                <a:off x="2043396" y="4705200"/>
                <a:ext cx="450000" cy="450000"/>
              </a:xfrm>
              <a:prstGeom prst="ellipse">
                <a:avLst/>
              </a:prstGeom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id="{12471233-C57A-4524-85AA-A8A10F6418BF}"/>
              </a:ext>
            </a:extLst>
          </p:cNvPr>
          <p:cNvSpPr>
            <a:spLocks noChangeAspect="1"/>
          </p:cNvSpPr>
          <p:nvPr/>
        </p:nvSpPr>
        <p:spPr>
          <a:xfrm>
            <a:off x="8861086" y="2277083"/>
            <a:ext cx="597683" cy="5976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CE95305-E00F-0FB5-41E4-B1C34656E23A}"/>
              </a:ext>
            </a:extLst>
          </p:cNvPr>
          <p:cNvSpPr>
            <a:spLocks noChangeAspect="1"/>
          </p:cNvSpPr>
          <p:nvPr/>
        </p:nvSpPr>
        <p:spPr>
          <a:xfrm>
            <a:off x="8861087" y="3426397"/>
            <a:ext cx="597683" cy="597683"/>
          </a:xfrm>
          <a:prstGeom prst="ellipse">
            <a:avLst/>
          </a:prstGeom>
          <a:pattFill prst="wd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949E370-EE87-FB09-0CF6-EA5761F93D14}"/>
              </a:ext>
            </a:extLst>
          </p:cNvPr>
          <p:cNvSpPr txBox="1"/>
          <p:nvPr/>
        </p:nvSpPr>
        <p:spPr>
          <a:xfrm>
            <a:off x="9609939" y="2332989"/>
            <a:ext cx="206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visible nodes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5ECFFD2-678F-982D-7008-33BB9039A942}"/>
              </a:ext>
            </a:extLst>
          </p:cNvPr>
          <p:cNvSpPr txBox="1"/>
          <p:nvPr/>
        </p:nvSpPr>
        <p:spPr>
          <a:xfrm>
            <a:off x="9609939" y="3448537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hidden nodes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4D3F70C9-976C-6EB4-D5DB-279C96DFA69B}"/>
              </a:ext>
            </a:extLst>
          </p:cNvPr>
          <p:cNvCxnSpPr>
            <a:cxnSpLocks/>
          </p:cNvCxnSpPr>
          <p:nvPr/>
        </p:nvCxnSpPr>
        <p:spPr>
          <a:xfrm flipH="1" flipV="1">
            <a:off x="6084184" y="4307754"/>
            <a:ext cx="2551003" cy="10352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03CBCB45-B196-9EEA-2938-0949FE4B93F3}"/>
              </a:ext>
            </a:extLst>
          </p:cNvPr>
          <p:cNvSpPr txBox="1"/>
          <p:nvPr/>
        </p:nvSpPr>
        <p:spPr>
          <a:xfrm>
            <a:off x="8273296" y="4951310"/>
            <a:ext cx="1715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fully</a:t>
            </a:r>
            <a:br>
              <a:rPr lang="en-US" sz="2800" dirty="0"/>
            </a:br>
            <a:r>
              <a:rPr lang="en-US" sz="2800" dirty="0"/>
              <a:t>connected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C5E72-09C6-063E-4320-EF329BF79988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6.10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C1A6D6-0F11-BB8A-8436-B5FA252E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Boltzmann Machine</a:t>
            </a:r>
          </a:p>
        </p:txBody>
      </p:sp>
    </p:spTree>
    <p:extLst>
      <p:ext uri="{BB962C8B-B14F-4D97-AF65-F5344CB8AC3E}">
        <p14:creationId xmlns:p14="http://schemas.microsoft.com/office/powerpoint/2010/main" val="92402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A0D46-F72F-3BA7-967B-2A93C905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049078" cy="657225"/>
          </a:xfrm>
        </p:spPr>
        <p:txBody>
          <a:bodyPr anchor="ctr">
            <a:normAutofit fontScale="90000"/>
          </a:bodyPr>
          <a:lstStyle/>
          <a:p>
            <a:r>
              <a:rPr lang="en-US" sz="3200" dirty="0"/>
              <a:t>Restricted Boltzmann Machine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A7F398-FE58-FD47-41D6-9DAEE77285ED}"/>
              </a:ext>
            </a:extLst>
          </p:cNvPr>
          <p:cNvGrpSpPr/>
          <p:nvPr/>
        </p:nvGrpSpPr>
        <p:grpSpPr>
          <a:xfrm>
            <a:off x="500888" y="1129465"/>
            <a:ext cx="11445100" cy="4960074"/>
            <a:chOff x="159928" y="1485925"/>
            <a:chExt cx="11445100" cy="4960074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2D7BEB4E-D5A4-FF50-A69E-4AC1773C9F55}"/>
                </a:ext>
              </a:extLst>
            </p:cNvPr>
            <p:cNvGrpSpPr/>
            <p:nvPr/>
          </p:nvGrpSpPr>
          <p:grpSpPr>
            <a:xfrm>
              <a:off x="397173" y="2673502"/>
              <a:ext cx="8555697" cy="2453714"/>
              <a:chOff x="820015" y="2212153"/>
              <a:chExt cx="10266833" cy="2944456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D7B6919-832F-2037-40FB-4F17EC7322C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903887" y="3692115"/>
                <a:ext cx="28804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C050485-6B12-FD4B-85E4-82AE11311BD4}"/>
                  </a:ext>
                </a:extLst>
              </p:cNvPr>
              <p:cNvCxnSpPr/>
              <p:nvPr/>
            </p:nvCxnSpPr>
            <p:spPr>
              <a:xfrm rot="5400000" flipH="1">
                <a:off x="1087512" y="3657790"/>
                <a:ext cx="28804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13A2935-160C-9ABE-B61F-7C58039EDBC1}"/>
                  </a:ext>
                </a:extLst>
              </p:cNvPr>
              <p:cNvCxnSpPr>
                <a:cxnSpLocks/>
                <a:stCxn id="11" idx="6"/>
                <a:endCxn id="20" idx="2"/>
              </p:cNvCxnSpPr>
              <p:nvPr/>
            </p:nvCxnSpPr>
            <p:spPr>
              <a:xfrm flipH="1" flipV="1">
                <a:off x="7645000" y="2251908"/>
                <a:ext cx="2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CA5FDDD-25AB-5D49-1EBF-65C06720DFE8}"/>
                  </a:ext>
                </a:extLst>
              </p:cNvPr>
              <p:cNvCxnSpPr>
                <a:cxnSpLocks/>
                <a:endCxn id="20" idx="2"/>
              </p:cNvCxnSpPr>
              <p:nvPr/>
            </p:nvCxnSpPr>
            <p:spPr>
              <a:xfrm rot="5400000" flipH="1">
                <a:off x="7069337" y="2827572"/>
                <a:ext cx="2846086" cy="1694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7E0308F-2F0F-6AE7-A63C-6DE56C72777F}"/>
                  </a:ext>
                </a:extLst>
              </p:cNvPr>
              <p:cNvCxnSpPr>
                <a:cxnSpLocks/>
                <a:stCxn id="11" idx="6"/>
                <a:endCxn id="21" idx="2"/>
              </p:cNvCxnSpPr>
              <p:nvPr/>
            </p:nvCxnSpPr>
            <p:spPr>
              <a:xfrm flipH="1" flipV="1">
                <a:off x="5939237" y="2251908"/>
                <a:ext cx="1705765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CE9D65E-2737-59CD-0674-7C0A4BB0F6AC}"/>
                  </a:ext>
                </a:extLst>
              </p:cNvPr>
              <p:cNvCxnSpPr>
                <a:cxnSpLocks/>
                <a:stCxn id="76" idx="6"/>
                <a:endCxn id="21" idx="2"/>
              </p:cNvCxnSpPr>
              <p:nvPr/>
            </p:nvCxnSpPr>
            <p:spPr>
              <a:xfrm flipH="1" flipV="1">
                <a:off x="5939237" y="2251908"/>
                <a:ext cx="3411527" cy="28783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C9332D6-869B-7C4F-1D4E-338BBC186972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 flipV="1">
                <a:off x="2527718" y="2251908"/>
                <a:ext cx="5117282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E0AC14F-B322-6598-79EB-E9DF897D2747}"/>
                  </a:ext>
                </a:extLst>
              </p:cNvPr>
              <p:cNvCxnSpPr>
                <a:cxnSpLocks/>
                <a:stCxn id="12" idx="6"/>
                <a:endCxn id="21" idx="2"/>
              </p:cNvCxnSpPr>
              <p:nvPr/>
            </p:nvCxnSpPr>
            <p:spPr>
              <a:xfrm flipH="1" flipV="1">
                <a:off x="5939237" y="2251908"/>
                <a:ext cx="1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70E7BCC-7D50-9CF5-ECD6-25FA2C5BEB3E}"/>
                  </a:ext>
                </a:extLst>
              </p:cNvPr>
              <p:cNvCxnSpPr>
                <a:cxnSpLocks/>
                <a:stCxn id="11" idx="6"/>
                <a:endCxn id="78" idx="2"/>
              </p:cNvCxnSpPr>
              <p:nvPr/>
            </p:nvCxnSpPr>
            <p:spPr>
              <a:xfrm flipV="1">
                <a:off x="7645002" y="2276197"/>
                <a:ext cx="1705319" cy="28561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881D501-9995-E14A-FF38-5254382B5EA1}"/>
                  </a:ext>
                </a:extLst>
              </p:cNvPr>
              <p:cNvCxnSpPr>
                <a:cxnSpLocks/>
                <a:stCxn id="11" idx="6"/>
                <a:endCxn id="25" idx="2"/>
              </p:cNvCxnSpPr>
              <p:nvPr/>
            </p:nvCxnSpPr>
            <p:spPr>
              <a:xfrm flipH="1" flipV="1">
                <a:off x="2527706" y="2251908"/>
                <a:ext cx="5117296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BBB69950-B3CA-F4EA-3EC7-4DE28CA7173B}"/>
                  </a:ext>
                </a:extLst>
              </p:cNvPr>
              <p:cNvCxnSpPr>
                <a:cxnSpLocks/>
                <a:stCxn id="14" idx="6"/>
                <a:endCxn id="21" idx="2"/>
              </p:cNvCxnSpPr>
              <p:nvPr/>
            </p:nvCxnSpPr>
            <p:spPr>
              <a:xfrm flipV="1">
                <a:off x="4233476" y="2251908"/>
                <a:ext cx="1705761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5A06C71-36A0-E0BA-A161-86291EF8D219}"/>
                  </a:ext>
                </a:extLst>
              </p:cNvPr>
              <p:cNvCxnSpPr>
                <a:cxnSpLocks/>
                <a:stCxn id="14" idx="6"/>
                <a:endCxn id="22" idx="2"/>
              </p:cNvCxnSpPr>
              <p:nvPr/>
            </p:nvCxnSpPr>
            <p:spPr>
              <a:xfrm flipH="1" flipV="1">
                <a:off x="4233475" y="2251908"/>
                <a:ext cx="1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E6D71F0-F47C-86BA-CBB4-5FE012C4B112}"/>
                  </a:ext>
                </a:extLst>
              </p:cNvPr>
              <p:cNvCxnSpPr>
                <a:cxnSpLocks/>
                <a:stCxn id="11" idx="6"/>
              </p:cNvCxnSpPr>
              <p:nvPr/>
            </p:nvCxnSpPr>
            <p:spPr>
              <a:xfrm flipH="1" flipV="1">
                <a:off x="4244478" y="2276199"/>
                <a:ext cx="3400524" cy="28561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E933824-4CD3-0DC3-B38B-7F9667B4AE0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951390" y="2863523"/>
                <a:ext cx="2880411" cy="17057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6809230-2E19-ADE7-659A-96D7F7EC914C}"/>
                  </a:ext>
                </a:extLst>
              </p:cNvPr>
              <p:cNvCxnSpPr>
                <a:cxnSpLocks/>
                <a:stCxn id="12" idx="6"/>
              </p:cNvCxnSpPr>
              <p:nvPr/>
            </p:nvCxnSpPr>
            <p:spPr>
              <a:xfrm flipH="1" flipV="1">
                <a:off x="4265015" y="2307386"/>
                <a:ext cx="1674224" cy="28249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03D477F-4807-44FF-7EAC-8E104E4A1A54}"/>
                  </a:ext>
                </a:extLst>
              </p:cNvPr>
              <p:cNvCxnSpPr>
                <a:cxnSpLocks/>
                <a:endCxn id="78" idx="2"/>
              </p:cNvCxnSpPr>
              <p:nvPr/>
            </p:nvCxnSpPr>
            <p:spPr>
              <a:xfrm rot="5400000" flipH="1" flipV="1">
                <a:off x="5357195" y="1163481"/>
                <a:ext cx="2880411" cy="51058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79C5279-0B53-8D6D-0CF8-136F89A1DBA9}"/>
                  </a:ext>
                </a:extLst>
              </p:cNvPr>
              <p:cNvCxnSpPr>
                <a:cxnSpLocks/>
                <a:stCxn id="12" idx="6"/>
                <a:endCxn id="25" idx="2"/>
              </p:cNvCxnSpPr>
              <p:nvPr/>
            </p:nvCxnSpPr>
            <p:spPr>
              <a:xfrm flipH="1" flipV="1">
                <a:off x="2527706" y="2251908"/>
                <a:ext cx="3411533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9DF5D82-FA1B-70DF-57BC-A5452AF63CAE}"/>
                  </a:ext>
                </a:extLst>
              </p:cNvPr>
              <p:cNvCxnSpPr>
                <a:cxnSpLocks/>
                <a:stCxn id="76" idx="6"/>
              </p:cNvCxnSpPr>
              <p:nvPr/>
            </p:nvCxnSpPr>
            <p:spPr>
              <a:xfrm flipH="1" flipV="1">
                <a:off x="2538714" y="2276201"/>
                <a:ext cx="6812050" cy="28540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A9CE0D3-CD67-27EF-6163-C9A6DDB63851}"/>
                  </a:ext>
                </a:extLst>
              </p:cNvPr>
              <p:cNvCxnSpPr>
                <a:cxnSpLocks/>
                <a:stCxn id="76" idx="6"/>
                <a:endCxn id="22" idx="2"/>
              </p:cNvCxnSpPr>
              <p:nvPr/>
            </p:nvCxnSpPr>
            <p:spPr>
              <a:xfrm flipH="1" flipV="1">
                <a:off x="4233475" y="2251908"/>
                <a:ext cx="5117289" cy="28783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C8EE46A-5F0B-2E09-45A2-784AE6AFAD50}"/>
                  </a:ext>
                </a:extLst>
              </p:cNvPr>
              <p:cNvCxnSpPr>
                <a:cxnSpLocks/>
                <a:stCxn id="12" idx="6"/>
                <a:endCxn id="78" idx="2"/>
              </p:cNvCxnSpPr>
              <p:nvPr/>
            </p:nvCxnSpPr>
            <p:spPr>
              <a:xfrm flipV="1">
                <a:off x="5939239" y="2276197"/>
                <a:ext cx="3411083" cy="28561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4ABFD611-6719-7006-61C9-767A40D91256}"/>
                  </a:ext>
                </a:extLst>
              </p:cNvPr>
              <p:cNvCxnSpPr>
                <a:cxnSpLocks/>
                <a:stCxn id="12" idx="6"/>
                <a:endCxn id="20" idx="2"/>
              </p:cNvCxnSpPr>
              <p:nvPr/>
            </p:nvCxnSpPr>
            <p:spPr>
              <a:xfrm flipV="1">
                <a:off x="5939239" y="2251908"/>
                <a:ext cx="1705761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A9A8D66-37A8-7AD3-3F42-5E58875CA632}"/>
                  </a:ext>
                </a:extLst>
              </p:cNvPr>
              <p:cNvCxnSpPr>
                <a:cxnSpLocks/>
                <a:stCxn id="18" idx="6"/>
                <a:endCxn id="78" idx="2"/>
              </p:cNvCxnSpPr>
              <p:nvPr/>
            </p:nvCxnSpPr>
            <p:spPr>
              <a:xfrm flipV="1">
                <a:off x="2527718" y="2276197"/>
                <a:ext cx="6822604" cy="28561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F0F433F-FE97-7D0A-73EE-EB92D976B619}"/>
                  </a:ext>
                </a:extLst>
              </p:cNvPr>
              <p:cNvCxnSpPr>
                <a:cxnSpLocks/>
                <a:stCxn id="18" idx="6"/>
                <a:endCxn id="21" idx="2"/>
              </p:cNvCxnSpPr>
              <p:nvPr/>
            </p:nvCxnSpPr>
            <p:spPr>
              <a:xfrm flipV="1">
                <a:off x="2527718" y="2251908"/>
                <a:ext cx="3411520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3F827B4-F305-062E-84EB-599FE71020F2}"/>
                  </a:ext>
                </a:extLst>
              </p:cNvPr>
              <p:cNvCxnSpPr>
                <a:cxnSpLocks/>
                <a:stCxn id="18" idx="6"/>
                <a:endCxn id="22" idx="2"/>
              </p:cNvCxnSpPr>
              <p:nvPr/>
            </p:nvCxnSpPr>
            <p:spPr>
              <a:xfrm flipV="1">
                <a:off x="2527718" y="2251908"/>
                <a:ext cx="1705757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972B37A-C14E-9CB7-3AB1-53A46CB5AEEA}"/>
                  </a:ext>
                </a:extLst>
              </p:cNvPr>
              <p:cNvCxnSpPr>
                <a:cxnSpLocks/>
                <a:stCxn id="14" idx="6"/>
                <a:endCxn id="20" idx="2"/>
              </p:cNvCxnSpPr>
              <p:nvPr/>
            </p:nvCxnSpPr>
            <p:spPr>
              <a:xfrm flipV="1">
                <a:off x="4233476" y="2251908"/>
                <a:ext cx="3411523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C0830670-9419-1E65-0FD6-2565530177A2}"/>
                  </a:ext>
                </a:extLst>
              </p:cNvPr>
              <p:cNvGrpSpPr/>
              <p:nvPr/>
            </p:nvGrpSpPr>
            <p:grpSpPr>
              <a:xfrm>
                <a:off x="820015" y="2212153"/>
                <a:ext cx="8530307" cy="2925599"/>
                <a:chOff x="820015" y="2212153"/>
                <a:chExt cx="8530307" cy="2925599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01381A22-7497-72FB-EF1C-A58B5C435054}"/>
                    </a:ext>
                  </a:extLst>
                </p:cNvPr>
                <p:cNvCxnSpPr>
                  <a:cxnSpLocks/>
                  <a:stCxn id="25" idx="2"/>
                  <a:endCxn id="81" idx="6"/>
                </p:cNvCxnSpPr>
                <p:nvPr/>
              </p:nvCxnSpPr>
              <p:spPr>
                <a:xfrm flipH="1">
                  <a:off x="820016" y="2251908"/>
                  <a:ext cx="1707689" cy="28460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5FED5CB5-F346-4C0A-ED4F-DA713D9AEDF5}"/>
                    </a:ext>
                  </a:extLst>
                </p:cNvPr>
                <p:cNvCxnSpPr>
                  <a:cxnSpLocks/>
                  <a:stCxn id="22" idx="2"/>
                  <a:endCxn id="81" idx="6"/>
                </p:cNvCxnSpPr>
                <p:nvPr/>
              </p:nvCxnSpPr>
              <p:spPr>
                <a:xfrm flipH="1">
                  <a:off x="820016" y="2251908"/>
                  <a:ext cx="3413459" cy="28460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3CEF891-C3F3-11FA-3B6B-24A281E5F9CF}"/>
                    </a:ext>
                  </a:extLst>
                </p:cNvPr>
                <p:cNvCxnSpPr>
                  <a:cxnSpLocks/>
                  <a:stCxn id="21" idx="2"/>
                  <a:endCxn id="81" idx="6"/>
                </p:cNvCxnSpPr>
                <p:nvPr/>
              </p:nvCxnSpPr>
              <p:spPr>
                <a:xfrm flipH="1">
                  <a:off x="820016" y="2251908"/>
                  <a:ext cx="5119221" cy="28460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544CC71F-EFFD-3CBB-9027-D2705BBEBE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63332" y="2212153"/>
                  <a:ext cx="6681668" cy="284608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726C96B1-0488-7A05-2E16-028F5EC920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0015" y="2315954"/>
                  <a:ext cx="8530307" cy="28217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5F2582E3-B20C-29BA-31F7-572C8E5B73FD}"/>
                  </a:ext>
                </a:extLst>
              </p:cNvPr>
              <p:cNvGrpSpPr/>
              <p:nvPr/>
            </p:nvGrpSpPr>
            <p:grpSpPr>
              <a:xfrm flipH="1">
                <a:off x="2556541" y="2217703"/>
                <a:ext cx="8530307" cy="2925599"/>
                <a:chOff x="820015" y="2212153"/>
                <a:chExt cx="8530307" cy="2925599"/>
              </a:xfrm>
            </p:grpSpPr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ADE4BF74-631A-862D-BC5E-B4FBB48D28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0015" y="2251909"/>
                  <a:ext cx="1707690" cy="284608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898ED2F5-BE91-42B2-59E1-E015F7D755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0015" y="2251909"/>
                  <a:ext cx="3413460" cy="284608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E7EB3DF7-8F23-73E5-45BB-0CA3DB471A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0015" y="2251909"/>
                  <a:ext cx="5119222" cy="28460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6FEAF0F4-BE88-508C-5868-E6AD5D1466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63332" y="2212153"/>
                  <a:ext cx="6681668" cy="284608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41256867-15F2-3BD2-5D16-C25D3666C0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0015" y="2315954"/>
                  <a:ext cx="8530307" cy="28217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D572E05-653D-3D4D-70EF-C452FD442F1E}"/>
                </a:ext>
              </a:extLst>
            </p:cNvPr>
            <p:cNvGrpSpPr/>
            <p:nvPr/>
          </p:nvGrpSpPr>
          <p:grpSpPr>
            <a:xfrm rot="5400000">
              <a:off x="4415640" y="-600498"/>
              <a:ext cx="494733" cy="6160008"/>
              <a:chOff x="2392165" y="1675065"/>
              <a:chExt cx="310412" cy="386499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4340445-BC96-70CA-7A54-63F7636AE18D}"/>
                  </a:ext>
                </a:extLst>
              </p:cNvPr>
              <p:cNvSpPr/>
              <p:nvPr/>
            </p:nvSpPr>
            <p:spPr>
              <a:xfrm flipH="1">
                <a:off x="2392165" y="2566711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64CDA9E-48D2-89AA-1BDD-6380AC802D41}"/>
                  </a:ext>
                </a:extLst>
              </p:cNvPr>
              <p:cNvSpPr/>
              <p:nvPr/>
            </p:nvSpPr>
            <p:spPr>
              <a:xfrm flipH="1">
                <a:off x="2392165" y="3458587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C4C3CFC-21A8-4181-DC23-E160CD842E94}"/>
                  </a:ext>
                </a:extLst>
              </p:cNvPr>
              <p:cNvSpPr/>
              <p:nvPr/>
            </p:nvSpPr>
            <p:spPr>
              <a:xfrm flipH="1">
                <a:off x="2392165" y="4350463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98F3D85-69B4-B1B9-7588-3CF4049724E2}"/>
                  </a:ext>
                </a:extLst>
              </p:cNvPr>
              <p:cNvSpPr/>
              <p:nvPr/>
            </p:nvSpPr>
            <p:spPr>
              <a:xfrm flipH="1">
                <a:off x="2392165" y="5242343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82C2241-1EAB-CE1F-9512-F416D5397341}"/>
                  </a:ext>
                </a:extLst>
              </p:cNvPr>
              <p:cNvSpPr/>
              <p:nvPr/>
            </p:nvSpPr>
            <p:spPr>
              <a:xfrm flipH="1">
                <a:off x="2404865" y="1675065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9211572-036B-23A2-6341-3E15B4659354}"/>
                </a:ext>
              </a:extLst>
            </p:cNvPr>
            <p:cNvGrpSpPr/>
            <p:nvPr/>
          </p:nvGrpSpPr>
          <p:grpSpPr>
            <a:xfrm rot="5400000">
              <a:off x="4408379" y="829919"/>
              <a:ext cx="503097" cy="9000000"/>
              <a:chOff x="4177983" y="786046"/>
              <a:chExt cx="315659" cy="564689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1D30820-E4E9-E5CD-532E-95855744652E}"/>
                  </a:ext>
                </a:extLst>
              </p:cNvPr>
              <p:cNvSpPr/>
              <p:nvPr/>
            </p:nvSpPr>
            <p:spPr>
              <a:xfrm flipH="1">
                <a:off x="4195930" y="2566711"/>
                <a:ext cx="297712" cy="2977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D126DA-165B-8856-DD86-D43D7DBD8A60}"/>
                  </a:ext>
                </a:extLst>
              </p:cNvPr>
              <p:cNvSpPr/>
              <p:nvPr/>
            </p:nvSpPr>
            <p:spPr>
              <a:xfrm flipH="1">
                <a:off x="4195930" y="3458587"/>
                <a:ext cx="297712" cy="2977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1526A3-22F1-AE5B-ACD7-20CAA20376A2}"/>
                  </a:ext>
                </a:extLst>
              </p:cNvPr>
              <p:cNvSpPr/>
              <p:nvPr/>
            </p:nvSpPr>
            <p:spPr>
              <a:xfrm flipH="1">
                <a:off x="4195930" y="4350463"/>
                <a:ext cx="297712" cy="2977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ED00018-9DD2-90B7-E541-79D3A7C547A1}"/>
                  </a:ext>
                </a:extLst>
              </p:cNvPr>
              <p:cNvSpPr/>
              <p:nvPr/>
            </p:nvSpPr>
            <p:spPr>
              <a:xfrm flipH="1">
                <a:off x="4195930" y="5242337"/>
                <a:ext cx="297712" cy="2977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BAD1DBD-A14E-B9EB-7C4C-7A9990564E3C}"/>
                  </a:ext>
                </a:extLst>
              </p:cNvPr>
              <p:cNvSpPr/>
              <p:nvPr/>
            </p:nvSpPr>
            <p:spPr>
              <a:xfrm flipH="1">
                <a:off x="4194857" y="1674835"/>
                <a:ext cx="297712" cy="2977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E78B64B-664F-3AAD-20E5-91C24A0ED482}"/>
                  </a:ext>
                </a:extLst>
              </p:cNvPr>
              <p:cNvSpPr/>
              <p:nvPr/>
            </p:nvSpPr>
            <p:spPr>
              <a:xfrm flipH="1">
                <a:off x="4188286" y="786046"/>
                <a:ext cx="297712" cy="2977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43C1E2E-DF99-DACB-73F5-B16ABD73F61F}"/>
                  </a:ext>
                </a:extLst>
              </p:cNvPr>
              <p:cNvSpPr/>
              <p:nvPr/>
            </p:nvSpPr>
            <p:spPr>
              <a:xfrm flipH="1">
                <a:off x="4177983" y="6135227"/>
                <a:ext cx="297712" cy="2977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3615C56-2D45-5096-633A-9F0E5254366F}"/>
                </a:ext>
              </a:extLst>
            </p:cNvPr>
            <p:cNvSpPr txBox="1"/>
            <p:nvPr/>
          </p:nvSpPr>
          <p:spPr>
            <a:xfrm>
              <a:off x="3489575" y="1485925"/>
              <a:ext cx="23407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visible nodes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FFDF5020-7312-6A78-7ED4-88CB62E8D1EA}"/>
                </a:ext>
              </a:extLst>
            </p:cNvPr>
            <p:cNvSpPr txBox="1"/>
            <p:nvPr/>
          </p:nvSpPr>
          <p:spPr>
            <a:xfrm>
              <a:off x="3432668" y="5861224"/>
              <a:ext cx="2454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hidden nodes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0806B5E0-9838-2A4F-4CCD-509D41C0F853}"/>
                </a:ext>
              </a:extLst>
            </p:cNvPr>
            <p:cNvSpPr txBox="1"/>
            <p:nvPr/>
          </p:nvSpPr>
          <p:spPr>
            <a:xfrm>
              <a:off x="9184557" y="3320529"/>
              <a:ext cx="242047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fully connected</a:t>
              </a:r>
              <a:br>
                <a:rPr lang="en-US" sz="2800" dirty="0"/>
              </a:br>
              <a:r>
                <a:rPr lang="en-US" sz="2800" dirty="0">
                  <a:solidFill>
                    <a:srgbClr val="7030A0"/>
                  </a:solidFill>
                </a:rPr>
                <a:t>between</a:t>
              </a:r>
              <a:r>
                <a:rPr lang="en-US" sz="2800" dirty="0"/>
                <a:t> layers</a:t>
              </a:r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B407BF75-29F4-6FC7-19E4-B5255903693B}"/>
                </a:ext>
              </a:extLst>
            </p:cNvPr>
            <p:cNvCxnSpPr>
              <a:cxnSpLocks/>
              <a:stCxn id="181" idx="1"/>
            </p:cNvCxnSpPr>
            <p:nvPr/>
          </p:nvCxnSpPr>
          <p:spPr>
            <a:xfrm flipH="1">
              <a:off x="7017026" y="3797583"/>
              <a:ext cx="216753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FD6B4EB-A20F-78DD-8093-28A0B0EDEFFE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6.11</a:t>
            </a:r>
          </a:p>
        </p:txBody>
      </p:sp>
    </p:spTree>
    <p:extLst>
      <p:ext uri="{BB962C8B-B14F-4D97-AF65-F5344CB8AC3E}">
        <p14:creationId xmlns:p14="http://schemas.microsoft.com/office/powerpoint/2010/main" val="13031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44C64-C0E1-091B-06A3-0A5808C02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F03C-3854-922D-06D9-EF24D22A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049078" cy="657225"/>
          </a:xfrm>
        </p:spPr>
        <p:txBody>
          <a:bodyPr anchor="ctr">
            <a:normAutofit fontScale="90000"/>
          </a:bodyPr>
          <a:lstStyle/>
          <a:p>
            <a:r>
              <a:rPr lang="en-US" sz="3200" dirty="0"/>
              <a:t>Restricted Boltzmann Machine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B19005-4085-0A43-11FA-C754D6B74638}"/>
              </a:ext>
            </a:extLst>
          </p:cNvPr>
          <p:cNvGrpSpPr/>
          <p:nvPr/>
        </p:nvGrpSpPr>
        <p:grpSpPr>
          <a:xfrm>
            <a:off x="500888" y="1129465"/>
            <a:ext cx="11445100" cy="4960074"/>
            <a:chOff x="159928" y="1485925"/>
            <a:chExt cx="11445100" cy="4960074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E2694970-3836-C63B-02D1-B7311A83B796}"/>
                </a:ext>
              </a:extLst>
            </p:cNvPr>
            <p:cNvGrpSpPr/>
            <p:nvPr/>
          </p:nvGrpSpPr>
          <p:grpSpPr>
            <a:xfrm>
              <a:off x="397173" y="2673502"/>
              <a:ext cx="8555697" cy="2453714"/>
              <a:chOff x="820015" y="2212153"/>
              <a:chExt cx="10266833" cy="2944456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88983D2-802B-D4FA-5556-FDB2CD29EF4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903887" y="3692115"/>
                <a:ext cx="28804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236E7A4-04B9-31AC-BD13-CDEBC2C250B4}"/>
                  </a:ext>
                </a:extLst>
              </p:cNvPr>
              <p:cNvCxnSpPr/>
              <p:nvPr/>
            </p:nvCxnSpPr>
            <p:spPr>
              <a:xfrm rot="5400000" flipH="1">
                <a:off x="1087512" y="3657790"/>
                <a:ext cx="28804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F500AF1-7AF7-7DE8-CB3F-D875F924BD00}"/>
                  </a:ext>
                </a:extLst>
              </p:cNvPr>
              <p:cNvCxnSpPr>
                <a:cxnSpLocks/>
                <a:stCxn id="11" idx="6"/>
                <a:endCxn id="20" idx="2"/>
              </p:cNvCxnSpPr>
              <p:nvPr/>
            </p:nvCxnSpPr>
            <p:spPr>
              <a:xfrm flipH="1" flipV="1">
                <a:off x="7645000" y="2251908"/>
                <a:ext cx="2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44C417A-3A82-F245-3672-2A03129565FE}"/>
                  </a:ext>
                </a:extLst>
              </p:cNvPr>
              <p:cNvCxnSpPr>
                <a:cxnSpLocks/>
                <a:endCxn id="20" idx="2"/>
              </p:cNvCxnSpPr>
              <p:nvPr/>
            </p:nvCxnSpPr>
            <p:spPr>
              <a:xfrm rot="5400000" flipH="1">
                <a:off x="7069337" y="2827572"/>
                <a:ext cx="2846086" cy="1694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2DD9493-DEEF-2183-A243-8B9C71A31033}"/>
                  </a:ext>
                </a:extLst>
              </p:cNvPr>
              <p:cNvCxnSpPr>
                <a:cxnSpLocks/>
                <a:stCxn id="11" idx="6"/>
                <a:endCxn id="21" idx="2"/>
              </p:cNvCxnSpPr>
              <p:nvPr/>
            </p:nvCxnSpPr>
            <p:spPr>
              <a:xfrm flipH="1" flipV="1">
                <a:off x="5939237" y="2251908"/>
                <a:ext cx="1705765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8308FEA-54F0-0C51-2D9A-B4BAC6B354B0}"/>
                  </a:ext>
                </a:extLst>
              </p:cNvPr>
              <p:cNvCxnSpPr>
                <a:cxnSpLocks/>
                <a:stCxn id="76" idx="6"/>
                <a:endCxn id="21" idx="2"/>
              </p:cNvCxnSpPr>
              <p:nvPr/>
            </p:nvCxnSpPr>
            <p:spPr>
              <a:xfrm flipH="1" flipV="1">
                <a:off x="5939237" y="2251908"/>
                <a:ext cx="3411527" cy="28783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ED68A6E-1E95-5A91-B4AB-97B6956F6760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 flipV="1">
                <a:off x="2527718" y="2251908"/>
                <a:ext cx="5117282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4647AFD-6034-3404-03B3-C724BE9379C9}"/>
                  </a:ext>
                </a:extLst>
              </p:cNvPr>
              <p:cNvCxnSpPr>
                <a:cxnSpLocks/>
                <a:stCxn id="12" idx="6"/>
                <a:endCxn id="21" idx="2"/>
              </p:cNvCxnSpPr>
              <p:nvPr/>
            </p:nvCxnSpPr>
            <p:spPr>
              <a:xfrm flipH="1" flipV="1">
                <a:off x="5939237" y="2251908"/>
                <a:ext cx="1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D7850D8-036A-29C5-B3DE-88E412ECC6D1}"/>
                  </a:ext>
                </a:extLst>
              </p:cNvPr>
              <p:cNvCxnSpPr>
                <a:cxnSpLocks/>
                <a:stCxn id="11" idx="6"/>
                <a:endCxn id="78" idx="2"/>
              </p:cNvCxnSpPr>
              <p:nvPr/>
            </p:nvCxnSpPr>
            <p:spPr>
              <a:xfrm flipV="1">
                <a:off x="7645002" y="2276197"/>
                <a:ext cx="1705319" cy="28561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5A4DD77-0FBC-9A9F-770C-F7695E8B6A40}"/>
                  </a:ext>
                </a:extLst>
              </p:cNvPr>
              <p:cNvCxnSpPr>
                <a:cxnSpLocks/>
                <a:stCxn id="11" idx="6"/>
                <a:endCxn id="25" idx="2"/>
              </p:cNvCxnSpPr>
              <p:nvPr/>
            </p:nvCxnSpPr>
            <p:spPr>
              <a:xfrm flipH="1" flipV="1">
                <a:off x="2527706" y="2251908"/>
                <a:ext cx="5117296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B4372E5-19A7-EAAF-C993-10A309153CEA}"/>
                  </a:ext>
                </a:extLst>
              </p:cNvPr>
              <p:cNvCxnSpPr>
                <a:cxnSpLocks/>
                <a:stCxn id="14" idx="6"/>
                <a:endCxn id="21" idx="2"/>
              </p:cNvCxnSpPr>
              <p:nvPr/>
            </p:nvCxnSpPr>
            <p:spPr>
              <a:xfrm flipV="1">
                <a:off x="4233476" y="2251908"/>
                <a:ext cx="1705761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2537D9F-0140-BE83-F47D-89F9D8D605E8}"/>
                  </a:ext>
                </a:extLst>
              </p:cNvPr>
              <p:cNvCxnSpPr>
                <a:cxnSpLocks/>
                <a:stCxn id="14" idx="6"/>
                <a:endCxn id="22" idx="2"/>
              </p:cNvCxnSpPr>
              <p:nvPr/>
            </p:nvCxnSpPr>
            <p:spPr>
              <a:xfrm flipH="1" flipV="1">
                <a:off x="4233475" y="2251908"/>
                <a:ext cx="1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C9388DE-2A02-6A45-DA32-E2D04737DBB0}"/>
                  </a:ext>
                </a:extLst>
              </p:cNvPr>
              <p:cNvCxnSpPr>
                <a:cxnSpLocks/>
                <a:stCxn id="11" idx="6"/>
              </p:cNvCxnSpPr>
              <p:nvPr/>
            </p:nvCxnSpPr>
            <p:spPr>
              <a:xfrm flipH="1" flipV="1">
                <a:off x="4244478" y="2276199"/>
                <a:ext cx="3400524" cy="28561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ABA8003-EBDF-2A0D-2D03-5CBDAD89EC0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951390" y="2863523"/>
                <a:ext cx="2880411" cy="17057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D9FE6B4-90D1-43CE-22DF-E7578A67255D}"/>
                  </a:ext>
                </a:extLst>
              </p:cNvPr>
              <p:cNvCxnSpPr>
                <a:cxnSpLocks/>
                <a:stCxn id="12" idx="6"/>
              </p:cNvCxnSpPr>
              <p:nvPr/>
            </p:nvCxnSpPr>
            <p:spPr>
              <a:xfrm flipH="1" flipV="1">
                <a:off x="4265015" y="2307386"/>
                <a:ext cx="1674224" cy="28249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DDFB776-EF39-32F4-13AC-67A0E1C2B010}"/>
                  </a:ext>
                </a:extLst>
              </p:cNvPr>
              <p:cNvCxnSpPr>
                <a:cxnSpLocks/>
                <a:endCxn id="78" idx="2"/>
              </p:cNvCxnSpPr>
              <p:nvPr/>
            </p:nvCxnSpPr>
            <p:spPr>
              <a:xfrm rot="5400000" flipH="1" flipV="1">
                <a:off x="5357195" y="1163481"/>
                <a:ext cx="2880411" cy="51058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A607724-3DC6-8A9E-5039-DB3FCFCABD11}"/>
                  </a:ext>
                </a:extLst>
              </p:cNvPr>
              <p:cNvCxnSpPr>
                <a:cxnSpLocks/>
                <a:stCxn id="12" idx="6"/>
                <a:endCxn id="25" idx="2"/>
              </p:cNvCxnSpPr>
              <p:nvPr/>
            </p:nvCxnSpPr>
            <p:spPr>
              <a:xfrm flipH="1" flipV="1">
                <a:off x="2527706" y="2251908"/>
                <a:ext cx="3411533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76E0BD0-D53E-2B83-85E3-0BDBB67C77FF}"/>
                  </a:ext>
                </a:extLst>
              </p:cNvPr>
              <p:cNvCxnSpPr>
                <a:cxnSpLocks/>
                <a:stCxn id="76" idx="6"/>
              </p:cNvCxnSpPr>
              <p:nvPr/>
            </p:nvCxnSpPr>
            <p:spPr>
              <a:xfrm flipH="1" flipV="1">
                <a:off x="2538714" y="2276201"/>
                <a:ext cx="6812050" cy="28540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89207BB-09EF-32AE-F3CB-99B29FC4AD99}"/>
                  </a:ext>
                </a:extLst>
              </p:cNvPr>
              <p:cNvCxnSpPr>
                <a:cxnSpLocks/>
                <a:stCxn id="76" idx="6"/>
                <a:endCxn id="22" idx="2"/>
              </p:cNvCxnSpPr>
              <p:nvPr/>
            </p:nvCxnSpPr>
            <p:spPr>
              <a:xfrm flipH="1" flipV="1">
                <a:off x="4233475" y="2251908"/>
                <a:ext cx="5117289" cy="28783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A7D92EE-614F-9562-20ED-D5EADB159965}"/>
                  </a:ext>
                </a:extLst>
              </p:cNvPr>
              <p:cNvCxnSpPr>
                <a:cxnSpLocks/>
                <a:stCxn id="12" idx="6"/>
                <a:endCxn id="78" idx="2"/>
              </p:cNvCxnSpPr>
              <p:nvPr/>
            </p:nvCxnSpPr>
            <p:spPr>
              <a:xfrm flipV="1">
                <a:off x="5939239" y="2276197"/>
                <a:ext cx="3411083" cy="28561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BE52881-D2D3-0B2A-EF88-763BE020BCD5}"/>
                  </a:ext>
                </a:extLst>
              </p:cNvPr>
              <p:cNvCxnSpPr>
                <a:cxnSpLocks/>
                <a:stCxn id="12" idx="6"/>
                <a:endCxn id="20" idx="2"/>
              </p:cNvCxnSpPr>
              <p:nvPr/>
            </p:nvCxnSpPr>
            <p:spPr>
              <a:xfrm flipV="1">
                <a:off x="5939239" y="2251908"/>
                <a:ext cx="1705761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5EB79D2-A836-745C-E86A-653A9097D416}"/>
                  </a:ext>
                </a:extLst>
              </p:cNvPr>
              <p:cNvCxnSpPr>
                <a:cxnSpLocks/>
                <a:stCxn id="18" idx="6"/>
                <a:endCxn id="78" idx="2"/>
              </p:cNvCxnSpPr>
              <p:nvPr/>
            </p:nvCxnSpPr>
            <p:spPr>
              <a:xfrm flipV="1">
                <a:off x="2527718" y="2276197"/>
                <a:ext cx="6822604" cy="28561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8A3B8A84-3AB7-5C18-AA65-EDB506FDFB7F}"/>
                  </a:ext>
                </a:extLst>
              </p:cNvPr>
              <p:cNvCxnSpPr>
                <a:cxnSpLocks/>
                <a:stCxn id="18" idx="6"/>
                <a:endCxn id="21" idx="2"/>
              </p:cNvCxnSpPr>
              <p:nvPr/>
            </p:nvCxnSpPr>
            <p:spPr>
              <a:xfrm flipV="1">
                <a:off x="2527718" y="2251908"/>
                <a:ext cx="3411520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3C2B2B3-6E4F-ADC4-4685-947795D36052}"/>
                  </a:ext>
                </a:extLst>
              </p:cNvPr>
              <p:cNvCxnSpPr>
                <a:cxnSpLocks/>
                <a:stCxn id="18" idx="6"/>
                <a:endCxn id="22" idx="2"/>
              </p:cNvCxnSpPr>
              <p:nvPr/>
            </p:nvCxnSpPr>
            <p:spPr>
              <a:xfrm flipV="1">
                <a:off x="2527718" y="2251908"/>
                <a:ext cx="1705757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3B49B4C-4D06-82CD-67EC-55FEFE8E21FE}"/>
                  </a:ext>
                </a:extLst>
              </p:cNvPr>
              <p:cNvCxnSpPr>
                <a:cxnSpLocks/>
                <a:stCxn id="14" idx="6"/>
                <a:endCxn id="20" idx="2"/>
              </p:cNvCxnSpPr>
              <p:nvPr/>
            </p:nvCxnSpPr>
            <p:spPr>
              <a:xfrm flipV="1">
                <a:off x="4233476" y="2251908"/>
                <a:ext cx="3411523" cy="28804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1D17296F-80A7-3662-7652-424AA22EFD52}"/>
                  </a:ext>
                </a:extLst>
              </p:cNvPr>
              <p:cNvGrpSpPr/>
              <p:nvPr/>
            </p:nvGrpSpPr>
            <p:grpSpPr>
              <a:xfrm>
                <a:off x="820015" y="2212153"/>
                <a:ext cx="8530307" cy="2925599"/>
                <a:chOff x="820015" y="2212153"/>
                <a:chExt cx="8530307" cy="2925599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628173FF-36FA-6D14-CB01-14755B9CDACF}"/>
                    </a:ext>
                  </a:extLst>
                </p:cNvPr>
                <p:cNvCxnSpPr>
                  <a:cxnSpLocks/>
                  <a:stCxn id="25" idx="2"/>
                  <a:endCxn id="81" idx="6"/>
                </p:cNvCxnSpPr>
                <p:nvPr/>
              </p:nvCxnSpPr>
              <p:spPr>
                <a:xfrm flipH="1">
                  <a:off x="820016" y="2251908"/>
                  <a:ext cx="1707689" cy="28460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14A6D64-BDEC-D30A-4280-8AA464D758C8}"/>
                    </a:ext>
                  </a:extLst>
                </p:cNvPr>
                <p:cNvCxnSpPr>
                  <a:cxnSpLocks/>
                  <a:stCxn id="22" idx="2"/>
                  <a:endCxn id="81" idx="6"/>
                </p:cNvCxnSpPr>
                <p:nvPr/>
              </p:nvCxnSpPr>
              <p:spPr>
                <a:xfrm flipH="1">
                  <a:off x="820016" y="2251908"/>
                  <a:ext cx="3413459" cy="28460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923EF4A6-0398-BBBF-CFA0-B4BB6A1D4892}"/>
                    </a:ext>
                  </a:extLst>
                </p:cNvPr>
                <p:cNvCxnSpPr>
                  <a:cxnSpLocks/>
                  <a:stCxn id="21" idx="2"/>
                  <a:endCxn id="81" idx="6"/>
                </p:cNvCxnSpPr>
                <p:nvPr/>
              </p:nvCxnSpPr>
              <p:spPr>
                <a:xfrm flipH="1">
                  <a:off x="820016" y="2251908"/>
                  <a:ext cx="5119221" cy="28460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77A7B5D0-32F5-C34D-6871-09DA63854F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63332" y="2212153"/>
                  <a:ext cx="6681668" cy="284608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82112A4D-E11C-E346-C79C-BC1AD09ED6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0015" y="2315954"/>
                  <a:ext cx="8530307" cy="28217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75458B33-1D9B-15DA-1844-8C25594AB4D0}"/>
                  </a:ext>
                </a:extLst>
              </p:cNvPr>
              <p:cNvGrpSpPr/>
              <p:nvPr/>
            </p:nvGrpSpPr>
            <p:grpSpPr>
              <a:xfrm flipH="1">
                <a:off x="2556541" y="2217703"/>
                <a:ext cx="8530307" cy="2925599"/>
                <a:chOff x="820015" y="2212153"/>
                <a:chExt cx="8530307" cy="2925599"/>
              </a:xfrm>
            </p:grpSpPr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C3FAE379-4570-CBDA-ECB5-C984F27215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0015" y="2251909"/>
                  <a:ext cx="1707690" cy="284608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64374C58-7CAF-0B3B-6CF2-421CF2D628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0015" y="2251909"/>
                  <a:ext cx="3413460" cy="284608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E6BFB0CE-99A8-5BF0-5508-DF120D7083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0015" y="2251909"/>
                  <a:ext cx="5119222" cy="28460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3821B097-6EB7-42AC-ACFB-1BF20089DA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63332" y="2212153"/>
                  <a:ext cx="6681668" cy="284608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554158C6-3B3E-EB9B-E1E2-E53336B17D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0015" y="2315954"/>
                  <a:ext cx="8530307" cy="282179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7E329B9-C5FB-39E9-76E2-AA19E94B97FD}"/>
                </a:ext>
              </a:extLst>
            </p:cNvPr>
            <p:cNvGrpSpPr/>
            <p:nvPr/>
          </p:nvGrpSpPr>
          <p:grpSpPr>
            <a:xfrm rot="5400000">
              <a:off x="4415640" y="-600498"/>
              <a:ext cx="494733" cy="6160008"/>
              <a:chOff x="2392165" y="1675065"/>
              <a:chExt cx="310412" cy="386499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1CCFEB9-B7C5-10D4-33CB-1B8BDA251549}"/>
                  </a:ext>
                </a:extLst>
              </p:cNvPr>
              <p:cNvSpPr/>
              <p:nvPr/>
            </p:nvSpPr>
            <p:spPr>
              <a:xfrm flipH="1">
                <a:off x="2392165" y="2566711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E2414C6-B37F-5E17-4D34-0788CDD0A9B3}"/>
                  </a:ext>
                </a:extLst>
              </p:cNvPr>
              <p:cNvSpPr/>
              <p:nvPr/>
            </p:nvSpPr>
            <p:spPr>
              <a:xfrm flipH="1">
                <a:off x="2392165" y="3458587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D75E2B4-C16C-FBDE-E0D5-756263477803}"/>
                  </a:ext>
                </a:extLst>
              </p:cNvPr>
              <p:cNvSpPr/>
              <p:nvPr/>
            </p:nvSpPr>
            <p:spPr>
              <a:xfrm flipH="1">
                <a:off x="2392165" y="4350463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09416CD-7011-49BA-161C-D561BA36BA3A}"/>
                  </a:ext>
                </a:extLst>
              </p:cNvPr>
              <p:cNvSpPr/>
              <p:nvPr/>
            </p:nvSpPr>
            <p:spPr>
              <a:xfrm flipH="1">
                <a:off x="2392165" y="5242343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78FB7A0-DA9F-C48A-708B-AE0D95702DF2}"/>
                  </a:ext>
                </a:extLst>
              </p:cNvPr>
              <p:cNvSpPr/>
              <p:nvPr/>
            </p:nvSpPr>
            <p:spPr>
              <a:xfrm flipH="1">
                <a:off x="2404865" y="1675065"/>
                <a:ext cx="297712" cy="29771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E6F3844-1947-4EBF-212C-B2AF9589A0C9}"/>
                </a:ext>
              </a:extLst>
            </p:cNvPr>
            <p:cNvGrpSpPr/>
            <p:nvPr/>
          </p:nvGrpSpPr>
          <p:grpSpPr>
            <a:xfrm rot="5400000">
              <a:off x="4408379" y="829919"/>
              <a:ext cx="503097" cy="9000000"/>
              <a:chOff x="4177983" y="786046"/>
              <a:chExt cx="315659" cy="564689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B51C9FA-707F-56A6-1397-3BA792A8642F}"/>
                  </a:ext>
                </a:extLst>
              </p:cNvPr>
              <p:cNvSpPr/>
              <p:nvPr/>
            </p:nvSpPr>
            <p:spPr>
              <a:xfrm flipH="1">
                <a:off x="4195930" y="2566711"/>
                <a:ext cx="297712" cy="297712"/>
              </a:xfrm>
              <a:prstGeom prst="ellipse">
                <a:avLst/>
              </a:prstGeom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9777F17-435F-D74B-DDEC-C7196E5D0E9C}"/>
                  </a:ext>
                </a:extLst>
              </p:cNvPr>
              <p:cNvSpPr/>
              <p:nvPr/>
            </p:nvSpPr>
            <p:spPr>
              <a:xfrm flipH="1">
                <a:off x="4195930" y="3458587"/>
                <a:ext cx="297712" cy="297712"/>
              </a:xfrm>
              <a:prstGeom prst="ellipse">
                <a:avLst/>
              </a:prstGeom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E698308-5505-0B35-679C-16E4AD65D7F5}"/>
                  </a:ext>
                </a:extLst>
              </p:cNvPr>
              <p:cNvSpPr/>
              <p:nvPr/>
            </p:nvSpPr>
            <p:spPr>
              <a:xfrm flipH="1">
                <a:off x="4195930" y="4350463"/>
                <a:ext cx="297712" cy="297712"/>
              </a:xfrm>
              <a:prstGeom prst="ellipse">
                <a:avLst/>
              </a:prstGeom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90D28E9-82B2-8247-9322-23FC9EFFE8EE}"/>
                  </a:ext>
                </a:extLst>
              </p:cNvPr>
              <p:cNvSpPr/>
              <p:nvPr/>
            </p:nvSpPr>
            <p:spPr>
              <a:xfrm flipH="1">
                <a:off x="4195930" y="5242337"/>
                <a:ext cx="297712" cy="297712"/>
              </a:xfrm>
              <a:prstGeom prst="ellipse">
                <a:avLst/>
              </a:prstGeom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C84B18A-2486-75B1-7C28-8D50C17A80FA}"/>
                  </a:ext>
                </a:extLst>
              </p:cNvPr>
              <p:cNvSpPr/>
              <p:nvPr/>
            </p:nvSpPr>
            <p:spPr>
              <a:xfrm flipH="1">
                <a:off x="4194857" y="1674835"/>
                <a:ext cx="297712" cy="297712"/>
              </a:xfrm>
              <a:prstGeom prst="ellipse">
                <a:avLst/>
              </a:prstGeom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9472CF9-2CF6-0C5D-09DC-E05EE7F4E5DB}"/>
                  </a:ext>
                </a:extLst>
              </p:cNvPr>
              <p:cNvSpPr/>
              <p:nvPr/>
            </p:nvSpPr>
            <p:spPr>
              <a:xfrm flipH="1">
                <a:off x="4188286" y="786046"/>
                <a:ext cx="297712" cy="297712"/>
              </a:xfrm>
              <a:prstGeom prst="ellipse">
                <a:avLst/>
              </a:prstGeom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763FE73-765A-85E7-5BA4-DED3D3852B0A}"/>
                  </a:ext>
                </a:extLst>
              </p:cNvPr>
              <p:cNvSpPr/>
              <p:nvPr/>
            </p:nvSpPr>
            <p:spPr>
              <a:xfrm flipH="1">
                <a:off x="4177983" y="6135227"/>
                <a:ext cx="297712" cy="297712"/>
              </a:xfrm>
              <a:prstGeom prst="ellipse">
                <a:avLst/>
              </a:prstGeom>
              <a:pattFill prst="wdUp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1950883-6AD0-A6C3-473C-49ABDC55068C}"/>
                </a:ext>
              </a:extLst>
            </p:cNvPr>
            <p:cNvSpPr txBox="1"/>
            <p:nvPr/>
          </p:nvSpPr>
          <p:spPr>
            <a:xfrm>
              <a:off x="3489575" y="1485925"/>
              <a:ext cx="23407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visible nodes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F87B5100-DB8E-9BB6-D9CC-C7C9C55B91D6}"/>
                </a:ext>
              </a:extLst>
            </p:cNvPr>
            <p:cNvSpPr txBox="1"/>
            <p:nvPr/>
          </p:nvSpPr>
          <p:spPr>
            <a:xfrm>
              <a:off x="3432668" y="5861224"/>
              <a:ext cx="24545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hidden nodes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E3ABFB1-EAA1-0BF2-D057-D96D21882D37}"/>
                </a:ext>
              </a:extLst>
            </p:cNvPr>
            <p:cNvSpPr txBox="1"/>
            <p:nvPr/>
          </p:nvSpPr>
          <p:spPr>
            <a:xfrm>
              <a:off x="9184557" y="3320529"/>
              <a:ext cx="242047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fully connected</a:t>
              </a:r>
              <a:br>
                <a:rPr lang="en-US" sz="2800" dirty="0"/>
              </a:br>
              <a:r>
                <a:rPr lang="en-US" sz="2800" dirty="0">
                  <a:solidFill>
                    <a:srgbClr val="7030A0"/>
                  </a:solidFill>
                </a:rPr>
                <a:t>between</a:t>
              </a:r>
              <a:r>
                <a:rPr lang="en-US" sz="2800" dirty="0"/>
                <a:t> layers</a:t>
              </a:r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4D94F5D5-B3FC-02C3-2EDB-0343C9600974}"/>
                </a:ext>
              </a:extLst>
            </p:cNvPr>
            <p:cNvCxnSpPr>
              <a:cxnSpLocks/>
              <a:stCxn id="181" idx="1"/>
            </p:cNvCxnSpPr>
            <p:nvPr/>
          </p:nvCxnSpPr>
          <p:spPr>
            <a:xfrm flipH="1">
              <a:off x="7017026" y="3797583"/>
              <a:ext cx="2167531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D64DFF-176A-A15E-746A-A7E2BA499FB0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6.11</a:t>
            </a:r>
          </a:p>
        </p:txBody>
      </p:sp>
    </p:spTree>
    <p:extLst>
      <p:ext uri="{BB962C8B-B14F-4D97-AF65-F5344CB8AC3E}">
        <p14:creationId xmlns:p14="http://schemas.microsoft.com/office/powerpoint/2010/main" val="980503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88C9A28-B5AF-0E04-2AB4-6F43DC1FBAB1}"/>
              </a:ext>
            </a:extLst>
          </p:cNvPr>
          <p:cNvGrpSpPr/>
          <p:nvPr/>
        </p:nvGrpSpPr>
        <p:grpSpPr>
          <a:xfrm>
            <a:off x="2426803" y="1451714"/>
            <a:ext cx="6914510" cy="4646168"/>
            <a:chOff x="507272" y="1318364"/>
            <a:chExt cx="6914510" cy="46461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28220F-C11B-3DAF-4BFF-EEFA9FAB18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404" y="150017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00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17D00D-9173-D483-92C2-884D7987B8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404" y="204017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56D03E-B9ED-A237-FD3F-F96B17F2C4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404" y="418306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05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3F04E12-1A9D-BAF3-92EE-6E62716A33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404" y="257501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02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C30974-450C-7B7D-9BCF-E248B4A2FA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404" y="3109540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03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5DC5DD-9AEB-F2A0-8EC6-E5123BAE51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2404" y="3647211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04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923523F-080F-3A6B-7CF0-C17DAB897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251" y="150017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F6EF8D-340A-14CE-6647-5AFEFC61E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251" y="204017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E10438-E131-B20E-20A1-14E2B49BC2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251" y="418306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EC2C84-EFAD-AE3C-B459-6021FE4B0D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251" y="2575015"/>
              <a:ext cx="540000" cy="540000"/>
            </a:xfrm>
            <a:prstGeom prst="rect">
              <a:avLst/>
            </a:prstGeom>
            <a:solidFill>
              <a:srgbClr val="FFE9C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AA0879-1F1A-82E0-BFCB-FAC6F655C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251" y="3109540"/>
              <a:ext cx="540000" cy="540000"/>
            </a:xfrm>
            <a:prstGeom prst="rect">
              <a:avLst/>
            </a:prstGeom>
            <a:solidFill>
              <a:srgbClr val="FFCA7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CA828E-F236-E71B-7A6B-0607FDDA64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62251" y="3647211"/>
              <a:ext cx="540000" cy="540000"/>
            </a:xfrm>
            <a:prstGeom prst="rect">
              <a:avLst/>
            </a:prstGeom>
            <a:solidFill>
              <a:srgbClr val="FFE9C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95FDEE9-1B7B-C887-B442-B951FFD79D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2251" y="150017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9A8FEC-195F-E5DD-97C4-9053B505A1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2251" y="204017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62FF5D3-8314-49EF-7C12-93315CC63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2251" y="418306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65B5457-E628-BAF3-EFAC-11E7D4271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2251" y="2575015"/>
              <a:ext cx="540000" cy="540000"/>
            </a:xfrm>
            <a:prstGeom prst="rect">
              <a:avLst/>
            </a:prstGeom>
            <a:solidFill>
              <a:srgbClr val="FFCA7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86300A8-76B4-8137-028B-A139B978C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2251" y="3109540"/>
              <a:ext cx="540000" cy="540000"/>
            </a:xfrm>
            <a:prstGeom prst="rect">
              <a:avLst/>
            </a:prstGeom>
            <a:solidFill>
              <a:srgbClr val="FF93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DC8F98-9CF7-2CC9-F6F6-9463A63568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2251" y="3647211"/>
              <a:ext cx="540000" cy="540000"/>
            </a:xfrm>
            <a:prstGeom prst="rect">
              <a:avLst/>
            </a:prstGeom>
            <a:solidFill>
              <a:srgbClr val="FFCA7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1128F10-09EB-EB7F-5F6B-CF09956D79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8897" y="150017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2D3F253-E771-785F-7F3F-AD28DF2D1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8897" y="204017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52A7035-2BCD-1FF1-2555-4011E5FE1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8897" y="418306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35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8A5E68-E798-EDBC-A32C-3849A30088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8897" y="2575015"/>
              <a:ext cx="540000" cy="540000"/>
            </a:xfrm>
            <a:prstGeom prst="rect">
              <a:avLst/>
            </a:prstGeom>
            <a:solidFill>
              <a:srgbClr val="FFE9C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9FE8DC1-E4EF-E4C1-0873-18AC7AE440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8897" y="3109540"/>
              <a:ext cx="540000" cy="540000"/>
            </a:xfrm>
            <a:prstGeom prst="rect">
              <a:avLst/>
            </a:prstGeom>
            <a:solidFill>
              <a:srgbClr val="FFCA7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33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09601B5-C1F8-CC9D-B26E-01C69886C2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8897" y="3647211"/>
              <a:ext cx="540000" cy="540000"/>
            </a:xfrm>
            <a:prstGeom prst="rect">
              <a:avLst/>
            </a:prstGeom>
            <a:solidFill>
              <a:srgbClr val="FFE9C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34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72D3AAF-4F0B-713B-5950-A888FCA02E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8111" y="150017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A7ABB7-ECF3-9D60-D24C-225F855FBE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8111" y="204017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51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E8D5D87-8EE5-89E7-C727-B400A44AEB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8111" y="418306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55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ADF75EF-6C4E-6A3B-FE16-058172AD2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8111" y="257501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52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09A7E35-11FE-EB1F-BFD0-12A366CAC6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8111" y="3109540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53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43E6A2A-4459-56CD-5597-C699FEBCE7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8111" y="3647211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54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8D7EB44-EDAF-8387-95FE-4795A8AF38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5543" y="150017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D7DA041-A1DD-5705-2BD8-12D72E20BC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5543" y="204017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41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5F83A5D-325E-E28E-F08C-77AD9810B3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5543" y="418306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45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38652F9-A998-D56C-0FC5-4BDCA51D77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5543" y="257501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42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FCE10E7-E48B-5F8B-CEE0-E4EDFA6995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5543" y="3109540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43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FE78119-7870-94AB-EB5C-5A7503A48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5543" y="3647211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dirty="0">
                  <a:solidFill>
                    <a:schemeClr val="tx1"/>
                  </a:solidFill>
                </a:rPr>
                <a:t>ŵ</a:t>
              </a:r>
              <a:r>
                <a:rPr lang="en-US" baseline="-25000" dirty="0">
                  <a:solidFill>
                    <a:schemeClr val="tx1"/>
                  </a:solidFill>
                </a:rPr>
                <a:t>44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70664F7-A483-DDAC-2F2F-70E1A2DF3539}"/>
                </a:ext>
              </a:extLst>
            </p:cNvPr>
            <p:cNvGrpSpPr/>
            <p:nvPr/>
          </p:nvGrpSpPr>
          <p:grpSpPr>
            <a:xfrm>
              <a:off x="1529986" y="2929840"/>
              <a:ext cx="450000" cy="450000"/>
              <a:chOff x="2703130" y="2407362"/>
              <a:chExt cx="450000" cy="4500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8741322-0C09-ED4E-F573-28F3FFAB4D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03130" y="2407362"/>
                <a:ext cx="450000" cy="450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F55EA94-0C52-1853-D942-DF76CF2EB068}"/>
                  </a:ext>
                </a:extLst>
              </p:cNvPr>
              <p:cNvSpPr txBox="1"/>
              <p:nvPr/>
            </p:nvSpPr>
            <p:spPr>
              <a:xfrm>
                <a:off x="2760081" y="2437063"/>
                <a:ext cx="378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ê</a:t>
                </a:r>
                <a:r>
                  <a:rPr lang="en-US" baseline="-25000" dirty="0"/>
                  <a:t>1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238BB34-144A-6CA3-E1D7-C95BE3D52A0A}"/>
                </a:ext>
              </a:extLst>
            </p:cNvPr>
            <p:cNvGrpSpPr/>
            <p:nvPr/>
          </p:nvGrpSpPr>
          <p:grpSpPr>
            <a:xfrm>
              <a:off x="2267213" y="3097655"/>
              <a:ext cx="450000" cy="450000"/>
              <a:chOff x="2703130" y="2407362"/>
              <a:chExt cx="450000" cy="450000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20BC3DD-DB04-516A-C741-72CE4A56D5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03130" y="2407362"/>
                <a:ext cx="450000" cy="450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26C9B98-7279-0A00-F5F1-E42915A7B550}"/>
                  </a:ext>
                </a:extLst>
              </p:cNvPr>
              <p:cNvSpPr txBox="1"/>
              <p:nvPr/>
            </p:nvSpPr>
            <p:spPr>
              <a:xfrm>
                <a:off x="2760081" y="2437063"/>
                <a:ext cx="378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ê</a:t>
                </a:r>
                <a:r>
                  <a:rPr lang="en-US" baseline="-25000" dirty="0"/>
                  <a:t>2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4B65E54-3320-093E-87DB-8BCC38CF41C3}"/>
                </a:ext>
              </a:extLst>
            </p:cNvPr>
            <p:cNvGrpSpPr/>
            <p:nvPr/>
          </p:nvGrpSpPr>
          <p:grpSpPr>
            <a:xfrm>
              <a:off x="2702794" y="3768075"/>
              <a:ext cx="450000" cy="450000"/>
              <a:chOff x="2703130" y="2407362"/>
              <a:chExt cx="450000" cy="4500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6711CF0-2A70-B2C8-A909-3BD333499D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03130" y="2407362"/>
                <a:ext cx="450000" cy="450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9D93C49-F1D5-32FD-BCB9-A9F58F8621A1}"/>
                  </a:ext>
                </a:extLst>
              </p:cNvPr>
              <p:cNvSpPr txBox="1"/>
              <p:nvPr/>
            </p:nvSpPr>
            <p:spPr>
              <a:xfrm>
                <a:off x="2760081" y="2437063"/>
                <a:ext cx="378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ê</a:t>
                </a:r>
                <a:r>
                  <a:rPr lang="en-US" baseline="-25000" dirty="0"/>
                  <a:t>3</a:t>
                </a: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EBA6AE3-B25A-1724-C28D-AA3FA649EC5C}"/>
                </a:ext>
              </a:extLst>
            </p:cNvPr>
            <p:cNvSpPr txBox="1"/>
            <p:nvPr/>
          </p:nvSpPr>
          <p:spPr>
            <a:xfrm>
              <a:off x="507272" y="3513826"/>
              <a:ext cx="16619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2. examples</a:t>
              </a:r>
              <a:br>
                <a:rPr lang="en-US" sz="2400" dirty="0"/>
              </a:br>
              <a:r>
                <a:rPr lang="en-US" sz="2400" dirty="0"/>
                <a:t> fed in turn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3E766D8-970E-14FC-9B47-28EAC8654875}"/>
                </a:ext>
              </a:extLst>
            </p:cNvPr>
            <p:cNvSpPr txBox="1"/>
            <p:nvPr/>
          </p:nvSpPr>
          <p:spPr>
            <a:xfrm>
              <a:off x="627752" y="1318364"/>
              <a:ext cx="25646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1. network weights</a:t>
              </a:r>
              <a:br>
                <a:rPr lang="en-GB" sz="2400" dirty="0"/>
              </a:br>
              <a:r>
                <a:rPr lang="en-GB" sz="2400" dirty="0"/>
                <a:t> initialised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3892DDB-8937-8094-2745-83FB031D55D8}"/>
                </a:ext>
              </a:extLst>
            </p:cNvPr>
            <p:cNvSpPr txBox="1"/>
            <p:nvPr/>
          </p:nvSpPr>
          <p:spPr>
            <a:xfrm>
              <a:off x="2536413" y="4802763"/>
              <a:ext cx="17697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3. closest</a:t>
              </a:r>
              <a:br>
                <a:rPr lang="en-US" sz="2400" dirty="0"/>
              </a:br>
              <a:r>
                <a:rPr lang="en-US" sz="2400" dirty="0"/>
                <a:t>match found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EFF4CEF-004A-6042-E8DD-8C2308758BE2}"/>
                </a:ext>
              </a:extLst>
            </p:cNvPr>
            <p:cNvGrpSpPr/>
            <p:nvPr/>
          </p:nvGrpSpPr>
          <p:grpSpPr>
            <a:xfrm>
              <a:off x="2143497" y="4243788"/>
              <a:ext cx="450000" cy="450000"/>
              <a:chOff x="2703130" y="2407362"/>
              <a:chExt cx="450000" cy="450000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49377EA-BB44-28EE-320F-ED4BF808B2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03130" y="2407362"/>
                <a:ext cx="450000" cy="450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F33093B-1B6D-3D1D-9976-A9496A30426A}"/>
                  </a:ext>
                </a:extLst>
              </p:cNvPr>
              <p:cNvSpPr txBox="1"/>
              <p:nvPr/>
            </p:nvSpPr>
            <p:spPr>
              <a:xfrm>
                <a:off x="2760081" y="2437063"/>
                <a:ext cx="378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ê</a:t>
                </a:r>
                <a:r>
                  <a:rPr lang="en-US" baseline="-25000" dirty="0"/>
                  <a:t>4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F09C6BF-9AE9-FE2F-0669-D73F4B4106F0}"/>
                </a:ext>
              </a:extLst>
            </p:cNvPr>
            <p:cNvGrpSpPr/>
            <p:nvPr/>
          </p:nvGrpSpPr>
          <p:grpSpPr>
            <a:xfrm>
              <a:off x="1396899" y="4498365"/>
              <a:ext cx="450000" cy="450000"/>
              <a:chOff x="2703130" y="2407362"/>
              <a:chExt cx="450000" cy="45000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C832794-7BC5-6A3A-8750-91FA526364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03130" y="2407362"/>
                <a:ext cx="450000" cy="450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A1E5627-C35D-C197-86D0-701452FD1E60}"/>
                  </a:ext>
                </a:extLst>
              </p:cNvPr>
              <p:cNvSpPr txBox="1"/>
              <p:nvPr/>
            </p:nvSpPr>
            <p:spPr>
              <a:xfrm>
                <a:off x="2760081" y="2437063"/>
                <a:ext cx="378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ê</a:t>
                </a:r>
                <a:r>
                  <a:rPr lang="en-US" baseline="-25000" dirty="0"/>
                  <a:t>5</a:t>
                </a: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F622BF6-6DFB-5E7D-8266-9D12E896923E}"/>
                </a:ext>
              </a:extLst>
            </p:cNvPr>
            <p:cNvSpPr txBox="1"/>
            <p:nvPr/>
          </p:nvSpPr>
          <p:spPr>
            <a:xfrm>
              <a:off x="4647112" y="5133535"/>
              <a:ext cx="27746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4. chosen cell and</a:t>
              </a:r>
              <a:br>
                <a:rPr lang="en-GB" sz="2400" dirty="0"/>
              </a:br>
              <a:r>
                <a:rPr lang="en-GB" sz="2400" dirty="0"/>
                <a:t>neighbours modified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D759829-9172-19AB-F3C5-F9886E9690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3649" y="3526234"/>
              <a:ext cx="1949803" cy="456208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3B7AD07-C211-8A5D-B3AD-9FEECA8476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8688" y="4092580"/>
              <a:ext cx="266123" cy="6804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65D801C5-6754-C8FC-2693-A06B0E93E36D}"/>
                </a:ext>
              </a:extLst>
            </p:cNvPr>
            <p:cNvCxnSpPr>
              <a:cxnSpLocks/>
            </p:cNvCxnSpPr>
            <p:nvPr/>
          </p:nvCxnSpPr>
          <p:spPr>
            <a:xfrm>
              <a:off x="2927794" y="1816028"/>
              <a:ext cx="1719318" cy="3857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B197F99B-2093-55E3-6D82-B1940D4F392C}"/>
                </a:ext>
              </a:extLst>
            </p:cNvPr>
            <p:cNvCxnSpPr>
              <a:cxnSpLocks/>
            </p:cNvCxnSpPr>
            <p:nvPr/>
          </p:nvCxnSpPr>
          <p:spPr>
            <a:xfrm>
              <a:off x="2779574" y="1997717"/>
              <a:ext cx="1558088" cy="70687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0CAF295C-6ED5-E937-C750-86D15448EF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9049" y="3531748"/>
              <a:ext cx="146880" cy="158464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5C3F5345-1935-ECCB-4B11-AD9C5B6879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7649" y="3509555"/>
              <a:ext cx="492825" cy="164493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7DDC774-52DE-C388-D90C-6D3166BB7D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93740" y="4079652"/>
              <a:ext cx="549712" cy="103674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07614BD-8074-CF71-AC37-67492307035E}"/>
              </a:ext>
            </a:extLst>
          </p:cNvPr>
          <p:cNvCxnSpPr>
            <a:cxnSpLocks/>
          </p:cNvCxnSpPr>
          <p:nvPr/>
        </p:nvCxnSpPr>
        <p:spPr>
          <a:xfrm>
            <a:off x="4513028" y="2263590"/>
            <a:ext cx="1570192" cy="11650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66403616-3068-6F19-9708-EF3521768384}"/>
              </a:ext>
            </a:extLst>
          </p:cNvPr>
          <p:cNvCxnSpPr>
            <a:cxnSpLocks/>
          </p:cNvCxnSpPr>
          <p:nvPr/>
        </p:nvCxnSpPr>
        <p:spPr>
          <a:xfrm>
            <a:off x="5134192" y="1719579"/>
            <a:ext cx="2412110" cy="2995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itle 117">
            <a:extLst>
              <a:ext uri="{FF2B5EF4-FFF2-40B4-BE49-F238E27FC236}">
                <a16:creationId xmlns:a16="http://schemas.microsoft.com/office/drawing/2014/main" id="{7202F7AA-AF19-33E2-F993-269E512E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911"/>
            <a:ext cx="9378338" cy="913613"/>
          </a:xfrm>
        </p:spPr>
        <p:txBody>
          <a:bodyPr/>
          <a:lstStyle/>
          <a:p>
            <a:r>
              <a:rPr lang="en-US" dirty="0" err="1"/>
              <a:t>Kohonen</a:t>
            </a:r>
            <a:r>
              <a:rPr lang="en-US" dirty="0"/>
              <a:t> Self-</a:t>
            </a:r>
            <a:r>
              <a:rPr lang="en-US" dirty="0" err="1"/>
              <a:t>Organising</a:t>
            </a:r>
            <a:r>
              <a:rPr lang="en-US" dirty="0"/>
              <a:t> Network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DCD53-48F9-5E51-918F-A3CECA0FEE37}"/>
              </a:ext>
            </a:extLst>
          </p:cNvPr>
          <p:cNvSpPr txBox="1"/>
          <p:nvPr/>
        </p:nvSpPr>
        <p:spPr>
          <a:xfrm>
            <a:off x="-28476" y="5842337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6.12</a:t>
            </a:r>
          </a:p>
        </p:txBody>
      </p:sp>
    </p:spTree>
    <p:extLst>
      <p:ext uri="{BB962C8B-B14F-4D97-AF65-F5344CB8AC3E}">
        <p14:creationId xmlns:p14="http://schemas.microsoft.com/office/powerpoint/2010/main" val="281330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63C801-AC99-495C-2763-F314B1FF47E3}"/>
              </a:ext>
            </a:extLst>
          </p:cNvPr>
          <p:cNvSpPr txBox="1"/>
          <p:nvPr/>
        </p:nvSpPr>
        <p:spPr>
          <a:xfrm>
            <a:off x="6790388" y="3586327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/f//o//n//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//m/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F66A51A-92E2-C96C-4D22-A021183DB3E9}"/>
              </a:ext>
            </a:extLst>
          </p:cNvPr>
          <p:cNvGrpSpPr>
            <a:grpSpLocks noChangeAspect="1"/>
          </p:cNvGrpSpPr>
          <p:nvPr/>
        </p:nvGrpSpPr>
        <p:grpSpPr>
          <a:xfrm>
            <a:off x="5417973" y="3140993"/>
            <a:ext cx="1257191" cy="1260000"/>
            <a:chOff x="4741554" y="1633523"/>
            <a:chExt cx="3215707" cy="32228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FB015E-8EBC-0307-82B3-9425652836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41554" y="163352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D07F8B-3808-E289-C9F2-B79F221C9A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41554" y="217352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01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DC822B-EE38-7269-C062-C852AEF6C9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41554" y="431641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05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7DCBA9-1985-2E44-A0A2-63039944F7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41554" y="270836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02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BA7F72-701E-E500-731B-DDFADECDA8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41554" y="3242890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03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FBAA6A-31A8-4CF8-F2C6-E4E76D6780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41554" y="3780561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04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79F572-2A81-2300-792D-B72BAEAD45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1401" y="163352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AD2A5D-5C58-2C0C-C1B9-FEC9A502AF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1401" y="217352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F32683-C3AF-11E4-BFDB-A808967153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1401" y="431641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15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9B03F4-B9FB-6BB0-8B72-8AE0ED93D7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1401" y="2708365"/>
              <a:ext cx="540000" cy="540000"/>
            </a:xfrm>
            <a:prstGeom prst="rect">
              <a:avLst/>
            </a:prstGeom>
            <a:solidFill>
              <a:srgbClr val="FFE9C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12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131EE3-0157-40BA-22D2-FAE89014C6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1401" y="3242890"/>
              <a:ext cx="540000" cy="540000"/>
            </a:xfrm>
            <a:prstGeom prst="rect">
              <a:avLst/>
            </a:prstGeom>
            <a:solidFill>
              <a:srgbClr val="FFCA7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13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42D4A19-4995-33CB-E920-C75F72882C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81401" y="3780561"/>
              <a:ext cx="540000" cy="540000"/>
            </a:xfrm>
            <a:prstGeom prst="rect">
              <a:avLst/>
            </a:prstGeom>
            <a:solidFill>
              <a:srgbClr val="FFE9C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14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9A49A9-42D6-585A-E226-5DDA67C59F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1401" y="163352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162178-41FB-C65B-E79F-08AD55C743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1401" y="217352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21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48CDBD-DF45-3B46-B562-CB45F8FF8C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1401" y="431641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25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A94C07-1137-3928-B6C5-8C567EB3B2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1401" y="2708365"/>
              <a:ext cx="540000" cy="540000"/>
            </a:xfrm>
            <a:prstGeom prst="rect">
              <a:avLst/>
            </a:prstGeom>
            <a:solidFill>
              <a:srgbClr val="FFCA7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22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5517D2-D414-9EDC-60C9-74D26A09EE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1401" y="3242890"/>
              <a:ext cx="540000" cy="540000"/>
            </a:xfrm>
            <a:prstGeom prst="rect">
              <a:avLst/>
            </a:prstGeom>
            <a:solidFill>
              <a:srgbClr val="FF93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23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1CEB947-A112-F515-7CBC-C0C6EB5C7D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1401" y="3780561"/>
              <a:ext cx="540000" cy="540000"/>
            </a:xfrm>
            <a:prstGeom prst="rect">
              <a:avLst/>
            </a:prstGeom>
            <a:solidFill>
              <a:srgbClr val="FFCA7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24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85819F-8FB0-1A28-CD53-6E11709775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8047" y="163352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30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A8832F8-A46D-08AD-80BD-23594DD7C7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8047" y="217352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CF7A70-C8E1-B513-520B-EE3384726B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8047" y="431641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35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3E766BD-F530-AA0A-4F32-3502FB943D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8047" y="2708365"/>
              <a:ext cx="540000" cy="540000"/>
            </a:xfrm>
            <a:prstGeom prst="rect">
              <a:avLst/>
            </a:prstGeom>
            <a:solidFill>
              <a:srgbClr val="FFE9C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32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ECFB68-E8F1-3A65-876F-A1D8FDB8E6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8047" y="3242890"/>
              <a:ext cx="540000" cy="540000"/>
            </a:xfrm>
            <a:prstGeom prst="rect">
              <a:avLst/>
            </a:prstGeom>
            <a:solidFill>
              <a:srgbClr val="FFCA7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33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4474CC-514D-DAFC-37BF-8238898CF3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8047" y="3780561"/>
              <a:ext cx="540000" cy="540000"/>
            </a:xfrm>
            <a:prstGeom prst="rect">
              <a:avLst/>
            </a:prstGeom>
            <a:solidFill>
              <a:srgbClr val="FFE9C9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34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D473B24-25E0-C478-D0A7-3AE7941BB6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7261" y="163352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50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3243A96-62CD-A8E2-FE8D-122D0DFAB5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7261" y="217352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51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FFE5126-2E1A-1026-FD73-81263BF597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7261" y="431641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55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64A4E2E-802F-BFD5-1533-75429B278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7261" y="270836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52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5976675-9878-5B46-C443-DF661E096B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7261" y="3242890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53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A71CD6C-B6EF-C7CA-0382-1BB2FB56C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7261" y="3780561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54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93F6D38-E47C-1568-8404-3A7148D25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4693" y="163352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7369533-9AE4-31BC-9048-A81D778F4D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4693" y="2173523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41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E6E228E-6EAC-2AEE-8547-2A952A127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4693" y="431641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45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7AFCAEE-E095-8A1D-B635-C483FBE4D6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4693" y="2708365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42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E59DB4F-FABA-02FE-D592-F401635773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4693" y="3242890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43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8E0A5B7-B8AE-9BDF-8011-CE3A3688FE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4693" y="3780561"/>
              <a:ext cx="540000" cy="5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r>
                <a:rPr lang="en-US" sz="200" dirty="0">
                  <a:solidFill>
                    <a:srgbClr val="FFFFFF"/>
                  </a:solidFill>
                </a:rPr>
                <a:t>ŵ</a:t>
              </a:r>
              <a:r>
                <a:rPr lang="en-US" sz="200" baseline="-25000" dirty="0">
                  <a:solidFill>
                    <a:srgbClr val="FFFFFF"/>
                  </a:solidFill>
                </a:rPr>
                <a:t>44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3FCF69B-79DB-0F33-0853-E7C511BFD93E}"/>
              </a:ext>
            </a:extLst>
          </p:cNvPr>
          <p:cNvGrpSpPr/>
          <p:nvPr/>
        </p:nvGrpSpPr>
        <p:grpSpPr>
          <a:xfrm>
            <a:off x="594182" y="3140993"/>
            <a:ext cx="994457" cy="1260000"/>
            <a:chOff x="715015" y="3602582"/>
            <a:chExt cx="1801074" cy="83099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B23630-16E7-5898-5A7E-65468ED417CB}"/>
                </a:ext>
              </a:extLst>
            </p:cNvPr>
            <p:cNvSpPr txBox="1"/>
            <p:nvPr/>
          </p:nvSpPr>
          <p:spPr>
            <a:xfrm>
              <a:off x="715015" y="3602582"/>
              <a:ext cx="1801074" cy="830997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rgbClr val="00FF00"/>
                </a:solidFill>
                <a:latin typeface="Courier"/>
                <a:cs typeface="Courier"/>
              </a:endParaRPr>
            </a:p>
            <a:p>
              <a:endParaRPr lang="en-US" sz="1200" dirty="0">
                <a:solidFill>
                  <a:srgbClr val="00FF00"/>
                </a:solidFill>
                <a:latin typeface="Courier"/>
                <a:cs typeface="Courier"/>
              </a:endParaRPr>
            </a:p>
            <a:p>
              <a:endParaRPr lang="en-US" sz="1200" dirty="0">
                <a:solidFill>
                  <a:srgbClr val="00FF00"/>
                </a:solidFill>
                <a:latin typeface="Courier"/>
                <a:cs typeface="Courier"/>
              </a:endParaRPr>
            </a:p>
            <a:p>
              <a:endParaRPr lang="en-US" sz="1200" dirty="0">
                <a:solidFill>
                  <a:srgbClr val="00FF00"/>
                </a:solidFill>
                <a:latin typeface="Courier"/>
                <a:cs typeface="Courier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49C925C-7C2B-8067-720D-7F8153AE6A76}"/>
                </a:ext>
              </a:extLst>
            </p:cNvPr>
            <p:cNvSpPr/>
            <p:nvPr/>
          </p:nvSpPr>
          <p:spPr>
            <a:xfrm>
              <a:off x="733552" y="3676080"/>
              <a:ext cx="1764000" cy="684000"/>
            </a:xfrm>
            <a:custGeom>
              <a:avLst/>
              <a:gdLst>
                <a:gd name="connsiteX0" fmla="*/ 0 w 5891134"/>
                <a:gd name="connsiteY0" fmla="*/ 1761344 h 2368446"/>
                <a:gd name="connsiteX1" fmla="*/ 442209 w 5891134"/>
                <a:gd name="connsiteY1" fmla="*/ 0 h 2368446"/>
                <a:gd name="connsiteX2" fmla="*/ 674557 w 5891134"/>
                <a:gd name="connsiteY2" fmla="*/ 906905 h 2368446"/>
                <a:gd name="connsiteX3" fmla="*/ 944380 w 5891134"/>
                <a:gd name="connsiteY3" fmla="*/ 1596452 h 2368446"/>
                <a:gd name="connsiteX4" fmla="*/ 1056806 w 5891134"/>
                <a:gd name="connsiteY4" fmla="*/ 1289154 h 2368446"/>
                <a:gd name="connsiteX5" fmla="*/ 1146747 w 5891134"/>
                <a:gd name="connsiteY5" fmla="*/ 1806314 h 2368446"/>
                <a:gd name="connsiteX6" fmla="*/ 1334124 w 5891134"/>
                <a:gd name="connsiteY6" fmla="*/ 1281659 h 2368446"/>
                <a:gd name="connsiteX7" fmla="*/ 1543986 w 5891134"/>
                <a:gd name="connsiteY7" fmla="*/ 1041816 h 2368446"/>
                <a:gd name="connsiteX8" fmla="*/ 1641423 w 5891134"/>
                <a:gd name="connsiteY8" fmla="*/ 629587 h 2368446"/>
                <a:gd name="connsiteX9" fmla="*/ 1738859 w 5891134"/>
                <a:gd name="connsiteY9" fmla="*/ 2053652 h 2368446"/>
                <a:gd name="connsiteX10" fmla="*/ 1783829 w 5891134"/>
                <a:gd name="connsiteY10" fmla="*/ 389744 h 2368446"/>
                <a:gd name="connsiteX11" fmla="*/ 1873770 w 5891134"/>
                <a:gd name="connsiteY11" fmla="*/ 277318 h 2368446"/>
                <a:gd name="connsiteX12" fmla="*/ 1963711 w 5891134"/>
                <a:gd name="connsiteY12" fmla="*/ 22485 h 2368446"/>
                <a:gd name="connsiteX13" fmla="*/ 2053652 w 5891134"/>
                <a:gd name="connsiteY13" fmla="*/ 404734 h 2368446"/>
                <a:gd name="connsiteX14" fmla="*/ 2196059 w 5891134"/>
                <a:gd name="connsiteY14" fmla="*/ 742013 h 2368446"/>
                <a:gd name="connsiteX15" fmla="*/ 2271009 w 5891134"/>
                <a:gd name="connsiteY15" fmla="*/ 307298 h 2368446"/>
                <a:gd name="connsiteX16" fmla="*/ 2450891 w 5891134"/>
                <a:gd name="connsiteY16" fmla="*/ 1034321 h 2368446"/>
                <a:gd name="connsiteX17" fmla="*/ 2563318 w 5891134"/>
                <a:gd name="connsiteY17" fmla="*/ 607101 h 2368446"/>
                <a:gd name="connsiteX18" fmla="*/ 2780675 w 5891134"/>
                <a:gd name="connsiteY18" fmla="*/ 1618937 h 2368446"/>
                <a:gd name="connsiteX19" fmla="*/ 3043003 w 5891134"/>
                <a:gd name="connsiteY19" fmla="*/ 2121108 h 2368446"/>
                <a:gd name="connsiteX20" fmla="*/ 3102964 w 5891134"/>
                <a:gd name="connsiteY20" fmla="*/ 1956216 h 2368446"/>
                <a:gd name="connsiteX21" fmla="*/ 3170419 w 5891134"/>
                <a:gd name="connsiteY21" fmla="*/ 2188564 h 2368446"/>
                <a:gd name="connsiteX22" fmla="*/ 3260360 w 5891134"/>
                <a:gd name="connsiteY22" fmla="*/ 2113613 h 2368446"/>
                <a:gd name="connsiteX23" fmla="*/ 3410262 w 5891134"/>
                <a:gd name="connsiteY23" fmla="*/ 2368446 h 2368446"/>
                <a:gd name="connsiteX24" fmla="*/ 3560164 w 5891134"/>
                <a:gd name="connsiteY24" fmla="*/ 1858780 h 2368446"/>
                <a:gd name="connsiteX25" fmla="*/ 3747541 w 5891134"/>
                <a:gd name="connsiteY25" fmla="*/ 1424065 h 2368446"/>
                <a:gd name="connsiteX26" fmla="*/ 3897442 w 5891134"/>
                <a:gd name="connsiteY26" fmla="*/ 1791324 h 2368446"/>
                <a:gd name="connsiteX27" fmla="*/ 4017364 w 5891134"/>
                <a:gd name="connsiteY27" fmla="*/ 1146747 h 2368446"/>
                <a:gd name="connsiteX28" fmla="*/ 4144780 w 5891134"/>
                <a:gd name="connsiteY28" fmla="*/ 914400 h 2368446"/>
                <a:gd name="connsiteX29" fmla="*/ 4287186 w 5891134"/>
                <a:gd name="connsiteY29" fmla="*/ 1169232 h 2368446"/>
                <a:gd name="connsiteX30" fmla="*/ 4489554 w 5891134"/>
                <a:gd name="connsiteY30" fmla="*/ 1274164 h 2368446"/>
                <a:gd name="connsiteX31" fmla="*/ 4631960 w 5891134"/>
                <a:gd name="connsiteY31" fmla="*/ 592111 h 2368446"/>
                <a:gd name="connsiteX32" fmla="*/ 4811842 w 5891134"/>
                <a:gd name="connsiteY32" fmla="*/ 157396 h 2368446"/>
                <a:gd name="connsiteX33" fmla="*/ 5044190 w 5891134"/>
                <a:gd name="connsiteY33" fmla="*/ 981855 h 2368446"/>
                <a:gd name="connsiteX34" fmla="*/ 5246557 w 5891134"/>
                <a:gd name="connsiteY34" fmla="*/ 1506511 h 2368446"/>
                <a:gd name="connsiteX35" fmla="*/ 5351488 w 5891134"/>
                <a:gd name="connsiteY35" fmla="*/ 914400 h 2368446"/>
                <a:gd name="connsiteX36" fmla="*/ 5456419 w 5891134"/>
                <a:gd name="connsiteY36" fmla="*/ 1161737 h 2368446"/>
                <a:gd name="connsiteX37" fmla="*/ 5478904 w 5891134"/>
                <a:gd name="connsiteY37" fmla="*/ 839449 h 2368446"/>
                <a:gd name="connsiteX38" fmla="*/ 5576341 w 5891134"/>
                <a:gd name="connsiteY38" fmla="*/ 1041816 h 2368446"/>
                <a:gd name="connsiteX39" fmla="*/ 5658786 w 5891134"/>
                <a:gd name="connsiteY39" fmla="*/ 786983 h 2368446"/>
                <a:gd name="connsiteX40" fmla="*/ 5891134 w 5891134"/>
                <a:gd name="connsiteY40" fmla="*/ 2113613 h 236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891134" h="2368446">
                  <a:moveTo>
                    <a:pt x="0" y="1761344"/>
                  </a:moveTo>
                  <a:lnTo>
                    <a:pt x="442209" y="0"/>
                  </a:lnTo>
                  <a:lnTo>
                    <a:pt x="674557" y="906905"/>
                  </a:lnTo>
                  <a:lnTo>
                    <a:pt x="944380" y="1596452"/>
                  </a:lnTo>
                  <a:lnTo>
                    <a:pt x="1056806" y="1289154"/>
                  </a:lnTo>
                  <a:lnTo>
                    <a:pt x="1146747" y="1806314"/>
                  </a:lnTo>
                  <a:lnTo>
                    <a:pt x="1334124" y="1281659"/>
                  </a:lnTo>
                  <a:lnTo>
                    <a:pt x="1543986" y="1041816"/>
                  </a:lnTo>
                  <a:lnTo>
                    <a:pt x="1641423" y="629587"/>
                  </a:lnTo>
                  <a:lnTo>
                    <a:pt x="1738859" y="2053652"/>
                  </a:lnTo>
                  <a:lnTo>
                    <a:pt x="1783829" y="389744"/>
                  </a:lnTo>
                  <a:lnTo>
                    <a:pt x="1873770" y="277318"/>
                  </a:lnTo>
                  <a:lnTo>
                    <a:pt x="1963711" y="22485"/>
                  </a:lnTo>
                  <a:lnTo>
                    <a:pt x="2053652" y="404734"/>
                  </a:lnTo>
                  <a:lnTo>
                    <a:pt x="2196059" y="742013"/>
                  </a:lnTo>
                  <a:lnTo>
                    <a:pt x="2271009" y="307298"/>
                  </a:lnTo>
                  <a:lnTo>
                    <a:pt x="2450891" y="1034321"/>
                  </a:lnTo>
                  <a:lnTo>
                    <a:pt x="2563318" y="607101"/>
                  </a:lnTo>
                  <a:lnTo>
                    <a:pt x="2780675" y="1618937"/>
                  </a:lnTo>
                  <a:lnTo>
                    <a:pt x="3043003" y="2121108"/>
                  </a:lnTo>
                  <a:lnTo>
                    <a:pt x="3102964" y="1956216"/>
                  </a:lnTo>
                  <a:lnTo>
                    <a:pt x="3170419" y="2188564"/>
                  </a:lnTo>
                  <a:lnTo>
                    <a:pt x="3260360" y="2113613"/>
                  </a:lnTo>
                  <a:lnTo>
                    <a:pt x="3410262" y="2368446"/>
                  </a:lnTo>
                  <a:lnTo>
                    <a:pt x="3560164" y="1858780"/>
                  </a:lnTo>
                  <a:lnTo>
                    <a:pt x="3747541" y="1424065"/>
                  </a:lnTo>
                  <a:lnTo>
                    <a:pt x="3897442" y="1791324"/>
                  </a:lnTo>
                  <a:lnTo>
                    <a:pt x="4017364" y="1146747"/>
                  </a:lnTo>
                  <a:lnTo>
                    <a:pt x="4144780" y="914400"/>
                  </a:lnTo>
                  <a:lnTo>
                    <a:pt x="4287186" y="1169232"/>
                  </a:lnTo>
                  <a:lnTo>
                    <a:pt x="4489554" y="1274164"/>
                  </a:lnTo>
                  <a:lnTo>
                    <a:pt x="4631960" y="592111"/>
                  </a:lnTo>
                  <a:lnTo>
                    <a:pt x="4811842" y="157396"/>
                  </a:lnTo>
                  <a:lnTo>
                    <a:pt x="5044190" y="981855"/>
                  </a:lnTo>
                  <a:lnTo>
                    <a:pt x="5246557" y="1506511"/>
                  </a:lnTo>
                  <a:lnTo>
                    <a:pt x="5351488" y="914400"/>
                  </a:lnTo>
                  <a:lnTo>
                    <a:pt x="5456419" y="1161737"/>
                  </a:lnTo>
                  <a:lnTo>
                    <a:pt x="5478904" y="839449"/>
                  </a:lnTo>
                  <a:lnTo>
                    <a:pt x="5576341" y="1041816"/>
                  </a:lnTo>
                  <a:lnTo>
                    <a:pt x="5658786" y="786983"/>
                  </a:lnTo>
                  <a:lnTo>
                    <a:pt x="5891134" y="2113613"/>
                  </a:lnTo>
                </a:path>
              </a:pathLst>
            </a:custGeom>
            <a:noFill/>
            <a:ln w="28575">
              <a:solidFill>
                <a:srgbClr val="00F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3741C5C-DDD3-8BE7-5BC6-16B19E3065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58" t="8069" r="37115" b="14409"/>
          <a:stretch/>
        </p:blipFill>
        <p:spPr>
          <a:xfrm>
            <a:off x="3443653" y="3140993"/>
            <a:ext cx="994457" cy="1260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291D620-CDFB-0E4D-E1AB-92D659E66952}"/>
              </a:ext>
            </a:extLst>
          </p:cNvPr>
          <p:cNvSpPr txBox="1"/>
          <p:nvPr/>
        </p:nvSpPr>
        <p:spPr>
          <a:xfrm>
            <a:off x="10398470" y="3570938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“phoneme”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A517220-4376-0B97-BE6A-CD10AC5C4132}"/>
              </a:ext>
            </a:extLst>
          </p:cNvPr>
          <p:cNvSpPr>
            <a:spLocks/>
          </p:cNvSpPr>
          <p:nvPr/>
        </p:nvSpPr>
        <p:spPr>
          <a:xfrm>
            <a:off x="9124478" y="3140993"/>
            <a:ext cx="1080000" cy="1260000"/>
          </a:xfrm>
          <a:prstGeom prst="rect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30646B-36C9-D03E-1BAD-A5798DEECD24}"/>
              </a:ext>
            </a:extLst>
          </p:cNvPr>
          <p:cNvSpPr txBox="1"/>
          <p:nvPr/>
        </p:nvSpPr>
        <p:spPr>
          <a:xfrm>
            <a:off x="7028434" y="4398748"/>
            <a:ext cx="1776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sequence of </a:t>
            </a:r>
            <a:br>
              <a:rPr lang="en-US" sz="2400" i="1" dirty="0"/>
            </a:br>
            <a:r>
              <a:rPr lang="en-US" sz="2400" i="1" dirty="0"/>
              <a:t>phonemes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E39EC18-2C7B-FE38-8DDD-775F747FCB34}"/>
              </a:ext>
            </a:extLst>
          </p:cNvPr>
          <p:cNvSpPr txBox="1"/>
          <p:nvPr/>
        </p:nvSpPr>
        <p:spPr>
          <a:xfrm>
            <a:off x="4696148" y="1828231"/>
            <a:ext cx="269977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machine learning</a:t>
            </a:r>
          </a:p>
          <a:p>
            <a:pPr algn="ctr"/>
            <a:r>
              <a:rPr lang="en-US" sz="2400" dirty="0"/>
              <a:t>(</a:t>
            </a:r>
            <a:r>
              <a:rPr lang="en-US" sz="2400" dirty="0" err="1"/>
              <a:t>Kohonen</a:t>
            </a:r>
            <a:r>
              <a:rPr lang="en-US" sz="2400" dirty="0"/>
              <a:t> network)</a:t>
            </a: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79E8E04A-BC3C-981A-F2DD-D03A5447B1D2}"/>
              </a:ext>
            </a:extLst>
          </p:cNvPr>
          <p:cNvSpPr/>
          <p:nvPr/>
        </p:nvSpPr>
        <p:spPr>
          <a:xfrm>
            <a:off x="4633676" y="3098047"/>
            <a:ext cx="540000" cy="134589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94979901-5392-E459-06DD-5490813480A9}"/>
              </a:ext>
            </a:extLst>
          </p:cNvPr>
          <p:cNvSpPr/>
          <p:nvPr/>
        </p:nvSpPr>
        <p:spPr>
          <a:xfrm>
            <a:off x="1850167" y="3098047"/>
            <a:ext cx="1428323" cy="134589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17E2C19-2E65-9951-B371-521FFAA47B28}"/>
              </a:ext>
            </a:extLst>
          </p:cNvPr>
          <p:cNvGrpSpPr/>
          <p:nvPr/>
        </p:nvGrpSpPr>
        <p:grpSpPr>
          <a:xfrm>
            <a:off x="2110303" y="3557017"/>
            <a:ext cx="779126" cy="427952"/>
            <a:chOff x="1568588" y="5028666"/>
            <a:chExt cx="779126" cy="427952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AFB819B-6274-DFBF-4F7D-DF1934A95CE6}"/>
                </a:ext>
              </a:extLst>
            </p:cNvPr>
            <p:cNvGrpSpPr/>
            <p:nvPr/>
          </p:nvGrpSpPr>
          <p:grpSpPr>
            <a:xfrm>
              <a:off x="1569856" y="5059043"/>
              <a:ext cx="777858" cy="397575"/>
              <a:chOff x="1569856" y="5059043"/>
              <a:chExt cx="777858" cy="397575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AD6980B-1773-151B-D76A-72A5CF61F925}"/>
                  </a:ext>
                </a:extLst>
              </p:cNvPr>
              <p:cNvGrpSpPr/>
              <p:nvPr/>
            </p:nvGrpSpPr>
            <p:grpSpPr>
              <a:xfrm>
                <a:off x="1569856" y="5060802"/>
                <a:ext cx="753730" cy="395816"/>
                <a:chOff x="1569856" y="5060802"/>
                <a:chExt cx="753730" cy="395816"/>
              </a:xfrm>
            </p:grpSpPr>
            <p:pic>
              <p:nvPicPr>
                <p:cNvPr id="55" name="Picture 54" descr="Shap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903F5C25-0F25-F174-3011-188B063640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69856" y="5062561"/>
                  <a:ext cx="738746" cy="39405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62" name="Picture 61" descr="Shap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60C0A2A2-B9E0-DA6F-3CF1-6AE28CEF4A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84840" y="5060802"/>
                  <a:ext cx="738746" cy="39405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ACF31898-CD46-F608-7C0F-C38DC42546A7}"/>
                  </a:ext>
                </a:extLst>
              </p:cNvPr>
              <p:cNvGrpSpPr/>
              <p:nvPr/>
            </p:nvGrpSpPr>
            <p:grpSpPr>
              <a:xfrm>
                <a:off x="1593984" y="5059043"/>
                <a:ext cx="753730" cy="395816"/>
                <a:chOff x="1569856" y="5060802"/>
                <a:chExt cx="753730" cy="395816"/>
              </a:xfrm>
            </p:grpSpPr>
            <p:pic>
              <p:nvPicPr>
                <p:cNvPr id="65" name="Picture 64" descr="Shap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E0EB2C1C-1280-8C78-7323-8496CD9A32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69856" y="5062561"/>
                  <a:ext cx="738746" cy="39405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66" name="Picture 65" descr="Shap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C8FAE120-2E65-4309-D248-AC9F800280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84840" y="5060802"/>
                  <a:ext cx="738746" cy="39405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AA6C75F-F27D-9E48-4C73-1667FD54A4F3}"/>
                </a:ext>
              </a:extLst>
            </p:cNvPr>
            <p:cNvGrpSpPr/>
            <p:nvPr/>
          </p:nvGrpSpPr>
          <p:grpSpPr>
            <a:xfrm>
              <a:off x="1568588" y="5028666"/>
              <a:ext cx="777858" cy="397575"/>
              <a:chOff x="1569856" y="5059043"/>
              <a:chExt cx="777858" cy="397575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E164B42-7833-44C1-22BB-C45D1877E272}"/>
                  </a:ext>
                </a:extLst>
              </p:cNvPr>
              <p:cNvGrpSpPr/>
              <p:nvPr/>
            </p:nvGrpSpPr>
            <p:grpSpPr>
              <a:xfrm>
                <a:off x="1569856" y="5060802"/>
                <a:ext cx="753730" cy="395816"/>
                <a:chOff x="1569856" y="5060802"/>
                <a:chExt cx="753730" cy="395816"/>
              </a:xfrm>
            </p:grpSpPr>
            <p:pic>
              <p:nvPicPr>
                <p:cNvPr id="73" name="Picture 72" descr="Shap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FA362B1E-CE72-F0D6-9C71-EEFC24CD66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69856" y="5062561"/>
                  <a:ext cx="738746" cy="39405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74" name="Picture 73" descr="Shap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4819EFEC-58CC-58FD-1F11-FE2EFECBF3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84840" y="5060802"/>
                  <a:ext cx="738746" cy="39405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FFD6F6F-A003-A4C0-D40B-33F680A997F1}"/>
                  </a:ext>
                </a:extLst>
              </p:cNvPr>
              <p:cNvGrpSpPr/>
              <p:nvPr/>
            </p:nvGrpSpPr>
            <p:grpSpPr>
              <a:xfrm>
                <a:off x="1593984" y="5059043"/>
                <a:ext cx="753730" cy="395816"/>
                <a:chOff x="1569856" y="5060802"/>
                <a:chExt cx="753730" cy="395816"/>
              </a:xfrm>
            </p:grpSpPr>
            <p:pic>
              <p:nvPicPr>
                <p:cNvPr id="71" name="Picture 70" descr="Shap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6CFC90AA-B1E4-4521-92A9-6F242DD24B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69856" y="5062561"/>
                  <a:ext cx="738746" cy="39405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72" name="Picture 71" descr="Shap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7B8A4932-4CFB-47A8-F3FC-233C362642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84840" y="5060802"/>
                  <a:ext cx="738746" cy="39405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4DA2D521-DA26-9CF5-F52D-5E69309EA7F0}"/>
              </a:ext>
            </a:extLst>
          </p:cNvPr>
          <p:cNvSpPr txBox="1"/>
          <p:nvPr/>
        </p:nvSpPr>
        <p:spPr>
          <a:xfrm>
            <a:off x="8273437" y="1826568"/>
            <a:ext cx="26663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language specific</a:t>
            </a:r>
            <a:br>
              <a:rPr lang="en-US" sz="2800" dirty="0"/>
            </a:br>
            <a:r>
              <a:rPr lang="en-US" sz="2800" dirty="0"/>
              <a:t>recognition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66479AC-A691-4D9B-F286-8BA63E71BC17}"/>
              </a:ext>
            </a:extLst>
          </p:cNvPr>
          <p:cNvSpPr txBox="1"/>
          <p:nvPr/>
        </p:nvSpPr>
        <p:spPr>
          <a:xfrm>
            <a:off x="10619973" y="4398748"/>
            <a:ext cx="1126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spoken </a:t>
            </a:r>
            <a:br>
              <a:rPr lang="en-US" sz="2400" i="1" dirty="0"/>
            </a:br>
            <a:r>
              <a:rPr lang="en-US" sz="2400" i="1" dirty="0"/>
              <a:t>words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425212D-C23F-97B5-3E34-1D6EA554472F}"/>
              </a:ext>
            </a:extLst>
          </p:cNvPr>
          <p:cNvSpPr txBox="1"/>
          <p:nvPr/>
        </p:nvSpPr>
        <p:spPr>
          <a:xfrm>
            <a:off x="335434" y="4398748"/>
            <a:ext cx="1511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raw audio </a:t>
            </a:r>
            <a:br>
              <a:rPr lang="en-US" sz="2400" i="1" dirty="0"/>
            </a:br>
            <a:r>
              <a:rPr lang="en-US" sz="2400" i="1" dirty="0"/>
              <a:t>signal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0C7F5F3-CBD7-F5F5-BC8D-31C47CBA044F}"/>
              </a:ext>
            </a:extLst>
          </p:cNvPr>
          <p:cNvSpPr txBox="1"/>
          <p:nvPr/>
        </p:nvSpPr>
        <p:spPr>
          <a:xfrm>
            <a:off x="3054260" y="4583414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spectrogram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42B010F-F133-E641-FE6E-D1ACD43F01EC}"/>
              </a:ext>
            </a:extLst>
          </p:cNvPr>
          <p:cNvSpPr txBox="1"/>
          <p:nvPr/>
        </p:nvSpPr>
        <p:spPr>
          <a:xfrm>
            <a:off x="1282841" y="1821594"/>
            <a:ext cx="23936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frequency spec</a:t>
            </a:r>
            <a:br>
              <a:rPr lang="en-US" sz="2800" dirty="0"/>
            </a:br>
            <a:r>
              <a:rPr lang="en-US" sz="2800" dirty="0"/>
              <a:t>transformation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231E86-C965-C4DE-6FFB-FE105B30286B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6.13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05E48-BFDC-1C65-EBCB-05AE4FA8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hybrid architecture</a:t>
            </a:r>
          </a:p>
        </p:txBody>
      </p:sp>
    </p:spTree>
    <p:extLst>
      <p:ext uri="{BB962C8B-B14F-4D97-AF65-F5344CB8AC3E}">
        <p14:creationId xmlns:p14="http://schemas.microsoft.com/office/powerpoint/2010/main" val="380267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network solve the XOR problem?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40218-5297-AEC7-7585-666766585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888" y="1299009"/>
            <a:ext cx="25527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96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6.15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network work?</a:t>
            </a:r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7B9D7DF8-94D1-124A-2973-9F6F53C37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435" y="724150"/>
            <a:ext cx="8890515" cy="55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single perceptron.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6DD43-B8C6-5760-68E9-64445E215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00" y="1384734"/>
            <a:ext cx="10337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0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 dogs or rescue dogs?</a:t>
            </a:r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D301D0FE-C2C6-9B7A-5A0A-C32122830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399" y="1912610"/>
            <a:ext cx="7110000" cy="38485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78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linearly separable problem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7AF4E-755F-75F1-CF0A-F29966F15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0" y="1800000"/>
            <a:ext cx="7200000" cy="43493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39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actual pattern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DFA67-F27A-6DF2-3CC8-DB4F98B16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0" y="1850800"/>
            <a:ext cx="7200000" cy="392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0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 problem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0D5BA-C74F-B519-A6BD-ECDA9D096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771" y="1372034"/>
            <a:ext cx="9017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multi-layer perceptron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3C3C6-5CAA-4014-A235-FCC205EBF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039" y="1239837"/>
            <a:ext cx="9823450" cy="43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6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41925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multi-layer perceptron to solve the XOR problem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41863-DA70-B636-87A0-F089DB56E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709" y="1013259"/>
            <a:ext cx="42291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ACC2F81-53FD-3B47-31A6-620B53381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000" y="0"/>
            <a:ext cx="10800000" cy="720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7BE2DE-2464-663D-269B-CC23CC039565}"/>
              </a:ext>
            </a:extLst>
          </p:cNvPr>
          <p:cNvSpPr txBox="1"/>
          <p:nvPr/>
        </p:nvSpPr>
        <p:spPr>
          <a:xfrm>
            <a:off x="0" y="5856881"/>
            <a:ext cx="2787943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6.8a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A6FD6B-F845-E42F-6019-FEAD2E30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1080000"/>
            <a:ext cx="5040000" cy="1494000"/>
          </a:xfrm>
        </p:spPr>
        <p:txBody>
          <a:bodyPr/>
          <a:lstStyle/>
          <a:p>
            <a:r>
              <a:rPr lang="en-US" dirty="0"/>
              <a:t>Different threshold functions – step</a:t>
            </a:r>
          </a:p>
        </p:txBody>
      </p:sp>
    </p:spTree>
    <p:extLst>
      <p:ext uri="{BB962C8B-B14F-4D97-AF65-F5344CB8AC3E}">
        <p14:creationId xmlns:p14="http://schemas.microsoft.com/office/powerpoint/2010/main" val="411137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58781</TotalTime>
  <Words>738</Words>
  <Application>Microsoft Macintosh PowerPoint</Application>
  <PresentationFormat>Widescreen</PresentationFormat>
  <Paragraphs>247</Paragraphs>
  <Slides>19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Courier</vt:lpstr>
      <vt:lpstr>Office Theme</vt:lpstr>
      <vt:lpstr>Chapter 6</vt:lpstr>
      <vt:lpstr>A single perceptron.</vt:lpstr>
      <vt:lpstr>Sheep dogs or rescue dogs?</vt:lpstr>
      <vt:lpstr>A linearly separable problem</vt:lpstr>
      <vt:lpstr>The actual pattern space</vt:lpstr>
      <vt:lpstr>XOR problem</vt:lpstr>
      <vt:lpstr>A multi-layer perceptron architecture</vt:lpstr>
      <vt:lpstr>A simple multi-layer perceptron to solve the XOR problem</vt:lpstr>
      <vt:lpstr>Different threshold functions – step</vt:lpstr>
      <vt:lpstr>Different threshold functions - sigmoid</vt:lpstr>
      <vt:lpstr>Associative memory</vt:lpstr>
      <vt:lpstr>Boltzmann Machine</vt:lpstr>
      <vt:lpstr>Boltzmann Machine</vt:lpstr>
      <vt:lpstr>Restricted Boltzmann Machine</vt:lpstr>
      <vt:lpstr>Restricted Boltzmann Machine</vt:lpstr>
      <vt:lpstr>Kohonen Self-Organising Network</vt:lpstr>
      <vt:lpstr>Example of a hybrid architecture</vt:lpstr>
      <vt:lpstr>Does this network solve the XOR problem?</vt:lpstr>
      <vt:lpstr>Does this network work?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Dix A.J.</dc:creator>
  <cp:lastModifiedBy>Alan Dix</cp:lastModifiedBy>
  <cp:revision>173</cp:revision>
  <dcterms:created xsi:type="dcterms:W3CDTF">2020-12-29T13:51:26Z</dcterms:created>
  <dcterms:modified xsi:type="dcterms:W3CDTF">2025-04-22T17:54:35Z</dcterms:modified>
</cp:coreProperties>
</file>