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95" r:id="rId2"/>
    <p:sldId id="375" r:id="rId3"/>
    <p:sldId id="376" r:id="rId4"/>
    <p:sldId id="421" r:id="rId5"/>
    <p:sldId id="372" r:id="rId6"/>
    <p:sldId id="367" r:id="rId7"/>
    <p:sldId id="368" r:id="rId8"/>
    <p:sldId id="436" r:id="rId9"/>
    <p:sldId id="437" r:id="rId10"/>
    <p:sldId id="344" r:id="rId11"/>
    <p:sldId id="438" r:id="rId12"/>
    <p:sldId id="377" r:id="rId13"/>
    <p:sldId id="371" r:id="rId14"/>
    <p:sldId id="3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BC"/>
    <a:srgbClr val="FF9300"/>
    <a:srgbClr val="FF40FF"/>
    <a:srgbClr val="00FDFF"/>
    <a:srgbClr val="FFD0D1"/>
    <a:srgbClr val="0432FF"/>
    <a:srgbClr val="9640D7"/>
    <a:srgbClr val="FF9495"/>
    <a:srgbClr val="7F0002"/>
    <a:srgbClr val="FC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5"/>
    <p:restoredTop sz="66575"/>
  </p:normalViewPr>
  <p:slideViewPr>
    <p:cSldViewPr snapToGrid="0" snapToObjects="1">
      <p:cViewPr varScale="1">
        <p:scale>
          <a:sx n="78" d="100"/>
          <a:sy n="78" d="100"/>
        </p:scale>
        <p:origin x="15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20AE-8A32-DF45-AA1D-9290FEB2E3A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25C2-CC05-8D45-A0DE-0805BFD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4093-CE24-64B3-A360-8080B558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72143-E363-F594-6068-8DFDA4260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AC033-C433-1B75-5F7B-5E3E3FCD9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of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7.1	Linear regression for short walks: solid line ignoring the outlier, dotted line including all data.	89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7.2	Piecewise-linear regression -- longer walks.	90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7.3	Matrix representing number of times a specific movie has been seen by each person.	91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7.4	Principal components showing directions of maximum variation in the dataset. Adapted from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Nicoguaro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CC BY 4.0, via Wikimedia Commons.	93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7.5	Linearly separable clusters.	93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7.6	More complex clusters.	94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7.7	UK income distribution 2011/12. Source: Office of National Statistics\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nobreakspace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{}\cite {ONS14}.	95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7.8	Normal distribution. Source: By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Ainali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--Own work, CC BY-SA 3.0, https://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commons.wikimedia.org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/w/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index.php?curid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=3141713.	96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7.9	Long tail of large incomes. Source: Statistics for HCI\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nobreakspace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{}\cite {dix2020stats}, adapted from Office of National Statistics\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nobreakspace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{}\cite {ONS14}.	97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7.10	Linear regression as least squares -- different ways to do it.	98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7.11	Piecewise linear fit, where non-linear function would be better.	98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7.12	Reservoir computing -- main stages.	100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F06E-2AF7-6001-874C-262EC0EC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7.9 (detail)	Long tail of large incomes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54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7.9	Long tail of large incomes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97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Source: Statistics for HCI~\cite{dix2020stats}, adapted from Office of National Statistics~\cite{ONS14} </a:t>
            </a:r>
          </a:p>
          <a:p>
            <a:endParaRPr lang="en-US" dirty="0"/>
          </a:p>
          <a:p>
            <a:r>
              <a:rPr lang="en-US" sz="1200" dirty="0"/>
              <a:t>From: Sustainable Development Indicators, Office of National Statistics, July 2014</a:t>
            </a:r>
            <a:br>
              <a:rPr lang="en-US" sz="1200" dirty="0"/>
            </a:br>
            <a:r>
              <a:rPr lang="en-US" sz="1200" dirty="0"/>
              <a:t>http://</a:t>
            </a:r>
            <a:r>
              <a:rPr lang="en-US" sz="1200" dirty="0" err="1"/>
              <a:t>webarchive.nationalarchives.gov.uk</a:t>
            </a:r>
            <a:r>
              <a:rPr lang="en-US" sz="1200" dirty="0"/>
              <a:t>/20160105183323/http://</a:t>
            </a:r>
            <a:r>
              <a:rPr lang="en-US" sz="1200" dirty="0" err="1"/>
              <a:t>www.ons.gov.uk</a:t>
            </a:r>
            <a:r>
              <a:rPr lang="en-US" sz="1200" dirty="0"/>
              <a:t>/</a:t>
            </a:r>
            <a:r>
              <a:rPr lang="en-US" sz="1200" dirty="0" err="1"/>
              <a:t>ons</a:t>
            </a:r>
            <a:r>
              <a:rPr lang="en-US" sz="1200" dirty="0"/>
              <a:t>/</a:t>
            </a:r>
            <a:r>
              <a:rPr lang="en-US" sz="1200" dirty="0" err="1"/>
              <a:t>rel</a:t>
            </a:r>
            <a:r>
              <a:rPr lang="en-US" sz="1200" dirty="0"/>
              <a:t>/wellbeing/sustainable-development-indicators/july-2014/sustainable-development-</a:t>
            </a:r>
            <a:r>
              <a:rPr lang="en-US" sz="1200" dirty="0" err="1"/>
              <a:t>indicators.html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5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7.10	Linear regression as least squares -- different ways to do it.	98</a:t>
            </a:r>
          </a:p>
          <a:p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regression y on x: slope=25.2662912</a:t>
            </a:r>
            <a:r>
              <a:rPr lang="en-GB" dirty="0"/>
              <a:t> intercept=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15.2541964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regression x on y: slope=0.03032562</a:t>
            </a:r>
            <a:r>
              <a:rPr lang="en-GB" dirty="0"/>
              <a:t> </a:t>
            </a:r>
            <a:r>
              <a:rPr lang="en-GB" sz="1800" dirty="0"/>
              <a:t>intercept=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0.13106439</a:t>
            </a:r>
            <a:r>
              <a:rPr lang="en-GB" dirty="0"/>
              <a:t> </a:t>
            </a:r>
          </a:p>
          <a:p>
            <a:r>
              <a:rPr lang="en-GB" dirty="0"/>
              <a:t>      y = 100 x = 3.164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3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7.11	Piecewise linear fit, where non-linear function would be better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98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www.desmos.com</a:t>
            </a:r>
            <a:r>
              <a:rPr lang="en-US" dirty="0"/>
              <a:t>/calculator</a:t>
            </a:r>
          </a:p>
          <a:p>
            <a:r>
              <a:rPr lang="en-US" dirty="0"/>
              <a:t>0.2\left(x^{3}-5x^{2}+10\right)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5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7.12	Reservoir computing – main stages.	100</a:t>
            </a:r>
          </a:p>
          <a:p>
            <a:endParaRPr lang="en-US" dirty="0"/>
          </a:p>
          <a:p>
            <a:r>
              <a:rPr lang="en-US" dirty="0"/>
              <a:t>NIAID, Public domain, via Wikimedia Commons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File:E</a:t>
            </a:r>
            <a:r>
              <a:rPr lang="en-US" dirty="0"/>
              <a:t>._</a:t>
            </a:r>
            <a:r>
              <a:rPr lang="en-US" dirty="0" err="1"/>
              <a:t>coli_Bacteria</a:t>
            </a:r>
            <a:r>
              <a:rPr lang="en-US" dirty="0"/>
              <a:t>_(7316101966).jpg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7.1	Linear regression for short walks: solid line ignoring the outlier, dotted line including all data.	89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7.2	Piecewise-linear regression -- longer walks.	90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7.3	Matrix representing number of times a specific movie has been seen by each person.	91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7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7.4	Principal components showing directions of maximum variation in the data set. Adapted from </a:t>
            </a:r>
            <a:r>
              <a:rPr lang="en-US" dirty="0" err="1"/>
              <a:t>Nicoguaro</a:t>
            </a:r>
            <a:r>
              <a:rPr lang="en-US" dirty="0"/>
              <a:t>, CC BY 4.0, via Wikimedia Commons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93</a:t>
            </a:r>
          </a:p>
          <a:p>
            <a:endParaRPr lang="en-US" dirty="0"/>
          </a:p>
          <a:p>
            <a:r>
              <a:rPr lang="en-US" dirty="0"/>
              <a:t>By </a:t>
            </a:r>
            <a:r>
              <a:rPr lang="en-US" dirty="0" err="1"/>
              <a:t>Nicoguaro</a:t>
            </a:r>
            <a:r>
              <a:rPr lang="en-US" dirty="0"/>
              <a:t> - Own work, CC BY 4.0,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=46871195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Principal_component_analysis</a:t>
            </a:r>
            <a:r>
              <a:rPr lang="en-US" dirty="0"/>
              <a:t>#/media/</a:t>
            </a:r>
            <a:r>
              <a:rPr lang="en-US" dirty="0" err="1"/>
              <a:t>File:GaussianScatterPCA.svg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5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7.5	Linearly separable clusters.	93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7.6	More complex clusters.	94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7.7	UK income distribution 2011/12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95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From: Sustainable Development Indicators, Office of National Statistics, July 2014</a:t>
            </a:r>
            <a:br>
              <a:rPr lang="en-US" sz="1200" dirty="0"/>
            </a:br>
            <a:r>
              <a:rPr lang="en-US" sz="1200" dirty="0"/>
              <a:t>http://</a:t>
            </a:r>
            <a:r>
              <a:rPr lang="en-US" sz="1200" dirty="0" err="1"/>
              <a:t>webarchive.nationalarchives.gov.uk</a:t>
            </a:r>
            <a:r>
              <a:rPr lang="en-US" sz="1200" dirty="0"/>
              <a:t>/20160105183323/http://</a:t>
            </a:r>
            <a:r>
              <a:rPr lang="en-US" sz="1200" dirty="0" err="1"/>
              <a:t>www.ons.gov.uk</a:t>
            </a:r>
            <a:r>
              <a:rPr lang="en-US" sz="1200" dirty="0"/>
              <a:t>/</a:t>
            </a:r>
            <a:r>
              <a:rPr lang="en-US" sz="1200" dirty="0" err="1"/>
              <a:t>ons</a:t>
            </a:r>
            <a:r>
              <a:rPr lang="en-US" sz="1200" dirty="0"/>
              <a:t>/</a:t>
            </a:r>
            <a:r>
              <a:rPr lang="en-US" sz="1200" dirty="0" err="1"/>
              <a:t>rel</a:t>
            </a:r>
            <a:r>
              <a:rPr lang="en-US" sz="1200" dirty="0"/>
              <a:t>/wellbeing/sustainable-development-indicators/july-2014/sustainable-development-</a:t>
            </a:r>
            <a:r>
              <a:rPr lang="en-US" sz="1200" dirty="0" err="1"/>
              <a:t>indicators.html</a:t>
            </a:r>
            <a:endParaRPr lang="en-US" sz="1200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7.8.	Normal distribution. 	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96</a:t>
            </a:r>
          </a:p>
          <a:p>
            <a:endParaRPr lang="en-US" dirty="0"/>
          </a:p>
          <a:p>
            <a:r>
              <a:rPr lang="en-US" dirty="0"/>
              <a:t>stats/</a:t>
            </a:r>
            <a:r>
              <a:rPr lang="en-US" dirty="0" err="1"/>
              <a:t>Standard_deviation_diagram_micro.png</a:t>
            </a:r>
            <a:endParaRPr lang="en-US" dirty="0"/>
          </a:p>
          <a:p>
            <a:endParaRPr lang="en-US" dirty="0"/>
          </a:p>
          <a:p>
            <a:r>
              <a:rPr lang="en-US" dirty="0"/>
              <a:t> Image: By </a:t>
            </a:r>
            <a:r>
              <a:rPr lang="en-US" dirty="0" err="1"/>
              <a:t>Ainali</a:t>
            </a:r>
            <a:r>
              <a:rPr lang="en-US" dirty="0"/>
              <a:t>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=3141713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C139-5317-EE4E-83CD-C1D409B8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87DC7-11CF-4346-B61C-2699C417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F7C8-7CAD-F544-980A-34D0DCE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1E05-649F-5942-B978-4A8130F4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DBDD-2B7D-EA45-BEF2-12D200C8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B437-2066-B24D-BAD0-BF756F75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CDAE5-1AB9-2549-9324-9BDF1195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2F7A-E5D2-9B4C-AF5A-6D9E4AC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0D08-A43A-CD4E-AD6C-567C8531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E36F-5180-E443-B14F-6DA4B7D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6C52-EDDA-E840-96A0-5015D2D2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395C-EFAC-064E-AF2C-30A3044F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059F-FFE0-744C-AEC8-2F9F9C1B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6CB3-58DC-3D4A-96C6-2E7A746E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2880-D2E1-164C-9A5E-CA8B15D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D79-63F2-8748-8F20-D003C815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F210-1BAB-DA4F-8DB1-F0C0D754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5B8D-CA30-5F40-912E-DC8641F1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9192-3DD1-AC46-BA3E-F086362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049-9AC9-C445-8ED8-739C69C3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564A-515B-4942-9721-5A208A1F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AA69-F436-D242-AF4B-230EA5BE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49AA-2C04-FE41-93F9-82A6453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9A42-781A-7647-BA44-F8A6A849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DD79-247C-EF4C-B7FC-8C00210A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486E-96C3-2C4B-8F71-32EAEC98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8D6E-2D6C-FA4E-B750-240E89B81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3A7A-C701-1B45-AB23-DFB10B25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4000-9E0A-454A-9015-C390889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F7AA-A6E4-4E44-9DE3-50CADBF3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1BA7-85C7-3F44-A23B-40FFC4B9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539-CB8E-9B4E-AE04-A3E97433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2A0E-FCA2-1546-837B-430766B1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F2B66-4EBE-4B4F-8ACB-7990BC25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634CB-C6B8-C04F-8A2C-B76C17458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7B79-4B59-8848-AA95-116E5C3EC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3368E-A34B-A644-98DD-2F142A06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4464A-6060-2944-B277-2DFBAC59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6CBE-E098-014A-94EF-60A2ACCE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680-6998-9944-AFD2-15B80995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0"/>
            <a:ext cx="11672476" cy="1560786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A2F74-5D9F-AC49-B161-5A9312C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AEE50-C384-0E45-90C0-ABA9C67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07CB-B7E3-AB4C-9C97-DA1C3D56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75184-D611-3243-9797-D565090E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823B3-3912-1042-96A9-F7AD4460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0643-D0CA-F940-B0A5-D1EDC068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D9C-F352-D045-BABC-72CFAAE6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45DB-7D98-544E-A848-11AC35B0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5D71A-ABBD-0C4D-A7AC-0B6448EC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4E87-C643-A147-BCC9-79F2DA50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1BA5-CF92-5B4F-9030-84B48D4F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8813-A5DF-EA42-BC2C-309A4E8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D8AE-1CF7-2F42-A4A4-22FFC04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AE04-8526-BC44-9280-9F47139E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E4D76-90E8-E840-8E23-2D4BD5FE2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B019F-985D-7544-9F45-54EC89D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18D4-E14A-BA45-BEC6-004C4F7B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57B1-0CA5-304F-99E7-72D48840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5024D-366B-8E47-B918-5C798CE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0871-B1F5-6B40-9484-0A4B9552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0D22-0DC0-D548-B700-DDEB544E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EA66D-BD09-3945-A3A9-48ACF163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53D1-9C7C-5040-B71C-00AE0772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797D-AD8D-4643-7516-2378FC8E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B4778-D302-8D46-56A3-1126EC58C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550" y="1536251"/>
            <a:ext cx="6526924" cy="1122363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Chapter </a:t>
            </a:r>
            <a:r>
              <a:rPr lang="en-US" sz="6000" dirty="0">
                <a:latin typeface="+mn-lt"/>
              </a:rPr>
              <a:t>7</a:t>
            </a:r>
            <a:endParaRPr lang="en-US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A52D69-5479-332E-A10F-C6AF5858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550" y="3034473"/>
            <a:ext cx="6526924" cy="276723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Statistical and Numerical Techniques</a:t>
            </a:r>
          </a:p>
        </p:txBody>
      </p:sp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389F93A7-5294-73EE-713E-CDE6D05A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4024" cy="68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0"/>
            <a:ext cx="11672476" cy="914400"/>
          </a:xfrm>
        </p:spPr>
        <p:txBody>
          <a:bodyPr>
            <a:normAutofit/>
          </a:bodyPr>
          <a:lstStyle/>
          <a:p>
            <a:r>
              <a:rPr lang="en-US" dirty="0"/>
              <a:t>long tail</a:t>
            </a: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F4875E-1ED9-4394-E17B-0E6F2BB144BE}"/>
              </a:ext>
            </a:extLst>
          </p:cNvPr>
          <p:cNvGrpSpPr/>
          <p:nvPr/>
        </p:nvGrpSpPr>
        <p:grpSpPr>
          <a:xfrm>
            <a:off x="2798619" y="1376074"/>
            <a:ext cx="8686800" cy="4917718"/>
            <a:chOff x="1981200" y="1417638"/>
            <a:chExt cx="8686800" cy="4917718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9566975" y="3579984"/>
              <a:ext cx="113970" cy="110869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981200" y="5596692"/>
              <a:ext cx="8686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From: Sustainable Development Indicators, Office of National Statistics, July 2014</a:t>
              </a:r>
              <a:br>
                <a:rPr lang="en-US" sz="1400" dirty="0"/>
              </a:br>
              <a:r>
                <a:rPr lang="en-US" sz="1400" dirty="0"/>
                <a:t>http://</a:t>
              </a:r>
              <a:r>
                <a:rPr lang="en-US" sz="1400" dirty="0" err="1"/>
                <a:t>webarchive.nationalarchives.gov.uk</a:t>
              </a:r>
              <a:r>
                <a:rPr lang="en-US" sz="1400" dirty="0"/>
                <a:t>/20160105183323/http://</a:t>
              </a:r>
              <a:r>
                <a:rPr lang="en-US" sz="1400" dirty="0" err="1"/>
                <a:t>www.ons.gov.uk</a:t>
              </a:r>
              <a:r>
                <a:rPr lang="en-US" sz="1400" dirty="0"/>
                <a:t>/</a:t>
              </a:r>
              <a:r>
                <a:rPr lang="en-US" sz="1400" dirty="0" err="1"/>
                <a:t>ons</a:t>
              </a:r>
              <a:r>
                <a:rPr lang="en-US" sz="1400" dirty="0"/>
                <a:t>/</a:t>
              </a:r>
              <a:r>
                <a:rPr lang="en-US" sz="1400" dirty="0" err="1"/>
                <a:t>rel</a:t>
              </a:r>
              <a:r>
                <a:rPr lang="en-US" sz="1400" dirty="0"/>
                <a:t>/wellbeing/sustainable-development-indicators/july-2014/sustainable-development-</a:t>
              </a:r>
              <a:r>
                <a:rPr lang="en-US" sz="1400" dirty="0" err="1"/>
                <a:t>indicators.html</a:t>
              </a:r>
              <a:endParaRPr lang="en-US" sz="1400" dirty="0"/>
            </a:p>
          </p:txBody>
        </p:sp>
        <p:pic>
          <p:nvPicPr>
            <p:cNvPr id="6" name="Picture 5" descr="UK-income-2011-2012-ON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445" y="1417638"/>
              <a:ext cx="7066097" cy="40991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078541" y="2847377"/>
              <a:ext cx="1252416" cy="1200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what</a:t>
              </a:r>
              <a:br>
                <a:rPr lang="en-US" sz="2400" dirty="0"/>
              </a:br>
              <a:r>
                <a:rPr lang="en-US" sz="2400" dirty="0"/>
                <a:t>happens</a:t>
              </a:r>
              <a:br>
                <a:rPr lang="en-US" sz="2400" dirty="0"/>
              </a:br>
              <a:r>
                <a:rPr lang="en-US" sz="2400" dirty="0"/>
                <a:t>here?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6668901" y="1986175"/>
              <a:ext cx="2344517" cy="1593808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245605" y="4823886"/>
              <a:ext cx="568527" cy="118175"/>
              <a:chOff x="7924800" y="4908550"/>
              <a:chExt cx="568527" cy="11817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924800" y="4908550"/>
                <a:ext cx="118175" cy="118175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149976" y="4908550"/>
                <a:ext cx="118175" cy="118175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375152" y="4908550"/>
                <a:ext cx="118175" cy="118175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8764C91-90E6-9FC0-4641-FD32AF6FC822}"/>
              </a:ext>
            </a:extLst>
          </p:cNvPr>
          <p:cNvSpPr txBox="1"/>
          <p:nvPr/>
        </p:nvSpPr>
        <p:spPr>
          <a:xfrm>
            <a:off x="0" y="6273225"/>
            <a:ext cx="266053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Fig. 7.9 (detail)</a:t>
            </a:r>
          </a:p>
        </p:txBody>
      </p:sp>
    </p:spTree>
    <p:extLst>
      <p:ext uri="{BB962C8B-B14F-4D97-AF65-F5344CB8AC3E}">
        <p14:creationId xmlns:p14="http://schemas.microsoft.com/office/powerpoint/2010/main" val="62833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tail of large incomes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5A05E3-6D8C-5EE4-A2D6-602F6111457C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04" y="687404"/>
            <a:ext cx="10657214" cy="5496421"/>
            <a:chOff x="1981201" y="1145960"/>
            <a:chExt cx="8495235" cy="438138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34AD8E2-B9A8-D139-5040-AFFD25EC9149}"/>
                </a:ext>
              </a:extLst>
            </p:cNvPr>
            <p:cNvCxnSpPr/>
            <p:nvPr/>
          </p:nvCxnSpPr>
          <p:spPr>
            <a:xfrm>
              <a:off x="7288681" y="1878942"/>
              <a:ext cx="198905" cy="68182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C91AED-AA81-AE61-FFA8-4CB16351A49E}"/>
                </a:ext>
              </a:extLst>
            </p:cNvPr>
            <p:cNvSpPr/>
            <p:nvPr/>
          </p:nvSpPr>
          <p:spPr>
            <a:xfrm>
              <a:off x="7422203" y="2655775"/>
              <a:ext cx="118175" cy="11817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UK-income-2011-2012-ONS.png">
              <a:extLst>
                <a:ext uri="{FF2B5EF4-FFF2-40B4-BE49-F238E27FC236}">
                  <a16:creationId xmlns:a16="http://schemas.microsoft.com/office/drawing/2014/main" id="{4B78A958-2487-15DD-5A6A-2202D163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1" y="1333774"/>
              <a:ext cx="2886771" cy="167464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FFF8E5-D5F0-0E67-3D39-542C53F83496}"/>
                </a:ext>
              </a:extLst>
            </p:cNvPr>
            <p:cNvCxnSpPr/>
            <p:nvPr/>
          </p:nvCxnSpPr>
          <p:spPr>
            <a:xfrm flipV="1">
              <a:off x="4867972" y="2781579"/>
              <a:ext cx="2611311" cy="1628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7A3816-A03E-2224-5E0E-190691F100C8}"/>
                </a:ext>
              </a:extLst>
            </p:cNvPr>
            <p:cNvCxnSpPr/>
            <p:nvPr/>
          </p:nvCxnSpPr>
          <p:spPr>
            <a:xfrm flipV="1">
              <a:off x="7482015" y="2765299"/>
              <a:ext cx="2611311" cy="1628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91F935-A02F-2391-D792-E54B08B3F444}"/>
                </a:ext>
              </a:extLst>
            </p:cNvPr>
            <p:cNvCxnSpPr/>
            <p:nvPr/>
          </p:nvCxnSpPr>
          <p:spPr>
            <a:xfrm flipV="1">
              <a:off x="10076391" y="2764646"/>
              <a:ext cx="0" cy="18654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1DEDE-381C-FAC0-AB80-6C1E5FFE6204}"/>
                </a:ext>
              </a:extLst>
            </p:cNvPr>
            <p:cNvCxnSpPr/>
            <p:nvPr/>
          </p:nvCxnSpPr>
          <p:spPr>
            <a:xfrm flipV="1">
              <a:off x="7479282" y="2797860"/>
              <a:ext cx="0" cy="18654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021D20-D522-A7A5-C1F5-7DF58941F72F}"/>
                </a:ext>
              </a:extLst>
            </p:cNvPr>
            <p:cNvSpPr/>
            <p:nvPr/>
          </p:nvSpPr>
          <p:spPr>
            <a:xfrm>
              <a:off x="6242676" y="1149539"/>
              <a:ext cx="104600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average </a:t>
              </a:r>
              <a:br>
                <a:rPr lang="en-US" dirty="0"/>
              </a:br>
              <a:r>
                <a:rPr lang="en-US" dirty="0"/>
                <a:t>company</a:t>
              </a:r>
              <a:br>
                <a:rPr lang="en-US" dirty="0"/>
              </a:br>
              <a:r>
                <a:rPr lang="en-US" dirty="0"/>
                <a:t>director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018102-A7F9-3531-EEE9-ACFF452FD77F}"/>
                </a:ext>
              </a:extLst>
            </p:cNvPr>
            <p:cNvSpPr txBox="1"/>
            <p:nvPr/>
          </p:nvSpPr>
          <p:spPr>
            <a:xfrm>
              <a:off x="6990199" y="2929585"/>
              <a:ext cx="1097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£2000/week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00C799-C6FB-0C96-DB5E-C41A24C00C89}"/>
                </a:ext>
              </a:extLst>
            </p:cNvPr>
            <p:cNvSpPr/>
            <p:nvPr/>
          </p:nvSpPr>
          <p:spPr>
            <a:xfrm>
              <a:off x="9925252" y="2631009"/>
              <a:ext cx="118175" cy="11817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853D994-8FC5-8277-5513-29887567DE10}"/>
                </a:ext>
              </a:extLst>
            </p:cNvPr>
            <p:cNvCxnSpPr/>
            <p:nvPr/>
          </p:nvCxnSpPr>
          <p:spPr>
            <a:xfrm>
              <a:off x="9626601" y="1869638"/>
              <a:ext cx="298651" cy="68182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BF88F1-88F1-32F1-078F-BAF8C76DB58C}"/>
                </a:ext>
              </a:extLst>
            </p:cNvPr>
            <p:cNvSpPr txBox="1"/>
            <p:nvPr/>
          </p:nvSpPr>
          <p:spPr>
            <a:xfrm>
              <a:off x="8889799" y="1145960"/>
              <a:ext cx="1035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Prime</a:t>
              </a:r>
              <a:br>
                <a:rPr lang="en-US" dirty="0"/>
              </a:br>
              <a:r>
                <a:rPr lang="en-US" dirty="0"/>
                <a:t>Minister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0838E7-5BAD-10F5-43BD-604897AF9E2D}"/>
                </a:ext>
              </a:extLst>
            </p:cNvPr>
            <p:cNvSpPr txBox="1"/>
            <p:nvPr/>
          </p:nvSpPr>
          <p:spPr>
            <a:xfrm>
              <a:off x="9378835" y="2929585"/>
              <a:ext cx="1097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£3000/week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9B1B52-B770-E147-D7DA-00FA82D38A6B}"/>
                </a:ext>
              </a:extLst>
            </p:cNvPr>
            <p:cNvGrpSpPr/>
            <p:nvPr/>
          </p:nvGrpSpPr>
          <p:grpSpPr>
            <a:xfrm>
              <a:off x="2184406" y="2797860"/>
              <a:ext cx="7853301" cy="1586488"/>
              <a:chOff x="660405" y="2797860"/>
              <a:chExt cx="7853301" cy="1586488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47A82E3-F4CA-FAE7-1C55-C9FBEC57DDA4}"/>
                  </a:ext>
                </a:extLst>
              </p:cNvPr>
              <p:cNvGrpSpPr/>
              <p:nvPr/>
            </p:nvGrpSpPr>
            <p:grpSpPr>
              <a:xfrm>
                <a:off x="673106" y="2797860"/>
                <a:ext cx="7785094" cy="1141008"/>
                <a:chOff x="673106" y="3092450"/>
                <a:chExt cx="7785094" cy="1971119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342F952-F89B-7CE8-9DC6-7A2BE1653F63}"/>
                    </a:ext>
                  </a:extLst>
                </p:cNvPr>
                <p:cNvCxnSpPr/>
                <p:nvPr/>
              </p:nvCxnSpPr>
              <p:spPr>
                <a:xfrm flipH="1">
                  <a:off x="673106" y="3320006"/>
                  <a:ext cx="12699" cy="1709700"/>
                </a:xfrm>
                <a:prstGeom prst="line">
                  <a:avLst/>
                </a:prstGeom>
                <a:ln w="9525" cmpd="sng">
                  <a:solidFill>
                    <a:schemeClr val="accent3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7EFF329-0E39-D4BA-9711-4D73F274EA02}"/>
                    </a:ext>
                  </a:extLst>
                </p:cNvPr>
                <p:cNvCxnSpPr/>
                <p:nvPr/>
              </p:nvCxnSpPr>
              <p:spPr>
                <a:xfrm flipH="1">
                  <a:off x="1471618" y="3092450"/>
                  <a:ext cx="6986582" cy="1971119"/>
                </a:xfrm>
                <a:prstGeom prst="line">
                  <a:avLst/>
                </a:prstGeom>
                <a:ln w="9525" cmpd="sng">
                  <a:solidFill>
                    <a:schemeClr val="accent3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541348E-72CC-D7B8-C8DD-A802F975BB97}"/>
                  </a:ext>
                </a:extLst>
              </p:cNvPr>
              <p:cNvGrpSpPr/>
              <p:nvPr/>
            </p:nvGrpSpPr>
            <p:grpSpPr>
              <a:xfrm>
                <a:off x="660405" y="3054349"/>
                <a:ext cx="7853301" cy="1329999"/>
                <a:chOff x="660405" y="3054349"/>
                <a:chExt cx="7853301" cy="132999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9CEA9B96-B09F-7525-934B-9D3597B04EC6}"/>
                    </a:ext>
                  </a:extLst>
                </p:cNvPr>
                <p:cNvGrpSpPr/>
                <p:nvPr/>
              </p:nvGrpSpPr>
              <p:grpSpPr>
                <a:xfrm>
                  <a:off x="660405" y="3054349"/>
                  <a:ext cx="7853301" cy="1329999"/>
                  <a:chOff x="660405" y="4273549"/>
                  <a:chExt cx="7853301" cy="1329999"/>
                </a:xfrm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F61EBAD5-E2ED-8125-B480-BB643E210A8C}"/>
                      </a:ext>
                    </a:extLst>
                  </p:cNvPr>
                  <p:cNvGrpSpPr/>
                  <p:nvPr/>
                </p:nvGrpSpPr>
                <p:grpSpPr>
                  <a:xfrm>
                    <a:off x="660405" y="4273549"/>
                    <a:ext cx="2642630" cy="1080000"/>
                    <a:chOff x="660405" y="3712846"/>
                    <a:chExt cx="2642630" cy="1080000"/>
                  </a:xfrm>
                </p:grpSpPr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1FB0A9B5-EF9A-321E-5A45-8ECC027AE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8250" y="4633016"/>
                      <a:ext cx="11818" cy="1181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308DC3F1-1041-679F-34F7-222FFE7B7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37608" y="4633016"/>
                      <a:ext cx="11818" cy="1181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08" name="Picture 107" descr="UK-income-2011-2012-ONS.png">
                      <a:extLst>
                        <a:ext uri="{FF2B5EF4-FFF2-40B4-BE49-F238E27FC236}">
                          <a16:creationId xmlns:a16="http://schemas.microsoft.com/office/drawing/2014/main" id="{9B994BE4-384D-A13A-C16D-ECD4836DD24C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60405" y="3712846"/>
                      <a:ext cx="288677" cy="10800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09" name="Group 108">
                      <a:extLst>
                        <a:ext uri="{FF2B5EF4-FFF2-40B4-BE49-F238E27FC236}">
                          <a16:creationId xmlns:a16="http://schemas.microsoft.com/office/drawing/2014/main" id="{701BE579-4575-7A1D-9BB9-D93E5A2DD4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9082" y="4644833"/>
                      <a:ext cx="522536" cy="21468"/>
                      <a:chOff x="3343971" y="3130207"/>
                      <a:chExt cx="5225354" cy="214679"/>
                    </a:xfrm>
                  </p:grpSpPr>
                  <p:cxnSp>
                    <p:nvCxnSpPr>
                      <p:cNvPr id="129" name="Straight Connector 128">
                        <a:extLst>
                          <a:ext uri="{FF2B5EF4-FFF2-40B4-BE49-F238E27FC236}">
                            <a16:creationId xmlns:a16="http://schemas.microsoft.com/office/drawing/2014/main" id="{3E81963A-2678-57C7-9937-0EC693AE82A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343971" y="3158343"/>
                        <a:ext cx="2611311" cy="16280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0" name="Straight Connector 129">
                        <a:extLst>
                          <a:ext uri="{FF2B5EF4-FFF2-40B4-BE49-F238E27FC236}">
                            <a16:creationId xmlns:a16="http://schemas.microsoft.com/office/drawing/2014/main" id="{538300F8-4D93-24F3-B634-71B1B3D0815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5958014" y="3142063"/>
                        <a:ext cx="2611311" cy="16280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" name="Straight Connector 130">
                        <a:extLst>
                          <a:ext uri="{FF2B5EF4-FFF2-40B4-BE49-F238E27FC236}">
                            <a16:creationId xmlns:a16="http://schemas.microsoft.com/office/drawing/2014/main" id="{6F5E0D29-CBB7-7A92-073F-17F1A85901C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5953821" y="3158343"/>
                        <a:ext cx="0" cy="186543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" name="Straight Connector 131">
                        <a:extLst>
                          <a:ext uri="{FF2B5EF4-FFF2-40B4-BE49-F238E27FC236}">
                            <a16:creationId xmlns:a16="http://schemas.microsoft.com/office/drawing/2014/main" id="{257F54E6-3BF6-7EA9-9F8C-E3947523D0D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569325" y="3130207"/>
                        <a:ext cx="0" cy="186543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0" name="Group 109">
                      <a:extLst>
                        <a:ext uri="{FF2B5EF4-FFF2-40B4-BE49-F238E27FC236}">
                          <a16:creationId xmlns:a16="http://schemas.microsoft.com/office/drawing/2014/main" id="{B6228F4F-89D5-1C4C-A71C-A0769F650B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72957" y="4642019"/>
                      <a:ext cx="522536" cy="21468"/>
                      <a:chOff x="3343971" y="3130207"/>
                      <a:chExt cx="5225354" cy="214679"/>
                    </a:xfrm>
                  </p:grpSpPr>
                  <p:cxnSp>
                    <p:nvCxnSpPr>
                      <p:cNvPr id="125" name="Straight Connector 124">
                        <a:extLst>
                          <a:ext uri="{FF2B5EF4-FFF2-40B4-BE49-F238E27FC236}">
                            <a16:creationId xmlns:a16="http://schemas.microsoft.com/office/drawing/2014/main" id="{4F77F354-8E0B-2061-5F87-8E5A2D987FA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343971" y="3158343"/>
                        <a:ext cx="2611311" cy="16280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>
                        <a:extLst>
                          <a:ext uri="{FF2B5EF4-FFF2-40B4-BE49-F238E27FC236}">
                            <a16:creationId xmlns:a16="http://schemas.microsoft.com/office/drawing/2014/main" id="{D1782239-DA22-E319-F825-A0F75EEA711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5958014" y="3142063"/>
                        <a:ext cx="2611311" cy="16280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Connector 126">
                        <a:extLst>
                          <a:ext uri="{FF2B5EF4-FFF2-40B4-BE49-F238E27FC236}">
                            <a16:creationId xmlns:a16="http://schemas.microsoft.com/office/drawing/2014/main" id="{14B0CC21-43A8-315A-B1CF-24F0CAA93F9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5953821" y="3158343"/>
                        <a:ext cx="0" cy="186543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Straight Connector 127">
                        <a:extLst>
                          <a:ext uri="{FF2B5EF4-FFF2-40B4-BE49-F238E27FC236}">
                            <a16:creationId xmlns:a16="http://schemas.microsoft.com/office/drawing/2014/main" id="{09A70CE5-2DA0-46E3-6776-87A313790AB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569325" y="3130207"/>
                        <a:ext cx="0" cy="186543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" name="Group 110">
                      <a:extLst>
                        <a:ext uri="{FF2B5EF4-FFF2-40B4-BE49-F238E27FC236}">
                          <a16:creationId xmlns:a16="http://schemas.microsoft.com/office/drawing/2014/main" id="{0CA5A9B9-0E37-B3F4-30C9-C8C6A21264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96832" y="4638821"/>
                      <a:ext cx="522536" cy="21468"/>
                      <a:chOff x="3343971" y="3130207"/>
                      <a:chExt cx="5225354" cy="214679"/>
                    </a:xfrm>
                  </p:grpSpPr>
                  <p:cxnSp>
                    <p:nvCxnSpPr>
                      <p:cNvPr id="121" name="Straight Connector 120">
                        <a:extLst>
                          <a:ext uri="{FF2B5EF4-FFF2-40B4-BE49-F238E27FC236}">
                            <a16:creationId xmlns:a16="http://schemas.microsoft.com/office/drawing/2014/main" id="{34C742C8-D471-2DAD-64AB-F60266F5DE4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343971" y="3158343"/>
                        <a:ext cx="2611311" cy="16280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Straight Connector 121">
                        <a:extLst>
                          <a:ext uri="{FF2B5EF4-FFF2-40B4-BE49-F238E27FC236}">
                            <a16:creationId xmlns:a16="http://schemas.microsoft.com/office/drawing/2014/main" id="{6735DEEE-D9FA-2603-8EE0-6AD5684AB65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5958014" y="3142063"/>
                        <a:ext cx="2611311" cy="16280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>
                        <a:extLst>
                          <a:ext uri="{FF2B5EF4-FFF2-40B4-BE49-F238E27FC236}">
                            <a16:creationId xmlns:a16="http://schemas.microsoft.com/office/drawing/2014/main" id="{53E53738-9A87-91F3-534F-87E493CFDB2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5953821" y="3158343"/>
                        <a:ext cx="0" cy="186543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>
                        <a:extLst>
                          <a:ext uri="{FF2B5EF4-FFF2-40B4-BE49-F238E27FC236}">
                            <a16:creationId xmlns:a16="http://schemas.microsoft.com/office/drawing/2014/main" id="{2DB07E0D-C34E-4F1E-B887-C0AE9B1A571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569325" y="3130207"/>
                        <a:ext cx="0" cy="186543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DC4ED282-A19E-CAB1-52EF-349AA05AB0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368" y="4635727"/>
                      <a:ext cx="522536" cy="21468"/>
                      <a:chOff x="2519368" y="4635727"/>
                      <a:chExt cx="522536" cy="21468"/>
                    </a:xfrm>
                  </p:grpSpPr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BE03D67D-A3A3-299D-BBEF-AA4C52437B8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80773" y="4636913"/>
                        <a:ext cx="261131" cy="1628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17" name="Group 116">
                        <a:extLst>
                          <a:ext uri="{FF2B5EF4-FFF2-40B4-BE49-F238E27FC236}">
                            <a16:creationId xmlns:a16="http://schemas.microsoft.com/office/drawing/2014/main" id="{CAF070C6-0E92-854C-908B-46B4595FAC2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519368" y="4638541"/>
                        <a:ext cx="261131" cy="18654"/>
                        <a:chOff x="2519368" y="4638541"/>
                        <a:chExt cx="261131" cy="18654"/>
                      </a:xfrm>
                    </p:grpSpPr>
                    <p:cxnSp>
                      <p:nvCxnSpPr>
                        <p:cNvPr id="119" name="Straight Connector 118">
                          <a:extLst>
                            <a:ext uri="{FF2B5EF4-FFF2-40B4-BE49-F238E27FC236}">
                              <a16:creationId xmlns:a16="http://schemas.microsoft.com/office/drawing/2014/main" id="{0E0BDC19-0118-B933-9CF0-C3B49DB73D9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2519368" y="4638541"/>
                          <a:ext cx="261131" cy="1628"/>
                        </a:xfrm>
                        <a:prstGeom prst="line">
                          <a:avLst/>
                        </a:prstGeom>
                        <a:ln w="3175" cmpd="sng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0" name="Straight Connector 119">
                          <a:extLst>
                            <a:ext uri="{FF2B5EF4-FFF2-40B4-BE49-F238E27FC236}">
                              <a16:creationId xmlns:a16="http://schemas.microsoft.com/office/drawing/2014/main" id="{E4C3ED32-36D5-862E-4B4E-A6DC8CD9704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2780353" y="4638541"/>
                          <a:ext cx="0" cy="18654"/>
                        </a:xfrm>
                        <a:prstGeom prst="line">
                          <a:avLst/>
                        </a:prstGeom>
                        <a:ln w="3175" cmpd="sng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8" name="Straight Connector 117">
                        <a:extLst>
                          <a:ext uri="{FF2B5EF4-FFF2-40B4-BE49-F238E27FC236}">
                            <a16:creationId xmlns:a16="http://schemas.microsoft.com/office/drawing/2014/main" id="{3E76413A-555E-0A89-BD8E-1940937D19B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041904" y="4635727"/>
                        <a:ext cx="0" cy="18654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873E7ED5-D997-A7DD-1CF8-2741015C9C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41904" y="4635343"/>
                      <a:ext cx="261131" cy="18654"/>
                      <a:chOff x="2519368" y="4638541"/>
                      <a:chExt cx="261131" cy="18654"/>
                    </a:xfrm>
                  </p:grpSpPr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:a16="http://schemas.microsoft.com/office/drawing/2014/main" id="{15C2017B-0119-976D-6F78-199CBEE6647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519368" y="4638541"/>
                        <a:ext cx="261131" cy="1628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Straight Connector 114">
                        <a:extLst>
                          <a:ext uri="{FF2B5EF4-FFF2-40B4-BE49-F238E27FC236}">
                            <a16:creationId xmlns:a16="http://schemas.microsoft.com/office/drawing/2014/main" id="{22838DDE-2A4B-4DD1-764D-2F260A2BFC9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80353" y="4638541"/>
                        <a:ext cx="0" cy="18654"/>
                      </a:xfrm>
                      <a:prstGeom prst="line">
                        <a:avLst/>
                      </a:prstGeom>
                      <a:ln w="3175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8B1AA1DE-9DBE-87DF-2F94-129D9DE3D97A}"/>
                      </a:ext>
                    </a:extLst>
                  </p:cNvPr>
                  <p:cNvGrpSpPr/>
                  <p:nvPr/>
                </p:nvGrpSpPr>
                <p:grpSpPr>
                  <a:xfrm>
                    <a:off x="3288352" y="5146212"/>
                    <a:ext cx="5225354" cy="214679"/>
                    <a:chOff x="3343971" y="3130207"/>
                    <a:chExt cx="5225354" cy="214679"/>
                  </a:xfrm>
                </p:grpSpPr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749A1A98-531A-C0B3-E3B7-A422D024C23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43971" y="3158343"/>
                      <a:ext cx="2611311" cy="162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776BEB39-844C-7004-46AD-163DECC0B54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958014" y="3142063"/>
                      <a:ext cx="2611311" cy="162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AADFC723-D111-6213-9F07-73B98C1811E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953821" y="3158343"/>
                      <a:ext cx="0" cy="186543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1BBEF828-3DEE-9B1F-5F1F-9850E1FC166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569325" y="3130207"/>
                      <a:ext cx="0" cy="186543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1853FAF7-EAA1-FADC-5C94-47D257930990}"/>
                      </a:ext>
                    </a:extLst>
                  </p:cNvPr>
                  <p:cNvSpPr/>
                  <p:nvPr/>
                </p:nvSpPr>
                <p:spPr>
                  <a:xfrm>
                    <a:off x="1056534" y="4329220"/>
                    <a:ext cx="1862935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University of Bath</a:t>
                    </a:r>
                    <a:br>
                      <a:rPr lang="en-US" dirty="0"/>
                    </a:br>
                    <a:r>
                      <a:rPr lang="en-US" dirty="0"/>
                      <a:t>vice-chancellor </a:t>
                    </a:r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7875396F-5BB3-5B99-EF55-794A65D2A7E7}"/>
                      </a:ext>
                    </a:extLst>
                  </p:cNvPr>
                  <p:cNvSpPr/>
                  <p:nvPr/>
                </p:nvSpPr>
                <p:spPr>
                  <a:xfrm>
                    <a:off x="2986934" y="5091803"/>
                    <a:ext cx="118175" cy="118175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D9EEC5B5-C1B7-5EAA-F95C-D172CA8D19FC}"/>
                      </a:ext>
                    </a:extLst>
                  </p:cNvPr>
                  <p:cNvSpPr txBox="1"/>
                  <p:nvPr/>
                </p:nvSpPr>
                <p:spPr>
                  <a:xfrm>
                    <a:off x="2780773" y="5295771"/>
                    <a:ext cx="123339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£10,000/week</a:t>
                    </a: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341C2CB6-A357-2843-A471-CBF5E49C4449}"/>
                      </a:ext>
                    </a:extLst>
                  </p:cNvPr>
                  <p:cNvSpPr txBox="1"/>
                  <p:nvPr/>
                </p:nvSpPr>
                <p:spPr>
                  <a:xfrm>
                    <a:off x="5241678" y="5295771"/>
                    <a:ext cx="123339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£20,000/week</a:t>
                    </a: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06F6CD3F-ECF5-C758-B2B2-2EAFE57224A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08380" y="5174348"/>
                    <a:ext cx="0" cy="186543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0EA85807-9D9E-E26A-C627-DF360A079C57}"/>
                    </a:ext>
                  </a:extLst>
                </p:cNvPr>
                <p:cNvCxnSpPr/>
                <p:nvPr/>
              </p:nvCxnSpPr>
              <p:spPr>
                <a:xfrm>
                  <a:off x="2658288" y="3680151"/>
                  <a:ext cx="261130" cy="189618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0536DA-FD02-1038-738B-9E30BDB4E347}"/>
                </a:ext>
              </a:extLst>
            </p:cNvPr>
            <p:cNvGrpSpPr/>
            <p:nvPr/>
          </p:nvGrpSpPr>
          <p:grpSpPr>
            <a:xfrm>
              <a:off x="2197106" y="4011834"/>
              <a:ext cx="8159503" cy="1515514"/>
              <a:chOff x="673105" y="4011834"/>
              <a:chExt cx="8159503" cy="151551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741A60B-CE8C-54CE-A075-1788A65ED213}"/>
                  </a:ext>
                </a:extLst>
              </p:cNvPr>
              <p:cNvGrpSpPr/>
              <p:nvPr/>
            </p:nvGrpSpPr>
            <p:grpSpPr>
              <a:xfrm>
                <a:off x="673105" y="4011834"/>
                <a:ext cx="7728146" cy="1042767"/>
                <a:chOff x="660405" y="2961979"/>
                <a:chExt cx="7728146" cy="2101590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A0BEE88-4DA6-C0DC-D2C2-855F909B20EF}"/>
                    </a:ext>
                  </a:extLst>
                </p:cNvPr>
                <p:cNvCxnSpPr/>
                <p:nvPr/>
              </p:nvCxnSpPr>
              <p:spPr>
                <a:xfrm>
                  <a:off x="660405" y="3105764"/>
                  <a:ext cx="0" cy="1923944"/>
                </a:xfrm>
                <a:prstGeom prst="line">
                  <a:avLst/>
                </a:prstGeom>
                <a:ln w="9525" cmpd="sng">
                  <a:solidFill>
                    <a:schemeClr val="accent3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BAD6B739-06A6-2D8D-88CC-63F32D8C85F6}"/>
                    </a:ext>
                  </a:extLst>
                </p:cNvPr>
                <p:cNvCxnSpPr/>
                <p:nvPr/>
              </p:nvCxnSpPr>
              <p:spPr>
                <a:xfrm flipH="1">
                  <a:off x="1471618" y="2961979"/>
                  <a:ext cx="6916933" cy="2101590"/>
                </a:xfrm>
                <a:prstGeom prst="line">
                  <a:avLst/>
                </a:prstGeom>
                <a:ln w="9525" cmpd="sng">
                  <a:solidFill>
                    <a:schemeClr val="accent3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E8FA871-52EC-EA6C-4981-E5054FB7168E}"/>
                  </a:ext>
                </a:extLst>
              </p:cNvPr>
              <p:cNvGrpSpPr/>
              <p:nvPr/>
            </p:nvGrpSpPr>
            <p:grpSpPr>
              <a:xfrm>
                <a:off x="949082" y="5129336"/>
                <a:ext cx="522536" cy="21468"/>
                <a:chOff x="3343971" y="3130207"/>
                <a:chExt cx="5225354" cy="214679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67A6EBE4-EA7D-745E-1271-C83161E916E2}"/>
                    </a:ext>
                  </a:extLst>
                </p:cNvPr>
                <p:cNvCxnSpPr/>
                <p:nvPr/>
              </p:nvCxnSpPr>
              <p:spPr>
                <a:xfrm flipV="1">
                  <a:off x="3343971" y="3158343"/>
                  <a:ext cx="2611311" cy="1628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A0EFDD15-43A8-97B9-3307-F581B39156CF}"/>
                    </a:ext>
                  </a:extLst>
                </p:cNvPr>
                <p:cNvCxnSpPr/>
                <p:nvPr/>
              </p:nvCxnSpPr>
              <p:spPr>
                <a:xfrm flipV="1">
                  <a:off x="5958014" y="3142063"/>
                  <a:ext cx="2611311" cy="1628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0DE2E2B7-92BF-8B26-5749-A287F2F848B1}"/>
                    </a:ext>
                  </a:extLst>
                </p:cNvPr>
                <p:cNvCxnSpPr/>
                <p:nvPr/>
              </p:nvCxnSpPr>
              <p:spPr>
                <a:xfrm flipV="1">
                  <a:off x="5953821" y="3158343"/>
                  <a:ext cx="0" cy="186543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3CF90E39-A2DE-CEAF-0EFC-E69AC40BF2BE}"/>
                    </a:ext>
                  </a:extLst>
                </p:cNvPr>
                <p:cNvCxnSpPr/>
                <p:nvPr/>
              </p:nvCxnSpPr>
              <p:spPr>
                <a:xfrm flipV="1">
                  <a:off x="8569325" y="3130207"/>
                  <a:ext cx="0" cy="186543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185D237-9B88-765C-80EB-BE37C33454E7}"/>
                  </a:ext>
                </a:extLst>
              </p:cNvPr>
              <p:cNvGrpSpPr/>
              <p:nvPr/>
            </p:nvGrpSpPr>
            <p:grpSpPr>
              <a:xfrm>
                <a:off x="1472957" y="5126522"/>
                <a:ext cx="522536" cy="21468"/>
                <a:chOff x="3343971" y="3130207"/>
                <a:chExt cx="5225354" cy="214679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22B6C53-6084-196A-DC85-275D067721BB}"/>
                    </a:ext>
                  </a:extLst>
                </p:cNvPr>
                <p:cNvCxnSpPr/>
                <p:nvPr/>
              </p:nvCxnSpPr>
              <p:spPr>
                <a:xfrm flipV="1">
                  <a:off x="3343971" y="3158343"/>
                  <a:ext cx="2611311" cy="1628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842E1FA-811D-BF0C-3254-8A87F5199208}"/>
                    </a:ext>
                  </a:extLst>
                </p:cNvPr>
                <p:cNvCxnSpPr/>
                <p:nvPr/>
              </p:nvCxnSpPr>
              <p:spPr>
                <a:xfrm flipV="1">
                  <a:off x="5958014" y="3142063"/>
                  <a:ext cx="2611311" cy="1628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87FA702A-F17D-78BC-D9E9-9C6B34229F34}"/>
                    </a:ext>
                  </a:extLst>
                </p:cNvPr>
                <p:cNvCxnSpPr/>
                <p:nvPr/>
              </p:nvCxnSpPr>
              <p:spPr>
                <a:xfrm flipV="1">
                  <a:off x="5953821" y="3158343"/>
                  <a:ext cx="0" cy="186543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8B0511A8-0B78-7ED6-CD67-3A91582F8F10}"/>
                    </a:ext>
                  </a:extLst>
                </p:cNvPr>
                <p:cNvCxnSpPr/>
                <p:nvPr/>
              </p:nvCxnSpPr>
              <p:spPr>
                <a:xfrm flipV="1">
                  <a:off x="8569325" y="3130207"/>
                  <a:ext cx="0" cy="186543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A9482E5-207A-ECD4-9D4D-28B6A597AB25}"/>
                  </a:ext>
                </a:extLst>
              </p:cNvPr>
              <p:cNvGrpSpPr/>
              <p:nvPr/>
            </p:nvGrpSpPr>
            <p:grpSpPr>
              <a:xfrm>
                <a:off x="1996832" y="5123324"/>
                <a:ext cx="522536" cy="21468"/>
                <a:chOff x="3343971" y="3130207"/>
                <a:chExt cx="5225354" cy="214679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39526198-6C56-013E-4536-9F99559FF0CF}"/>
                    </a:ext>
                  </a:extLst>
                </p:cNvPr>
                <p:cNvCxnSpPr/>
                <p:nvPr/>
              </p:nvCxnSpPr>
              <p:spPr>
                <a:xfrm flipV="1">
                  <a:off x="3343971" y="3158343"/>
                  <a:ext cx="2611311" cy="1628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F924EB6D-BEBE-C0FE-70CF-A42D166C27D0}"/>
                    </a:ext>
                  </a:extLst>
                </p:cNvPr>
                <p:cNvCxnSpPr/>
                <p:nvPr/>
              </p:nvCxnSpPr>
              <p:spPr>
                <a:xfrm flipV="1">
                  <a:off x="5958014" y="3142063"/>
                  <a:ext cx="2611311" cy="1628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E60E1D0-7797-088D-18C0-76BE1B712E3B}"/>
                    </a:ext>
                  </a:extLst>
                </p:cNvPr>
                <p:cNvCxnSpPr/>
                <p:nvPr/>
              </p:nvCxnSpPr>
              <p:spPr>
                <a:xfrm flipV="1">
                  <a:off x="5953821" y="3158343"/>
                  <a:ext cx="0" cy="186543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5DB446E1-6F0E-BA15-DA46-E87F173C842E}"/>
                    </a:ext>
                  </a:extLst>
                </p:cNvPr>
                <p:cNvCxnSpPr/>
                <p:nvPr/>
              </p:nvCxnSpPr>
              <p:spPr>
                <a:xfrm flipV="1">
                  <a:off x="8569325" y="3130207"/>
                  <a:ext cx="0" cy="186543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710E498-D5D7-3EC6-FD22-BBF42DB5C067}"/>
                  </a:ext>
                </a:extLst>
              </p:cNvPr>
              <p:cNvGrpSpPr/>
              <p:nvPr/>
            </p:nvGrpSpPr>
            <p:grpSpPr>
              <a:xfrm>
                <a:off x="2519368" y="5120230"/>
                <a:ext cx="522536" cy="21468"/>
                <a:chOff x="2519368" y="4635727"/>
                <a:chExt cx="522536" cy="21468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248931AD-1CE5-181D-FB4B-DE40AD1C4294}"/>
                    </a:ext>
                  </a:extLst>
                </p:cNvPr>
                <p:cNvCxnSpPr/>
                <p:nvPr/>
              </p:nvCxnSpPr>
              <p:spPr>
                <a:xfrm flipV="1">
                  <a:off x="2780773" y="4636913"/>
                  <a:ext cx="261131" cy="1628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AD1A01D3-8AAD-EA38-41EE-FCECFE6EFDF3}"/>
                    </a:ext>
                  </a:extLst>
                </p:cNvPr>
                <p:cNvGrpSpPr/>
                <p:nvPr/>
              </p:nvGrpSpPr>
              <p:grpSpPr>
                <a:xfrm>
                  <a:off x="2519368" y="4638541"/>
                  <a:ext cx="261131" cy="18654"/>
                  <a:chOff x="2519368" y="4638541"/>
                  <a:chExt cx="261131" cy="18654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E6CAC142-1F36-8248-FFB0-0F2A0AD33A5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19368" y="4638541"/>
                    <a:ext cx="261131" cy="1628"/>
                  </a:xfrm>
                  <a:prstGeom prst="line">
                    <a:avLst/>
                  </a:prstGeom>
                  <a:ln w="317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AC7A3C1E-98A4-B668-36E4-B551724A41E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80353" y="4638541"/>
                    <a:ext cx="0" cy="18654"/>
                  </a:xfrm>
                  <a:prstGeom prst="line">
                    <a:avLst/>
                  </a:prstGeom>
                  <a:ln w="317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64FC78A-70B8-60C3-49AA-E7A857D0F858}"/>
                    </a:ext>
                  </a:extLst>
                </p:cNvPr>
                <p:cNvCxnSpPr/>
                <p:nvPr/>
              </p:nvCxnSpPr>
              <p:spPr>
                <a:xfrm flipV="1">
                  <a:off x="3041904" y="4635727"/>
                  <a:ext cx="0" cy="18654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8C252E6-EE1D-78E3-1EC9-21AB5CC3D60B}"/>
                  </a:ext>
                </a:extLst>
              </p:cNvPr>
              <p:cNvGrpSpPr/>
              <p:nvPr/>
            </p:nvGrpSpPr>
            <p:grpSpPr>
              <a:xfrm>
                <a:off x="3041904" y="5119846"/>
                <a:ext cx="261131" cy="18654"/>
                <a:chOff x="2519368" y="4638541"/>
                <a:chExt cx="261131" cy="18654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FF34987-917D-F2DF-EB8F-B8289796E3C1}"/>
                    </a:ext>
                  </a:extLst>
                </p:cNvPr>
                <p:cNvCxnSpPr/>
                <p:nvPr/>
              </p:nvCxnSpPr>
              <p:spPr>
                <a:xfrm flipV="1">
                  <a:off x="2519368" y="4638541"/>
                  <a:ext cx="261131" cy="1628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49F050C-9739-4120-E051-F631C06CC4D1}"/>
                    </a:ext>
                  </a:extLst>
                </p:cNvPr>
                <p:cNvCxnSpPr/>
                <p:nvPr/>
              </p:nvCxnSpPr>
              <p:spPr>
                <a:xfrm flipV="1">
                  <a:off x="2780353" y="4638541"/>
                  <a:ext cx="0" cy="18654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29283CE-6A44-1B78-9FCF-A59D87F22288}"/>
                  </a:ext>
                </a:extLst>
              </p:cNvPr>
              <p:cNvCxnSpPr/>
              <p:nvPr/>
            </p:nvCxnSpPr>
            <p:spPr>
              <a:xfrm flipV="1">
                <a:off x="3288352" y="5098148"/>
                <a:ext cx="2611311" cy="1628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EB206D6-31F5-E1C6-EE4B-233A4C33B9E0}"/>
                  </a:ext>
                </a:extLst>
              </p:cNvPr>
              <p:cNvCxnSpPr/>
              <p:nvPr/>
            </p:nvCxnSpPr>
            <p:spPr>
              <a:xfrm flipV="1">
                <a:off x="5902395" y="5081868"/>
                <a:ext cx="2611311" cy="1628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A69EF10-54B7-4E4D-BF29-280411747EE3}"/>
                  </a:ext>
                </a:extLst>
              </p:cNvPr>
              <p:cNvCxnSpPr/>
              <p:nvPr/>
            </p:nvCxnSpPr>
            <p:spPr>
              <a:xfrm flipV="1">
                <a:off x="5898202" y="5098148"/>
                <a:ext cx="0" cy="18654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E9F7AFE-0E8F-7DAE-223A-A29210EAAB56}"/>
                  </a:ext>
                </a:extLst>
              </p:cNvPr>
              <p:cNvCxnSpPr/>
              <p:nvPr/>
            </p:nvCxnSpPr>
            <p:spPr>
              <a:xfrm flipV="1">
                <a:off x="8513706" y="5070012"/>
                <a:ext cx="0" cy="18654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046101B-0294-5119-3B28-630FE68C182C}"/>
                  </a:ext>
                </a:extLst>
              </p:cNvPr>
              <p:cNvSpPr/>
              <p:nvPr/>
            </p:nvSpPr>
            <p:spPr>
              <a:xfrm>
                <a:off x="7493904" y="4967818"/>
                <a:ext cx="118175" cy="118175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846EFE-0492-948B-F8CA-06E569057BF5}"/>
                  </a:ext>
                </a:extLst>
              </p:cNvPr>
              <p:cNvSpPr txBox="1"/>
              <p:nvPr/>
            </p:nvSpPr>
            <p:spPr>
              <a:xfrm>
                <a:off x="6396521" y="4541411"/>
                <a:ext cx="1938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Wayne Rooney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36C29B-690D-338C-ADE1-DDF03B8FD07C}"/>
                  </a:ext>
                </a:extLst>
              </p:cNvPr>
              <p:cNvSpPr txBox="1"/>
              <p:nvPr/>
            </p:nvSpPr>
            <p:spPr>
              <a:xfrm>
                <a:off x="2780773" y="5219571"/>
                <a:ext cx="1326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£100,000/week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739F21-9512-6524-0E2E-B44758608ACF}"/>
                  </a:ext>
                </a:extLst>
              </p:cNvPr>
              <p:cNvSpPr txBox="1"/>
              <p:nvPr/>
            </p:nvSpPr>
            <p:spPr>
              <a:xfrm>
                <a:off x="5241678" y="5219571"/>
                <a:ext cx="1326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£200,000/week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96050E5-F081-797F-F950-E51B4D778EE1}"/>
                  </a:ext>
                </a:extLst>
              </p:cNvPr>
              <p:cNvCxnSpPr/>
              <p:nvPr/>
            </p:nvCxnSpPr>
            <p:spPr>
              <a:xfrm flipV="1">
                <a:off x="3308380" y="5098148"/>
                <a:ext cx="0" cy="18654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BE8363-6FB0-2A7C-610C-F1F5AEA8CE51}"/>
                  </a:ext>
                </a:extLst>
              </p:cNvPr>
              <p:cNvSpPr txBox="1"/>
              <p:nvPr/>
            </p:nvSpPr>
            <p:spPr>
              <a:xfrm>
                <a:off x="7506604" y="5218082"/>
                <a:ext cx="1326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£300,000/week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0E26C9A-0E41-163A-C2F8-3A0B892A29CD}"/>
                  </a:ext>
                </a:extLst>
              </p:cNvPr>
              <p:cNvGrpSpPr/>
              <p:nvPr/>
            </p:nvGrpSpPr>
            <p:grpSpPr>
              <a:xfrm>
                <a:off x="685805" y="4505324"/>
                <a:ext cx="778980" cy="720000"/>
                <a:chOff x="666755" y="2260599"/>
                <a:chExt cx="778980" cy="72000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6EBDE33-C134-0FFA-FBAD-96573AF67FFF}"/>
                    </a:ext>
                  </a:extLst>
                </p:cNvPr>
                <p:cNvSpPr/>
                <p:nvPr/>
              </p:nvSpPr>
              <p:spPr>
                <a:xfrm>
                  <a:off x="714189" y="2884112"/>
                  <a:ext cx="5909" cy="590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Picture 37" descr="UK-income-2011-2012-ONS.png">
                  <a:extLst>
                    <a:ext uri="{FF2B5EF4-FFF2-40B4-BE49-F238E27FC236}">
                      <a16:creationId xmlns:a16="http://schemas.microsoft.com/office/drawing/2014/main" id="{80465443-7908-C598-ACA2-332BBF01A74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755" y="2260599"/>
                  <a:ext cx="28800" cy="720000"/>
                </a:xfrm>
                <a:prstGeom prst="rect">
                  <a:avLst/>
                </a:prstGeom>
              </p:spPr>
            </p:pic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4CCE0C98-59FF-49D0-AB68-84B396D615F7}"/>
                    </a:ext>
                  </a:extLst>
                </p:cNvPr>
                <p:cNvGrpSpPr/>
                <p:nvPr/>
              </p:nvGrpSpPr>
              <p:grpSpPr>
                <a:xfrm>
                  <a:off x="689273" y="2889425"/>
                  <a:ext cx="235395" cy="2814"/>
                  <a:chOff x="949082" y="3976846"/>
                  <a:chExt cx="2353953" cy="28144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71EFFA14-FE4C-0F5C-176D-560ED5D3B02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49082" y="3989150"/>
                    <a:ext cx="261131" cy="1628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98812125-D390-707F-E3B7-985998E0B8F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210487" y="3987522"/>
                    <a:ext cx="261131" cy="1628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D8DD3AF0-CCAB-B8BD-FCB5-9D20065C314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71618" y="3986336"/>
                    <a:ext cx="0" cy="18654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3320AAF8-3F3A-2406-C10B-67EF47A7A50A}"/>
                      </a:ext>
                    </a:extLst>
                  </p:cNvPr>
                  <p:cNvGrpSpPr/>
                  <p:nvPr/>
                </p:nvGrpSpPr>
                <p:grpSpPr>
                  <a:xfrm>
                    <a:off x="1472957" y="3983522"/>
                    <a:ext cx="522536" cy="21468"/>
                    <a:chOff x="3343971" y="3130207"/>
                    <a:chExt cx="5225354" cy="214679"/>
                  </a:xfrm>
                </p:grpSpPr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04CA034A-97B9-A90B-7DA2-7100A8B4337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43971" y="3158343"/>
                      <a:ext cx="2611311" cy="16280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7D5C023B-4693-FD25-D743-910F3F373DD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958014" y="3142063"/>
                      <a:ext cx="2611311" cy="16280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27151C0-ED03-7090-5675-4C2313FADE2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953821" y="3158343"/>
                      <a:ext cx="0" cy="186543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605A86D9-3787-C137-2B6C-85264E1A637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569325" y="3130207"/>
                      <a:ext cx="0" cy="186543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A250BDAA-D017-8004-157E-35FBD0B360E6}"/>
                      </a:ext>
                    </a:extLst>
                  </p:cNvPr>
                  <p:cNvGrpSpPr/>
                  <p:nvPr/>
                </p:nvGrpSpPr>
                <p:grpSpPr>
                  <a:xfrm>
                    <a:off x="1996832" y="3980324"/>
                    <a:ext cx="522536" cy="21468"/>
                    <a:chOff x="3343971" y="3130207"/>
                    <a:chExt cx="5225354" cy="214679"/>
                  </a:xfrm>
                </p:grpSpPr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9B7925EF-063E-EE43-AE4F-09F85021788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43971" y="3158343"/>
                      <a:ext cx="2611311" cy="16280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7FBA8CC-1B39-4761-ED33-345544281F9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958014" y="3142063"/>
                      <a:ext cx="2611311" cy="16280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09917554-489C-67E1-01C5-B773B090612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953821" y="3158343"/>
                      <a:ext cx="0" cy="186543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5F2EB526-1E08-22EF-162B-73DB05055F7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569325" y="3130207"/>
                      <a:ext cx="0" cy="186543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333F397-5CBE-F1D5-5BCA-3EB0B6580A59}"/>
                      </a:ext>
                    </a:extLst>
                  </p:cNvPr>
                  <p:cNvGrpSpPr/>
                  <p:nvPr/>
                </p:nvGrpSpPr>
                <p:grpSpPr>
                  <a:xfrm>
                    <a:off x="2519368" y="3977230"/>
                    <a:ext cx="522536" cy="21468"/>
                    <a:chOff x="2519368" y="4635727"/>
                    <a:chExt cx="522536" cy="21468"/>
                  </a:xfrm>
                </p:grpSpPr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661447B1-F425-39E0-0244-AAFB704A862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780773" y="4636913"/>
                      <a:ext cx="261131" cy="1628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285CD0B0-3A2D-5B60-1C5C-742B6AFB35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368" y="4638541"/>
                      <a:ext cx="261131" cy="18654"/>
                      <a:chOff x="2519368" y="4638541"/>
                      <a:chExt cx="261131" cy="18654"/>
                    </a:xfrm>
                  </p:grpSpPr>
                  <p:cxnSp>
                    <p:nvCxnSpPr>
                      <p:cNvPr id="60" name="Straight Connector 59">
                        <a:extLst>
                          <a:ext uri="{FF2B5EF4-FFF2-40B4-BE49-F238E27FC236}">
                            <a16:creationId xmlns:a16="http://schemas.microsoft.com/office/drawing/2014/main" id="{648204CA-EACB-4A88-C787-96554E7790E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519368" y="4638541"/>
                        <a:ext cx="261131" cy="1628"/>
                      </a:xfrm>
                      <a:prstGeom prst="line">
                        <a:avLst/>
                      </a:prstGeom>
                      <a:ln w="127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>
                        <a:extLst>
                          <a:ext uri="{FF2B5EF4-FFF2-40B4-BE49-F238E27FC236}">
                            <a16:creationId xmlns:a16="http://schemas.microsoft.com/office/drawing/2014/main" id="{0A887880-E906-D34C-508A-BD400C509D3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80353" y="4638541"/>
                        <a:ext cx="0" cy="18654"/>
                      </a:xfrm>
                      <a:prstGeom prst="line">
                        <a:avLst/>
                      </a:prstGeom>
                      <a:ln w="127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813B5455-6C30-D105-81F6-75E02FB255D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041904" y="4635727"/>
                      <a:ext cx="0" cy="18654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C53BC20-3E2B-38F6-F511-F193E472C811}"/>
                      </a:ext>
                    </a:extLst>
                  </p:cNvPr>
                  <p:cNvGrpSpPr/>
                  <p:nvPr/>
                </p:nvGrpSpPr>
                <p:grpSpPr>
                  <a:xfrm>
                    <a:off x="3041904" y="3976846"/>
                    <a:ext cx="261131" cy="18654"/>
                    <a:chOff x="2519368" y="4638541"/>
                    <a:chExt cx="261131" cy="18654"/>
                  </a:xfrm>
                </p:grpSpPr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A0E02601-4A7F-7FDB-F25C-3928563848D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519368" y="4638541"/>
                      <a:ext cx="261131" cy="1628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4C5D951-B4BD-0A8E-EFB2-EBD0093C445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780353" y="4638541"/>
                      <a:ext cx="0" cy="18654"/>
                    </a:xfrm>
                    <a:prstGeom prst="line">
                      <a:avLst/>
                    </a:prstGeom>
                    <a:ln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D82A481A-84DA-681C-5681-C7E9643DDE03}"/>
                    </a:ext>
                  </a:extLst>
                </p:cNvPr>
                <p:cNvGrpSpPr/>
                <p:nvPr/>
              </p:nvGrpSpPr>
              <p:grpSpPr>
                <a:xfrm>
                  <a:off x="923200" y="2884442"/>
                  <a:ext cx="522535" cy="21468"/>
                  <a:chOff x="3343971" y="3130207"/>
                  <a:chExt cx="5225354" cy="214679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D4FB0564-C478-D18E-5693-65461AD7358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43971" y="3158343"/>
                    <a:ext cx="2611311" cy="1628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4CBE7FDF-8729-3792-EC7A-F1CAF0DC9BC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958014" y="3142063"/>
                    <a:ext cx="2611311" cy="1628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11CE43CD-40BE-E14B-4104-9BB48E2F863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953821" y="3158343"/>
                    <a:ext cx="0" cy="186543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25B7CF6A-DE2F-872A-2D80-32B6DCF3D67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569325" y="3130207"/>
                    <a:ext cx="0" cy="186543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450100C-60B6-2E95-1362-34E472A64374}"/>
                    </a:ext>
                  </a:extLst>
                </p:cNvPr>
                <p:cNvSpPr/>
                <p:nvPr/>
              </p:nvSpPr>
              <p:spPr>
                <a:xfrm>
                  <a:off x="802253" y="2879001"/>
                  <a:ext cx="11817" cy="118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3CF235B7-1040-F574-3FB9-BE7102B92239}"/>
                    </a:ext>
                  </a:extLst>
                </p:cNvPr>
                <p:cNvCxnSpPr/>
                <p:nvPr/>
              </p:nvCxnSpPr>
              <p:spPr>
                <a:xfrm flipV="1">
                  <a:off x="925202" y="2887255"/>
                  <a:ext cx="0" cy="18654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4035BDD-C6A6-B873-2103-7CD95F9CE6BA}"/>
                    </a:ext>
                  </a:extLst>
                </p:cNvPr>
                <p:cNvSpPr/>
                <p:nvPr/>
              </p:nvSpPr>
              <p:spPr>
                <a:xfrm>
                  <a:off x="726475" y="2884204"/>
                  <a:ext cx="5909" cy="590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0368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4FE8C-F23B-ED9F-DB37-51F5C7B8CC0E}"/>
              </a:ext>
            </a:extLst>
          </p:cNvPr>
          <p:cNvGrpSpPr/>
          <p:nvPr/>
        </p:nvGrpSpPr>
        <p:grpSpPr>
          <a:xfrm>
            <a:off x="1066360" y="1064508"/>
            <a:ext cx="10270451" cy="5536462"/>
            <a:chOff x="1066360" y="1064508"/>
            <a:chExt cx="10270451" cy="55364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59306B-2D21-17E2-BB8F-C1825EF8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0030" y="1064508"/>
              <a:ext cx="7772400" cy="4463802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ABC505E-30BD-C46F-61DC-F6022AEA342B}"/>
                </a:ext>
              </a:extLst>
            </p:cNvPr>
            <p:cNvSpPr/>
            <p:nvPr/>
          </p:nvSpPr>
          <p:spPr>
            <a:xfrm>
              <a:off x="3164804" y="5333019"/>
              <a:ext cx="8172007" cy="395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06C99C-F36C-DE56-4934-A1B9D34E13F6}"/>
                </a:ext>
              </a:extLst>
            </p:cNvPr>
            <p:cNvSpPr txBox="1"/>
            <p:nvPr/>
          </p:nvSpPr>
          <p:spPr>
            <a:xfrm>
              <a:off x="1066360" y="2216726"/>
              <a:ext cx="173970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time taken</a:t>
              </a:r>
              <a:br>
                <a:rPr lang="en-US" sz="2800" dirty="0"/>
              </a:br>
              <a:r>
                <a:rPr lang="en-US" sz="2800" dirty="0"/>
                <a:t>for walk</a:t>
              </a:r>
              <a:br>
                <a:rPr lang="en-US" sz="2800" dirty="0"/>
              </a:br>
              <a:r>
                <a:rPr lang="en-US" sz="2400" dirty="0"/>
                <a:t>(y axis)</a:t>
              </a:r>
              <a:endParaRPr lang="en-US" sz="2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39915D-242F-93EE-2721-F760080E061E}"/>
                </a:ext>
              </a:extLst>
            </p:cNvPr>
            <p:cNvSpPr txBox="1"/>
            <p:nvPr/>
          </p:nvSpPr>
          <p:spPr>
            <a:xfrm>
              <a:off x="6246551" y="5708418"/>
              <a:ext cx="13993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distance</a:t>
              </a:r>
              <a:br>
                <a:rPr lang="en-US" sz="2800" dirty="0"/>
              </a:br>
              <a:r>
                <a:rPr lang="en-US" sz="2400" dirty="0"/>
                <a:t>(x axis)</a:t>
              </a:r>
              <a:endParaRPr lang="en-US" sz="2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D56997-21FA-70FC-70F3-BFA509C23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40575" y="1366122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2A0337-7F5B-53ED-3AFC-901FA9989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6165" y="3224409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8C3850-13EA-51E0-4367-620174DC9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9681" y="3806293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068AAB-D971-9F46-C6A2-CB8F18A0AA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2551" y="3734293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E512F7-C899-D2EE-B0E8-4DAA77BCB7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72453" y="1541901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FDF000-0104-413F-98C7-2D75B27053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3472" y="1667736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B55B28-473E-FB4C-D145-4F83E6F13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6229" y="2754326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30E5F1-E37D-E5D5-7FF7-D0C92A14B3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5085" y="2144726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61D981-AA15-21C5-F9AA-4EDF4AC18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9085" y="2754326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E37A50-840F-C2E9-4773-4025A74E84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8960" y="2815693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A0AE16-3701-EAE4-4786-7973D6476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58812" y="1811736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31AC6A-8A1B-994E-DA46-893B4E2C5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5718" y="1438122"/>
              <a:ext cx="6953693" cy="33536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8D348E95-3D18-13FA-1D38-BC68751C7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3049" y="1236410"/>
              <a:ext cx="6606362" cy="40308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AC1313-34BF-84C6-D016-C2A147A4716B}"/>
                </a:ext>
              </a:extLst>
            </p:cNvPr>
            <p:cNvGrpSpPr/>
            <p:nvPr/>
          </p:nvGrpSpPr>
          <p:grpSpPr>
            <a:xfrm>
              <a:off x="3324294" y="1236410"/>
              <a:ext cx="7380000" cy="4030888"/>
              <a:chOff x="2474064" y="931612"/>
              <a:chExt cx="7380000" cy="403088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39401787-9B54-9D2A-A18F-430E6E43D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64" y="931612"/>
                <a:ext cx="0" cy="403088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6C6F534-B243-581A-CA8D-32C3922D4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64" y="4962500"/>
                <a:ext cx="73800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CDF2EE-D2DF-1F73-965B-B79A28DF2EE4}"/>
                </a:ext>
              </a:extLst>
            </p:cNvPr>
            <p:cNvSpPr txBox="1"/>
            <p:nvPr/>
          </p:nvSpPr>
          <p:spPr>
            <a:xfrm>
              <a:off x="10555010" y="5333019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E78A10-1507-B3D1-215D-21BF4F6A37E1}"/>
                </a:ext>
              </a:extLst>
            </p:cNvPr>
            <p:cNvSpPr txBox="1"/>
            <p:nvPr/>
          </p:nvSpPr>
          <p:spPr>
            <a:xfrm>
              <a:off x="5031050" y="5333019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3BE65F-B2C2-0B52-31E7-92F59E9A1115}"/>
                </a:ext>
              </a:extLst>
            </p:cNvPr>
            <p:cNvSpPr txBox="1"/>
            <p:nvPr/>
          </p:nvSpPr>
          <p:spPr>
            <a:xfrm>
              <a:off x="6849942" y="5333019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506F35-0224-74D9-8A25-B4BEA8E6ECDF}"/>
                </a:ext>
              </a:extLst>
            </p:cNvPr>
            <p:cNvSpPr txBox="1"/>
            <p:nvPr/>
          </p:nvSpPr>
          <p:spPr>
            <a:xfrm>
              <a:off x="8702476" y="5333019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52FC95-3DAD-A891-9ABF-4C625224602D}"/>
                </a:ext>
              </a:extLst>
            </p:cNvPr>
            <p:cNvSpPr txBox="1"/>
            <p:nvPr/>
          </p:nvSpPr>
          <p:spPr>
            <a:xfrm>
              <a:off x="2896155" y="4433422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20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2D3609-2B01-7134-D063-5AFD5B4BEF11}"/>
                </a:ext>
              </a:extLst>
            </p:cNvPr>
            <p:cNvSpPr txBox="1"/>
            <p:nvPr/>
          </p:nvSpPr>
          <p:spPr>
            <a:xfrm>
              <a:off x="2896155" y="3735986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58938D-78DE-0157-4867-A690392A3AD3}"/>
                </a:ext>
              </a:extLst>
            </p:cNvPr>
            <p:cNvSpPr txBox="1"/>
            <p:nvPr/>
          </p:nvSpPr>
          <p:spPr>
            <a:xfrm>
              <a:off x="2896155" y="3046579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60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92604C-19AC-BC33-0E32-10DA84317416}"/>
                </a:ext>
              </a:extLst>
            </p:cNvPr>
            <p:cNvSpPr txBox="1"/>
            <p:nvPr/>
          </p:nvSpPr>
          <p:spPr>
            <a:xfrm>
              <a:off x="2896155" y="2395128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80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F765552-B761-B703-F4A7-7040D0B30B6F}"/>
                </a:ext>
              </a:extLst>
            </p:cNvPr>
            <p:cNvSpPr txBox="1"/>
            <p:nvPr/>
          </p:nvSpPr>
          <p:spPr>
            <a:xfrm>
              <a:off x="2779135" y="1732068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F77B19-7389-A0E0-F282-3CA1A80E50B0}"/>
                </a:ext>
              </a:extLst>
            </p:cNvPr>
            <p:cNvSpPr txBox="1"/>
            <p:nvPr/>
          </p:nvSpPr>
          <p:spPr>
            <a:xfrm>
              <a:off x="2779135" y="1071415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120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32C48F-E3C9-1F6B-C4A7-B6B43EAB7B20}"/>
                </a:ext>
              </a:extLst>
            </p:cNvPr>
            <p:cNvSpPr/>
            <p:nvPr/>
          </p:nvSpPr>
          <p:spPr>
            <a:xfrm>
              <a:off x="3002242" y="5127893"/>
              <a:ext cx="24765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DBFBA9D-B017-471F-A4C1-4A6992FB8E40}"/>
                </a:ext>
              </a:extLst>
            </p:cNvPr>
            <p:cNvSpPr txBox="1"/>
            <p:nvPr/>
          </p:nvSpPr>
          <p:spPr>
            <a:xfrm>
              <a:off x="3352524" y="1648990"/>
              <a:ext cx="2675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regression of y on x</a:t>
              </a:r>
              <a:br>
                <a:rPr lang="en-US" sz="2400" dirty="0"/>
              </a:br>
              <a:r>
                <a:rPr lang="en-US" sz="2400" dirty="0"/>
                <a:t>minimises square</a:t>
              </a:r>
              <a:br>
                <a:rPr lang="en-US" sz="2400" dirty="0"/>
              </a:br>
              <a:r>
                <a:rPr lang="en-US" sz="2400" dirty="0"/>
                <a:t> of y distance</a:t>
              </a:r>
              <a:endParaRPr lang="en-US" sz="2400" baseline="30000" dirty="0"/>
            </a:p>
          </p:txBody>
        </p:sp>
        <p:sp>
          <p:nvSpPr>
            <p:cNvPr id="50" name="Left Brace 49">
              <a:extLst>
                <a:ext uri="{FF2B5EF4-FFF2-40B4-BE49-F238E27FC236}">
                  <a16:creationId xmlns:a16="http://schemas.microsoft.com/office/drawing/2014/main" id="{DB8E5BFE-A07E-ADCB-2186-88C4E37DDA2B}"/>
                </a:ext>
              </a:extLst>
            </p:cNvPr>
            <p:cNvSpPr/>
            <p:nvPr/>
          </p:nvSpPr>
          <p:spPr>
            <a:xfrm>
              <a:off x="4828736" y="3382304"/>
              <a:ext cx="253963" cy="461665"/>
            </a:xfrm>
            <a:prstGeom prst="leftBrace">
              <a:avLst>
                <a:gd name="adj1" fmla="val 31670"/>
                <a:gd name="adj2" fmla="val 50000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1ED714B-BDDE-5679-9DCE-53B5029AB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5638" y="2815693"/>
              <a:ext cx="6116" cy="1527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CD510D9-1C15-3F49-C4DD-75A0A8FD995B}"/>
                </a:ext>
              </a:extLst>
            </p:cNvPr>
            <p:cNvCxnSpPr>
              <a:cxnSpLocks/>
            </p:cNvCxnSpPr>
            <p:nvPr/>
          </p:nvCxnSpPr>
          <p:spPr>
            <a:xfrm>
              <a:off x="4430169" y="2859179"/>
              <a:ext cx="312132" cy="680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5D68F4-B1A0-CFBA-3F6F-C08B55D395E6}"/>
                </a:ext>
              </a:extLst>
            </p:cNvPr>
            <p:cNvSpPr txBox="1"/>
            <p:nvPr/>
          </p:nvSpPr>
          <p:spPr>
            <a:xfrm>
              <a:off x="8002234" y="3960661"/>
              <a:ext cx="2675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regression of y on x</a:t>
              </a:r>
              <a:br>
                <a:rPr lang="en-US" sz="2400" dirty="0"/>
              </a:br>
              <a:r>
                <a:rPr lang="en-US" sz="2400" dirty="0"/>
                <a:t>minimises square</a:t>
              </a:r>
              <a:br>
                <a:rPr lang="en-US" sz="2400" dirty="0"/>
              </a:br>
              <a:r>
                <a:rPr lang="en-US" sz="2400" dirty="0"/>
                <a:t> of y distance</a:t>
              </a:r>
              <a:endParaRPr lang="en-US" sz="2400" baseline="30000" dirty="0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4AFFE89-3E91-27C6-51D4-EBDF79E69C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2564" y="3490527"/>
              <a:ext cx="1229670" cy="722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Left Brace 64">
              <a:extLst>
                <a:ext uri="{FF2B5EF4-FFF2-40B4-BE49-F238E27FC236}">
                  <a16:creationId xmlns:a16="http://schemas.microsoft.com/office/drawing/2014/main" id="{EAFA7F65-AD93-9C3A-0D2E-B437B2981EE0}"/>
                </a:ext>
              </a:extLst>
            </p:cNvPr>
            <p:cNvSpPr/>
            <p:nvPr/>
          </p:nvSpPr>
          <p:spPr>
            <a:xfrm rot="16200000">
              <a:off x="8137284" y="2280467"/>
              <a:ext cx="253963" cy="1751166"/>
            </a:xfrm>
            <a:prstGeom prst="leftBrace">
              <a:avLst>
                <a:gd name="adj1" fmla="val 31670"/>
                <a:gd name="adj2" fmla="val 50000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BF68B9D-A35E-7310-9B20-4C3D74DB50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1085" y="3368409"/>
              <a:ext cx="361212" cy="654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E1132C5-5767-B0C3-421E-DEE27108A6CF}"/>
              </a:ext>
            </a:extLst>
          </p:cNvPr>
          <p:cNvSpPr txBox="1"/>
          <p:nvPr/>
        </p:nvSpPr>
        <p:spPr>
          <a:xfrm>
            <a:off x="0" y="587974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7.10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B8AB4E3-51F1-A5AC-DCEA-F5548585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Linear regression as least squares -- </a:t>
            </a:r>
            <a:r>
              <a:rPr lang="en-US" sz="3600" dirty="0"/>
              <a:t>different ways to 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7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7B2F-E810-B386-0384-50C323B2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507"/>
          </a:xfrm>
        </p:spPr>
        <p:txBody>
          <a:bodyPr>
            <a:normAutofit/>
          </a:bodyPr>
          <a:lstStyle/>
          <a:p>
            <a:r>
              <a:rPr lang="en-US" sz="2800" dirty="0"/>
              <a:t>Piecewise linear fit, where non-linear function would be better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AC9E4-C38F-9241-4174-2378EB9B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3" y="1867928"/>
            <a:ext cx="2438400" cy="698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452AC6-65EA-3003-1689-9EC3C30532A0}"/>
              </a:ext>
            </a:extLst>
          </p:cNvPr>
          <p:cNvGrpSpPr/>
          <p:nvPr/>
        </p:nvGrpSpPr>
        <p:grpSpPr>
          <a:xfrm>
            <a:off x="3272585" y="698500"/>
            <a:ext cx="7924800" cy="5913932"/>
            <a:chOff x="1828800" y="698500"/>
            <a:chExt cx="7924800" cy="5913932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420C639E-0BDC-A033-6CA8-0349F373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996325"/>
              <a:ext cx="7772400" cy="561610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DAA7C3-285E-1857-A32A-A1A2C55887F0}"/>
                </a:ext>
              </a:extLst>
            </p:cNvPr>
            <p:cNvSpPr/>
            <p:nvPr/>
          </p:nvSpPr>
          <p:spPr>
            <a:xfrm>
              <a:off x="1828800" y="698500"/>
              <a:ext cx="7924800" cy="56161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2B9172-BEBE-1CCF-0B2E-D449F6B8B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7561" y="2833141"/>
              <a:ext cx="1060868" cy="36576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4BF6AC-9248-46CF-352B-8165B72F0D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9345" y="2143593"/>
              <a:ext cx="1408140" cy="68954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20F712-195B-08DC-21CD-91382E74B2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4354" y="1169233"/>
              <a:ext cx="1091784" cy="469244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FDDEA0-C4B0-D237-EB9B-1B9CF7C675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7485" y="2217178"/>
              <a:ext cx="2377813" cy="3853838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92A16C-EE72-2824-C3C3-C9CDB9945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5298" y="5861675"/>
              <a:ext cx="1439056" cy="20934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3874BB4-5601-986B-AA8F-684342F96E13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7.11</a:t>
            </a:r>
          </a:p>
        </p:txBody>
      </p:sp>
    </p:spTree>
    <p:extLst>
      <p:ext uri="{BB962C8B-B14F-4D97-AF65-F5344CB8AC3E}">
        <p14:creationId xmlns:p14="http://schemas.microsoft.com/office/powerpoint/2010/main" val="322493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7B2F-E810-B386-0384-50C323B2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507"/>
          </a:xfrm>
        </p:spPr>
        <p:txBody>
          <a:bodyPr>
            <a:normAutofit/>
          </a:bodyPr>
          <a:lstStyle/>
          <a:p>
            <a:r>
              <a:rPr lang="en-US" sz="3200" dirty="0"/>
              <a:t>Reservoir computing </a:t>
            </a:r>
            <a:r>
              <a:rPr lang="en-GB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main stages</a:t>
            </a: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4A74B7-70F3-8D81-632D-86AC7EB10F36}"/>
              </a:ext>
            </a:extLst>
          </p:cNvPr>
          <p:cNvGrpSpPr/>
          <p:nvPr/>
        </p:nvGrpSpPr>
        <p:grpSpPr>
          <a:xfrm>
            <a:off x="569748" y="1019468"/>
            <a:ext cx="11190861" cy="5205206"/>
            <a:chOff x="569748" y="1292182"/>
            <a:chExt cx="11190861" cy="5205206"/>
          </a:xfrm>
        </p:grpSpPr>
        <p:pic>
          <p:nvPicPr>
            <p:cNvPr id="101" name="Picture 100" descr="A close-up of some fish&#10;&#10;Description automatically generated with low confidence">
              <a:extLst>
                <a:ext uri="{FF2B5EF4-FFF2-40B4-BE49-F238E27FC236}">
                  <a16:creationId xmlns:a16="http://schemas.microsoft.com/office/drawing/2014/main" id="{CA8B821B-912F-103B-8C1E-43C81E815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5236" y="3526481"/>
              <a:ext cx="2144681" cy="1800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8AA117-2070-2E7C-477C-B603EEAFBA2E}"/>
                </a:ext>
              </a:extLst>
            </p:cNvPr>
            <p:cNvSpPr/>
            <p:nvPr/>
          </p:nvSpPr>
          <p:spPr>
            <a:xfrm>
              <a:off x="4588285" y="3513205"/>
              <a:ext cx="2158583" cy="18000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3B0D52-B028-9856-7349-E8FFAF65E3B9}"/>
                </a:ext>
              </a:extLst>
            </p:cNvPr>
            <p:cNvSpPr txBox="1"/>
            <p:nvPr/>
          </p:nvSpPr>
          <p:spPr>
            <a:xfrm>
              <a:off x="620031" y="3110982"/>
              <a:ext cx="1801074" cy="83099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FF00"/>
                  </a:solidFill>
                  <a:latin typeface="Courier"/>
                  <a:cs typeface="Courier"/>
                </a:rPr>
                <a:t>10011 11000 11011 10111 10011 01110 01011 11111 01001 01001 11110 00001</a:t>
              </a:r>
              <a:endParaRPr lang="en-US" sz="1200" dirty="0">
                <a:solidFill>
                  <a:srgbClr val="00FF00"/>
                </a:solidFill>
                <a:latin typeface="Courier"/>
                <a:cs typeface="Courier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3384F9-08E6-A489-F8E9-85206419A6B6}"/>
                </a:ext>
              </a:extLst>
            </p:cNvPr>
            <p:cNvSpPr txBox="1"/>
            <p:nvPr/>
          </p:nvSpPr>
          <p:spPr>
            <a:xfrm>
              <a:off x="4831738" y="2891817"/>
              <a:ext cx="16716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reservoir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20E333-C3B7-715F-D8C0-4814AF11F7FD}"/>
                </a:ext>
              </a:extLst>
            </p:cNvPr>
            <p:cNvSpPr txBox="1"/>
            <p:nvPr/>
          </p:nvSpPr>
          <p:spPr>
            <a:xfrm>
              <a:off x="7340506" y="2891817"/>
              <a:ext cx="15779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readout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EF442-ECAE-DE98-F1F5-7D07D2FBC303}"/>
                </a:ext>
              </a:extLst>
            </p:cNvPr>
            <p:cNvSpPr txBox="1"/>
            <p:nvPr/>
          </p:nvSpPr>
          <p:spPr>
            <a:xfrm>
              <a:off x="569748" y="2488480"/>
              <a:ext cx="19016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input data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EA5AF4E-44A4-5087-8779-720A3B46A798}"/>
                </a:ext>
              </a:extLst>
            </p:cNvPr>
            <p:cNvSpPr/>
            <p:nvPr/>
          </p:nvSpPr>
          <p:spPr>
            <a:xfrm>
              <a:off x="3511189" y="3526481"/>
              <a:ext cx="306520" cy="1800000"/>
            </a:xfrm>
            <a:prstGeom prst="rect">
              <a:avLst/>
            </a:prstGeom>
            <a:pattFill prst="dkHorz">
              <a:fgClr>
                <a:srgbClr val="FF40FF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FBDA58-BAAB-8508-E710-E424253A5B70}"/>
                </a:ext>
              </a:extLst>
            </p:cNvPr>
            <p:cNvGrpSpPr/>
            <p:nvPr/>
          </p:nvGrpSpPr>
          <p:grpSpPr>
            <a:xfrm>
              <a:off x="7478172" y="3513205"/>
              <a:ext cx="1391967" cy="1813276"/>
              <a:chOff x="7478172" y="2559898"/>
              <a:chExt cx="1391967" cy="181327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B65184D-19B0-96BC-B7D5-DBDA82AA4AD5}"/>
                  </a:ext>
                </a:extLst>
              </p:cNvPr>
              <p:cNvGrpSpPr/>
              <p:nvPr/>
            </p:nvGrpSpPr>
            <p:grpSpPr>
              <a:xfrm>
                <a:off x="7774467" y="2559898"/>
                <a:ext cx="783746" cy="1800000"/>
                <a:chOff x="2630397" y="870756"/>
                <a:chExt cx="1536700" cy="4003679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5944367-7513-8E3B-394B-EC4D46816D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884001"/>
                  <a:ext cx="1506053" cy="4344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564A81B-1D70-E9E5-D338-E70E4A25CD67}"/>
                    </a:ext>
                  </a:extLst>
                </p:cNvPr>
                <p:cNvCxnSpPr/>
                <p:nvPr/>
              </p:nvCxnSpPr>
              <p:spPr>
                <a:xfrm>
                  <a:off x="2661044" y="4440000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A3E04F2-D96B-03B8-51FD-3AB9204280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AFE586FF-AFD6-2250-D254-7F0C28C480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4933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784A0E16-F660-B541-7B0C-505A97E7A7BE}"/>
                    </a:ext>
                  </a:extLst>
                </p:cNvPr>
                <p:cNvCxnSpPr/>
                <p:nvPr/>
              </p:nvCxnSpPr>
              <p:spPr>
                <a:xfrm>
                  <a:off x="2661044" y="2232836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BD5DD19-2BFA-BD7D-B02E-C5BCD45581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E5085B8-A50F-5B09-925E-98B725FE75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1044" y="1318436"/>
                  <a:ext cx="1488106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7FE5A91-7FE2-4D0D-6B87-0B0F5C6710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506053" cy="133781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586D198-C731-877C-32ED-CDE8205108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102188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5A3C390-8D5D-72D1-FA02-6976EC43D7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656250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3FD6402-BB29-8BAE-5187-4B9578E7C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1318436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B7A3B06-C30B-CED8-E1FD-AFAD1609C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994064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139FF15-14FE-7976-FC91-112D816DB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764374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F0F62ED-6D18-1CC8-424E-D8A6FC4FE9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884001"/>
                  <a:ext cx="1493353" cy="132631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801336D-7BE0-8F38-34B1-3899AB928D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3548126"/>
                  <a:ext cx="150605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3738ECE-3719-7AA0-3788-01CC97609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096436"/>
                  <a:ext cx="1506053" cy="1777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7D3600B-C7FB-D11E-983C-B3DED3489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542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D2FA4C3-B541-F4E2-D71F-03A8051B6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8344" y="3096436"/>
                  <a:ext cx="1488106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03B27043-567F-C9A7-A3B8-FF2D158CA1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0397" y="884001"/>
                  <a:ext cx="1506053" cy="265837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11CAAA1-2448-BFAB-C7C8-86FF59414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542374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A213FF6-4691-A6FC-8C9E-4487F6D264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0397" y="3988312"/>
                  <a:ext cx="1506053" cy="88612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45D11E1-0AB2-5081-BDCA-CB51213ED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210312"/>
                  <a:ext cx="1506053" cy="133781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E63839C9-16D5-FDB2-824A-F253F66B2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2656250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4C88E25-DC8A-972D-4AEE-E5ED65C4C4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2210312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B86A155-D0DD-E74B-BD3D-46FA982430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1764374"/>
                  <a:ext cx="1506053" cy="89187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76C0B85-82F9-788E-601B-D839345DAB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3994064"/>
                  <a:ext cx="1506053" cy="44593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80F380C-147D-5D49-A2CB-2ADDE84D9C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2656250"/>
                  <a:ext cx="1506053" cy="178375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EDB4F51-5AC2-A39C-0ED0-7068D158AF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3097" y="3548126"/>
                  <a:ext cx="1506053" cy="44593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FC60802-C598-29DA-54B7-C23B7E5332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3097" y="1318436"/>
                  <a:ext cx="1506053" cy="178375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AEE8B66-3ACA-167E-AE3F-F140FA618C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8332" y="870756"/>
                  <a:ext cx="1510818" cy="89361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8950C1A-6A85-0671-4BA6-A92EB5DBD1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8332" y="870756"/>
                  <a:ext cx="1498118" cy="44768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98FE887-3F7A-15D6-C523-259E702CD6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493572" cy="399043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A8E200A-771F-F9DE-3222-070A891018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506272" cy="266412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4A87EBC-4D69-FB7B-6309-9368F3A98B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2878" y="884001"/>
                  <a:ext cx="1506272" cy="3555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72420F4-D6D7-CAD9-2109-BB48611742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4440000"/>
                  <a:ext cx="1506272" cy="4344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3807B6-AE75-4E71-8A34-ED04C51D4E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3994064"/>
                  <a:ext cx="1506272" cy="88037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51D4923-8A68-4E7A-C3A5-80B962B61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1318436"/>
                  <a:ext cx="1506272" cy="355599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157A95D-9629-28F9-D098-02B89F96A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42878" y="3102188"/>
                  <a:ext cx="1506272" cy="17722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22C0362-EC36-C6E0-6216-85BBAF479052}"/>
                  </a:ext>
                </a:extLst>
              </p:cNvPr>
              <p:cNvSpPr/>
              <p:nvPr/>
            </p:nvSpPr>
            <p:spPr>
              <a:xfrm>
                <a:off x="7478172" y="2559898"/>
                <a:ext cx="306520" cy="1800000"/>
              </a:xfrm>
              <a:prstGeom prst="rect">
                <a:avLst/>
              </a:prstGeom>
              <a:pattFill prst="dkHorz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0DF8AE5-FE2B-2B79-2C0D-04D707C21BEC}"/>
                  </a:ext>
                </a:extLst>
              </p:cNvPr>
              <p:cNvSpPr/>
              <p:nvPr/>
            </p:nvSpPr>
            <p:spPr>
              <a:xfrm>
                <a:off x="8563619" y="2573174"/>
                <a:ext cx="306520" cy="1800000"/>
              </a:xfrm>
              <a:prstGeom prst="rect">
                <a:avLst/>
              </a:prstGeom>
              <a:pattFill prst="dkHorz">
                <a:fgClr>
                  <a:srgbClr val="00FA0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8E5387-2597-52D9-ADB2-22CF8AB6F139}"/>
                </a:ext>
              </a:extLst>
            </p:cNvPr>
            <p:cNvSpPr txBox="1"/>
            <p:nvPr/>
          </p:nvSpPr>
          <p:spPr>
            <a:xfrm>
              <a:off x="2429239" y="1343192"/>
              <a:ext cx="2470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raw input</a:t>
              </a:r>
              <a:br>
                <a:rPr lang="en-US" sz="2400" dirty="0"/>
              </a:br>
              <a:r>
                <a:rPr lang="en-US" sz="2400" dirty="0"/>
                <a:t>transformed</a:t>
              </a:r>
              <a:br>
                <a:rPr lang="en-US" sz="2400" dirty="0"/>
              </a:br>
              <a:r>
                <a:rPr lang="en-US" sz="2400" dirty="0"/>
                <a:t> into suitable form</a:t>
              </a:r>
            </a:p>
          </p:txBody>
        </p:sp>
        <p:sp>
          <p:nvSpPr>
            <p:cNvPr id="58" name="Right Arrow 57">
              <a:extLst>
                <a:ext uri="{FF2B5EF4-FFF2-40B4-BE49-F238E27FC236}">
                  <a16:creationId xmlns:a16="http://schemas.microsoft.com/office/drawing/2014/main" id="{90A17ED5-C58B-670A-2316-AE717517AC64}"/>
                </a:ext>
              </a:extLst>
            </p:cNvPr>
            <p:cNvSpPr/>
            <p:nvPr/>
          </p:nvSpPr>
          <p:spPr>
            <a:xfrm>
              <a:off x="3940633" y="3721622"/>
              <a:ext cx="540000" cy="1345893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D56792E6-C7F9-6B16-607C-15832BDD659F}"/>
                </a:ext>
              </a:extLst>
            </p:cNvPr>
            <p:cNvSpPr/>
            <p:nvPr/>
          </p:nvSpPr>
          <p:spPr>
            <a:xfrm>
              <a:off x="6844892" y="3721622"/>
              <a:ext cx="540000" cy="1345893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5F4E6C-AEF8-7E0D-3227-DFCACC213E52}"/>
                </a:ext>
              </a:extLst>
            </p:cNvPr>
            <p:cNvSpPr txBox="1"/>
            <p:nvPr/>
          </p:nvSpPr>
          <p:spPr>
            <a:xfrm>
              <a:off x="9959535" y="3110982"/>
              <a:ext cx="1801074" cy="83099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FA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C000"/>
                  </a:solidFill>
                  <a:latin typeface="Courier"/>
                  <a:cs typeface="Courier"/>
                </a:rPr>
                <a:t>11000 11011 10111 10011 01110 01011 11111 01001 01001 11110 00001 10011 </a:t>
              </a:r>
              <a:endParaRPr lang="en-US" sz="1200" dirty="0">
                <a:solidFill>
                  <a:srgbClr val="FFC000"/>
                </a:solidFill>
                <a:latin typeface="Courier"/>
                <a:cs typeface="Courier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B5E9BC7-3AB5-D3D8-E6FC-67E518D47BAD}"/>
                </a:ext>
              </a:extLst>
            </p:cNvPr>
            <p:cNvSpPr txBox="1"/>
            <p:nvPr/>
          </p:nvSpPr>
          <p:spPr>
            <a:xfrm>
              <a:off x="10150572" y="2488480"/>
              <a:ext cx="1419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output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02E32DA-2AA5-1598-2883-1E9C42C3833F}"/>
                </a:ext>
              </a:extLst>
            </p:cNvPr>
            <p:cNvGrpSpPr/>
            <p:nvPr/>
          </p:nvGrpSpPr>
          <p:grpSpPr>
            <a:xfrm>
              <a:off x="9959535" y="4897706"/>
              <a:ext cx="1801074" cy="830997"/>
              <a:chOff x="9745216" y="3761021"/>
              <a:chExt cx="1801074" cy="830997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990BFA5-6C28-B02A-02A2-76E3A9858CAC}"/>
                  </a:ext>
                </a:extLst>
              </p:cNvPr>
              <p:cNvSpPr txBox="1"/>
              <p:nvPr/>
            </p:nvSpPr>
            <p:spPr>
              <a:xfrm>
                <a:off x="9745216" y="3761021"/>
                <a:ext cx="1801074" cy="830997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FA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rgbClr val="00FF00"/>
                  </a:solidFill>
                  <a:latin typeface="Courier"/>
                  <a:cs typeface="Courier"/>
                </a:endParaRPr>
              </a:p>
              <a:p>
                <a:endParaRPr lang="en-US" sz="1200" dirty="0">
                  <a:solidFill>
                    <a:srgbClr val="00FF00"/>
                  </a:solidFill>
                  <a:latin typeface="Courier"/>
                  <a:cs typeface="Courier"/>
                </a:endParaRPr>
              </a:p>
              <a:p>
                <a:endParaRPr lang="en-US" sz="1200" dirty="0">
                  <a:solidFill>
                    <a:srgbClr val="00FF00"/>
                  </a:solidFill>
                  <a:latin typeface="Courier"/>
                  <a:cs typeface="Courier"/>
                </a:endParaRPr>
              </a:p>
              <a:p>
                <a:endParaRPr lang="en-US" sz="1200" dirty="0">
                  <a:solidFill>
                    <a:srgbClr val="00FF00"/>
                  </a:solidFill>
                  <a:latin typeface="Courier"/>
                  <a:cs typeface="Courier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2842E4D5-99C6-737D-4046-7FB4719C4EF4}"/>
                  </a:ext>
                </a:extLst>
              </p:cNvPr>
              <p:cNvSpPr/>
              <p:nvPr/>
            </p:nvSpPr>
            <p:spPr>
              <a:xfrm flipH="1" flipV="1">
                <a:off x="9763753" y="3824819"/>
                <a:ext cx="1764000" cy="684000"/>
              </a:xfrm>
              <a:custGeom>
                <a:avLst/>
                <a:gdLst>
                  <a:gd name="connsiteX0" fmla="*/ 0 w 1524000"/>
                  <a:gd name="connsiteY0" fmla="*/ 2257 h 1142163"/>
                  <a:gd name="connsiteX1" fmla="*/ 264160 w 1524000"/>
                  <a:gd name="connsiteY1" fmla="*/ 632177 h 1142163"/>
                  <a:gd name="connsiteX2" fmla="*/ 467360 w 1524000"/>
                  <a:gd name="connsiteY2" fmla="*/ 286737 h 1142163"/>
                  <a:gd name="connsiteX3" fmla="*/ 650240 w 1524000"/>
                  <a:gd name="connsiteY3" fmla="*/ 1140177 h 1142163"/>
                  <a:gd name="connsiteX4" fmla="*/ 894080 w 1524000"/>
                  <a:gd name="connsiteY4" fmla="*/ 2257 h 1142163"/>
                  <a:gd name="connsiteX5" fmla="*/ 1036320 w 1524000"/>
                  <a:gd name="connsiteY5" fmla="*/ 835377 h 1142163"/>
                  <a:gd name="connsiteX6" fmla="*/ 1239520 w 1524000"/>
                  <a:gd name="connsiteY6" fmla="*/ 368017 h 1142163"/>
                  <a:gd name="connsiteX7" fmla="*/ 1361440 w 1524000"/>
                  <a:gd name="connsiteY7" fmla="*/ 855697 h 1142163"/>
                  <a:gd name="connsiteX8" fmla="*/ 1524000 w 1524000"/>
                  <a:gd name="connsiteY8" fmla="*/ 42897 h 11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0" h="1142163">
                    <a:moveTo>
                      <a:pt x="0" y="2257"/>
                    </a:moveTo>
                    <a:cubicBezTo>
                      <a:pt x="93133" y="293510"/>
                      <a:pt x="186267" y="584764"/>
                      <a:pt x="264160" y="632177"/>
                    </a:cubicBezTo>
                    <a:cubicBezTo>
                      <a:pt x="342053" y="679590"/>
                      <a:pt x="403013" y="202070"/>
                      <a:pt x="467360" y="286737"/>
                    </a:cubicBezTo>
                    <a:cubicBezTo>
                      <a:pt x="531707" y="371404"/>
                      <a:pt x="579120" y="1187590"/>
                      <a:pt x="650240" y="1140177"/>
                    </a:cubicBezTo>
                    <a:cubicBezTo>
                      <a:pt x="721360" y="1092764"/>
                      <a:pt x="829733" y="53057"/>
                      <a:pt x="894080" y="2257"/>
                    </a:cubicBezTo>
                    <a:cubicBezTo>
                      <a:pt x="958427" y="-48543"/>
                      <a:pt x="978747" y="774417"/>
                      <a:pt x="1036320" y="835377"/>
                    </a:cubicBezTo>
                    <a:cubicBezTo>
                      <a:pt x="1093893" y="896337"/>
                      <a:pt x="1185333" y="364630"/>
                      <a:pt x="1239520" y="368017"/>
                    </a:cubicBezTo>
                    <a:cubicBezTo>
                      <a:pt x="1293707" y="371404"/>
                      <a:pt x="1314027" y="909884"/>
                      <a:pt x="1361440" y="855697"/>
                    </a:cubicBezTo>
                    <a:cubicBezTo>
                      <a:pt x="1408853" y="801510"/>
                      <a:pt x="1466426" y="422203"/>
                      <a:pt x="1524000" y="42897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4479339-CB13-B983-9723-53322304A91A}"/>
                </a:ext>
              </a:extLst>
            </p:cNvPr>
            <p:cNvGrpSpPr/>
            <p:nvPr/>
          </p:nvGrpSpPr>
          <p:grpSpPr>
            <a:xfrm>
              <a:off x="620031" y="4897706"/>
              <a:ext cx="1801074" cy="830997"/>
              <a:chOff x="715015" y="3602582"/>
              <a:chExt cx="1801074" cy="83099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D693DE-4CCB-B853-8B7B-8B49B1DA1E0A}"/>
                  </a:ext>
                </a:extLst>
              </p:cNvPr>
              <p:cNvSpPr txBox="1"/>
              <p:nvPr/>
            </p:nvSpPr>
            <p:spPr>
              <a:xfrm>
                <a:off x="715015" y="3602582"/>
                <a:ext cx="1801074" cy="830997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rgbClr val="00FF00"/>
                  </a:solidFill>
                  <a:latin typeface="Courier"/>
                  <a:cs typeface="Courier"/>
                </a:endParaRPr>
              </a:p>
              <a:p>
                <a:endParaRPr lang="en-US" sz="1200" dirty="0">
                  <a:solidFill>
                    <a:srgbClr val="00FF00"/>
                  </a:solidFill>
                  <a:latin typeface="Courier"/>
                  <a:cs typeface="Courier"/>
                </a:endParaRPr>
              </a:p>
              <a:p>
                <a:endParaRPr lang="en-US" sz="1200" dirty="0">
                  <a:solidFill>
                    <a:srgbClr val="00FF00"/>
                  </a:solidFill>
                  <a:latin typeface="Courier"/>
                  <a:cs typeface="Courier"/>
                </a:endParaRPr>
              </a:p>
              <a:p>
                <a:endParaRPr lang="en-US" sz="1200" dirty="0">
                  <a:solidFill>
                    <a:srgbClr val="00FF00"/>
                  </a:solidFill>
                  <a:latin typeface="Courier"/>
                  <a:cs typeface="Courier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A5118D6-0453-641A-2824-C9D1F1BC2A34}"/>
                  </a:ext>
                </a:extLst>
              </p:cNvPr>
              <p:cNvSpPr/>
              <p:nvPr/>
            </p:nvSpPr>
            <p:spPr>
              <a:xfrm>
                <a:off x="733552" y="3676080"/>
                <a:ext cx="1764000" cy="684000"/>
              </a:xfrm>
              <a:custGeom>
                <a:avLst/>
                <a:gdLst>
                  <a:gd name="connsiteX0" fmla="*/ 0 w 5891134"/>
                  <a:gd name="connsiteY0" fmla="*/ 1761344 h 2368446"/>
                  <a:gd name="connsiteX1" fmla="*/ 442209 w 5891134"/>
                  <a:gd name="connsiteY1" fmla="*/ 0 h 2368446"/>
                  <a:gd name="connsiteX2" fmla="*/ 674557 w 5891134"/>
                  <a:gd name="connsiteY2" fmla="*/ 906905 h 2368446"/>
                  <a:gd name="connsiteX3" fmla="*/ 944380 w 5891134"/>
                  <a:gd name="connsiteY3" fmla="*/ 1596452 h 2368446"/>
                  <a:gd name="connsiteX4" fmla="*/ 1056806 w 5891134"/>
                  <a:gd name="connsiteY4" fmla="*/ 1289154 h 2368446"/>
                  <a:gd name="connsiteX5" fmla="*/ 1146747 w 5891134"/>
                  <a:gd name="connsiteY5" fmla="*/ 1806314 h 2368446"/>
                  <a:gd name="connsiteX6" fmla="*/ 1334124 w 5891134"/>
                  <a:gd name="connsiteY6" fmla="*/ 1281659 h 2368446"/>
                  <a:gd name="connsiteX7" fmla="*/ 1543986 w 5891134"/>
                  <a:gd name="connsiteY7" fmla="*/ 1041816 h 2368446"/>
                  <a:gd name="connsiteX8" fmla="*/ 1641423 w 5891134"/>
                  <a:gd name="connsiteY8" fmla="*/ 629587 h 2368446"/>
                  <a:gd name="connsiteX9" fmla="*/ 1738859 w 5891134"/>
                  <a:gd name="connsiteY9" fmla="*/ 2053652 h 2368446"/>
                  <a:gd name="connsiteX10" fmla="*/ 1783829 w 5891134"/>
                  <a:gd name="connsiteY10" fmla="*/ 389744 h 2368446"/>
                  <a:gd name="connsiteX11" fmla="*/ 1873770 w 5891134"/>
                  <a:gd name="connsiteY11" fmla="*/ 277318 h 2368446"/>
                  <a:gd name="connsiteX12" fmla="*/ 1963711 w 5891134"/>
                  <a:gd name="connsiteY12" fmla="*/ 22485 h 2368446"/>
                  <a:gd name="connsiteX13" fmla="*/ 2053652 w 5891134"/>
                  <a:gd name="connsiteY13" fmla="*/ 404734 h 2368446"/>
                  <a:gd name="connsiteX14" fmla="*/ 2196059 w 5891134"/>
                  <a:gd name="connsiteY14" fmla="*/ 742013 h 2368446"/>
                  <a:gd name="connsiteX15" fmla="*/ 2271009 w 5891134"/>
                  <a:gd name="connsiteY15" fmla="*/ 307298 h 2368446"/>
                  <a:gd name="connsiteX16" fmla="*/ 2450891 w 5891134"/>
                  <a:gd name="connsiteY16" fmla="*/ 1034321 h 2368446"/>
                  <a:gd name="connsiteX17" fmla="*/ 2563318 w 5891134"/>
                  <a:gd name="connsiteY17" fmla="*/ 607101 h 2368446"/>
                  <a:gd name="connsiteX18" fmla="*/ 2780675 w 5891134"/>
                  <a:gd name="connsiteY18" fmla="*/ 1618937 h 2368446"/>
                  <a:gd name="connsiteX19" fmla="*/ 3043003 w 5891134"/>
                  <a:gd name="connsiteY19" fmla="*/ 2121108 h 2368446"/>
                  <a:gd name="connsiteX20" fmla="*/ 3102964 w 5891134"/>
                  <a:gd name="connsiteY20" fmla="*/ 1956216 h 2368446"/>
                  <a:gd name="connsiteX21" fmla="*/ 3170419 w 5891134"/>
                  <a:gd name="connsiteY21" fmla="*/ 2188564 h 2368446"/>
                  <a:gd name="connsiteX22" fmla="*/ 3260360 w 5891134"/>
                  <a:gd name="connsiteY22" fmla="*/ 2113613 h 2368446"/>
                  <a:gd name="connsiteX23" fmla="*/ 3410262 w 5891134"/>
                  <a:gd name="connsiteY23" fmla="*/ 2368446 h 2368446"/>
                  <a:gd name="connsiteX24" fmla="*/ 3560164 w 5891134"/>
                  <a:gd name="connsiteY24" fmla="*/ 1858780 h 2368446"/>
                  <a:gd name="connsiteX25" fmla="*/ 3747541 w 5891134"/>
                  <a:gd name="connsiteY25" fmla="*/ 1424065 h 2368446"/>
                  <a:gd name="connsiteX26" fmla="*/ 3897442 w 5891134"/>
                  <a:gd name="connsiteY26" fmla="*/ 1791324 h 2368446"/>
                  <a:gd name="connsiteX27" fmla="*/ 4017364 w 5891134"/>
                  <a:gd name="connsiteY27" fmla="*/ 1146747 h 2368446"/>
                  <a:gd name="connsiteX28" fmla="*/ 4144780 w 5891134"/>
                  <a:gd name="connsiteY28" fmla="*/ 914400 h 2368446"/>
                  <a:gd name="connsiteX29" fmla="*/ 4287186 w 5891134"/>
                  <a:gd name="connsiteY29" fmla="*/ 1169232 h 2368446"/>
                  <a:gd name="connsiteX30" fmla="*/ 4489554 w 5891134"/>
                  <a:gd name="connsiteY30" fmla="*/ 1274164 h 2368446"/>
                  <a:gd name="connsiteX31" fmla="*/ 4631960 w 5891134"/>
                  <a:gd name="connsiteY31" fmla="*/ 592111 h 2368446"/>
                  <a:gd name="connsiteX32" fmla="*/ 4811842 w 5891134"/>
                  <a:gd name="connsiteY32" fmla="*/ 157396 h 2368446"/>
                  <a:gd name="connsiteX33" fmla="*/ 5044190 w 5891134"/>
                  <a:gd name="connsiteY33" fmla="*/ 981855 h 2368446"/>
                  <a:gd name="connsiteX34" fmla="*/ 5246557 w 5891134"/>
                  <a:gd name="connsiteY34" fmla="*/ 1506511 h 2368446"/>
                  <a:gd name="connsiteX35" fmla="*/ 5351488 w 5891134"/>
                  <a:gd name="connsiteY35" fmla="*/ 914400 h 2368446"/>
                  <a:gd name="connsiteX36" fmla="*/ 5456419 w 5891134"/>
                  <a:gd name="connsiteY36" fmla="*/ 1161737 h 2368446"/>
                  <a:gd name="connsiteX37" fmla="*/ 5478904 w 5891134"/>
                  <a:gd name="connsiteY37" fmla="*/ 839449 h 2368446"/>
                  <a:gd name="connsiteX38" fmla="*/ 5576341 w 5891134"/>
                  <a:gd name="connsiteY38" fmla="*/ 1041816 h 2368446"/>
                  <a:gd name="connsiteX39" fmla="*/ 5658786 w 5891134"/>
                  <a:gd name="connsiteY39" fmla="*/ 786983 h 2368446"/>
                  <a:gd name="connsiteX40" fmla="*/ 5891134 w 5891134"/>
                  <a:gd name="connsiteY40" fmla="*/ 2113613 h 2368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891134" h="2368446">
                    <a:moveTo>
                      <a:pt x="0" y="1761344"/>
                    </a:moveTo>
                    <a:lnTo>
                      <a:pt x="442209" y="0"/>
                    </a:lnTo>
                    <a:lnTo>
                      <a:pt x="674557" y="906905"/>
                    </a:lnTo>
                    <a:lnTo>
                      <a:pt x="944380" y="1596452"/>
                    </a:lnTo>
                    <a:lnTo>
                      <a:pt x="1056806" y="1289154"/>
                    </a:lnTo>
                    <a:lnTo>
                      <a:pt x="1146747" y="1806314"/>
                    </a:lnTo>
                    <a:lnTo>
                      <a:pt x="1334124" y="1281659"/>
                    </a:lnTo>
                    <a:lnTo>
                      <a:pt x="1543986" y="1041816"/>
                    </a:lnTo>
                    <a:lnTo>
                      <a:pt x="1641423" y="629587"/>
                    </a:lnTo>
                    <a:lnTo>
                      <a:pt x="1738859" y="2053652"/>
                    </a:lnTo>
                    <a:lnTo>
                      <a:pt x="1783829" y="389744"/>
                    </a:lnTo>
                    <a:lnTo>
                      <a:pt x="1873770" y="277318"/>
                    </a:lnTo>
                    <a:lnTo>
                      <a:pt x="1963711" y="22485"/>
                    </a:lnTo>
                    <a:lnTo>
                      <a:pt x="2053652" y="404734"/>
                    </a:lnTo>
                    <a:lnTo>
                      <a:pt x="2196059" y="742013"/>
                    </a:lnTo>
                    <a:lnTo>
                      <a:pt x="2271009" y="307298"/>
                    </a:lnTo>
                    <a:lnTo>
                      <a:pt x="2450891" y="1034321"/>
                    </a:lnTo>
                    <a:lnTo>
                      <a:pt x="2563318" y="607101"/>
                    </a:lnTo>
                    <a:lnTo>
                      <a:pt x="2780675" y="1618937"/>
                    </a:lnTo>
                    <a:lnTo>
                      <a:pt x="3043003" y="2121108"/>
                    </a:lnTo>
                    <a:lnTo>
                      <a:pt x="3102964" y="1956216"/>
                    </a:lnTo>
                    <a:lnTo>
                      <a:pt x="3170419" y="2188564"/>
                    </a:lnTo>
                    <a:lnTo>
                      <a:pt x="3260360" y="2113613"/>
                    </a:lnTo>
                    <a:lnTo>
                      <a:pt x="3410262" y="2368446"/>
                    </a:lnTo>
                    <a:lnTo>
                      <a:pt x="3560164" y="1858780"/>
                    </a:lnTo>
                    <a:lnTo>
                      <a:pt x="3747541" y="1424065"/>
                    </a:lnTo>
                    <a:lnTo>
                      <a:pt x="3897442" y="1791324"/>
                    </a:lnTo>
                    <a:lnTo>
                      <a:pt x="4017364" y="1146747"/>
                    </a:lnTo>
                    <a:lnTo>
                      <a:pt x="4144780" y="914400"/>
                    </a:lnTo>
                    <a:lnTo>
                      <a:pt x="4287186" y="1169232"/>
                    </a:lnTo>
                    <a:lnTo>
                      <a:pt x="4489554" y="1274164"/>
                    </a:lnTo>
                    <a:lnTo>
                      <a:pt x="4631960" y="592111"/>
                    </a:lnTo>
                    <a:lnTo>
                      <a:pt x="4811842" y="157396"/>
                    </a:lnTo>
                    <a:lnTo>
                      <a:pt x="5044190" y="981855"/>
                    </a:lnTo>
                    <a:lnTo>
                      <a:pt x="5246557" y="1506511"/>
                    </a:lnTo>
                    <a:lnTo>
                      <a:pt x="5351488" y="914400"/>
                    </a:lnTo>
                    <a:lnTo>
                      <a:pt x="5456419" y="1161737"/>
                    </a:lnTo>
                    <a:lnTo>
                      <a:pt x="5478904" y="839449"/>
                    </a:lnTo>
                    <a:lnTo>
                      <a:pt x="5576341" y="1041816"/>
                    </a:lnTo>
                    <a:lnTo>
                      <a:pt x="5658786" y="786983"/>
                    </a:lnTo>
                    <a:lnTo>
                      <a:pt x="5891134" y="2113613"/>
                    </a:lnTo>
                  </a:path>
                </a:pathLst>
              </a:custGeom>
              <a:noFill/>
              <a:ln w="28575">
                <a:solidFill>
                  <a:srgbClr val="00F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6B88996-8A9F-37C5-E46A-699C836EA350}"/>
                </a:ext>
              </a:extLst>
            </p:cNvPr>
            <p:cNvGrpSpPr/>
            <p:nvPr/>
          </p:nvGrpSpPr>
          <p:grpSpPr>
            <a:xfrm>
              <a:off x="2478580" y="3562367"/>
              <a:ext cx="972580" cy="1728228"/>
              <a:chOff x="2478580" y="2610607"/>
              <a:chExt cx="972580" cy="1728228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B01B7752-2928-B890-2398-11C0B504B0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8580" y="2610607"/>
                <a:ext cx="972580" cy="501611"/>
              </a:xfrm>
              <a:prstGeom prst="straightConnector1">
                <a:avLst/>
              </a:prstGeom>
              <a:ln w="76200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16CD3DAD-7E0F-7776-7ACD-08F2A8A402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78580" y="3837224"/>
                <a:ext cx="972580" cy="501611"/>
              </a:xfrm>
              <a:prstGeom prst="straightConnector1">
                <a:avLst/>
              </a:prstGeom>
              <a:ln w="76200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B72D530-B640-B299-B4E0-1F741E5A8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7000" y="3549091"/>
              <a:ext cx="972580" cy="501611"/>
            </a:xfrm>
            <a:prstGeom prst="straightConnector1">
              <a:avLst/>
            </a:prstGeom>
            <a:ln w="762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BF2B029-8FCB-E95D-6B8A-287593BEB11B}"/>
                </a:ext>
              </a:extLst>
            </p:cNvPr>
            <p:cNvCxnSpPr>
              <a:cxnSpLocks/>
            </p:cNvCxnSpPr>
            <p:nvPr/>
          </p:nvCxnSpPr>
          <p:spPr>
            <a:xfrm>
              <a:off x="8947000" y="4775708"/>
              <a:ext cx="972580" cy="501611"/>
            </a:xfrm>
            <a:prstGeom prst="straightConnector1">
              <a:avLst/>
            </a:prstGeom>
            <a:ln w="762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EFF20561-2D89-C389-B7F3-D3D453011918}"/>
                </a:ext>
              </a:extLst>
            </p:cNvPr>
            <p:cNvCxnSpPr>
              <a:cxnSpLocks/>
            </p:cNvCxnSpPr>
            <p:nvPr/>
          </p:nvCxnSpPr>
          <p:spPr>
            <a:xfrm>
              <a:off x="3494691" y="2609893"/>
              <a:ext cx="160506" cy="8502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FA4D4002-C47B-75DA-7CC6-94B2ECD891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4310" y="5667322"/>
              <a:ext cx="1866323" cy="3482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6A03E5A-D565-7C81-3A63-81C65E96FDC1}"/>
                </a:ext>
              </a:extLst>
            </p:cNvPr>
            <p:cNvSpPr txBox="1"/>
            <p:nvPr/>
          </p:nvSpPr>
          <p:spPr>
            <a:xfrm>
              <a:off x="4681955" y="4373485"/>
              <a:ext cx="1971242" cy="83099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biological, </a:t>
              </a:r>
              <a:br>
                <a:rPr lang="en-US" sz="2400" dirty="0"/>
              </a:br>
              <a:r>
                <a:rPr lang="en-US" sz="2400" dirty="0"/>
                <a:t>quantum, etc.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7BECAF-9898-9FA0-C23B-7C3AF4B2746F}"/>
                </a:ext>
              </a:extLst>
            </p:cNvPr>
            <p:cNvSpPr txBox="1"/>
            <p:nvPr/>
          </p:nvSpPr>
          <p:spPr>
            <a:xfrm>
              <a:off x="6276358" y="1454967"/>
              <a:ext cx="14766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non-linear</a:t>
              </a:r>
            </a:p>
            <a:p>
              <a:pPr algn="ctr"/>
              <a:r>
                <a:rPr lang="en-US" sz="2400" dirty="0"/>
                <a:t>processes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3D0400F-F9A6-1943-1008-5424E83EE2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5464" y="2285964"/>
              <a:ext cx="229428" cy="11185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AF76385-6D54-FBF9-B26E-D0C34BD254A0}"/>
                </a:ext>
              </a:extLst>
            </p:cNvPr>
            <p:cNvSpPr txBox="1"/>
            <p:nvPr/>
          </p:nvSpPr>
          <p:spPr>
            <a:xfrm>
              <a:off x="8542582" y="1292182"/>
              <a:ext cx="24112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machine  learning</a:t>
              </a:r>
              <a:br>
                <a:rPr lang="en-US" sz="2400" dirty="0"/>
              </a:br>
              <a:r>
                <a:rPr lang="en-US" sz="2400" dirty="0"/>
                <a:t>layer to map to</a:t>
              </a:r>
              <a:br>
                <a:rPr lang="en-US" sz="2400" dirty="0"/>
              </a:br>
              <a:r>
                <a:rPr lang="en-US" sz="2400" dirty="0"/>
                <a:t>desired output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A5CE517-45FE-148D-E505-8113380EB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7045" y="2475742"/>
              <a:ext cx="275981" cy="9843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9810160-DF3A-6E94-A086-A9D0505FA728}"/>
                </a:ext>
              </a:extLst>
            </p:cNvPr>
            <p:cNvSpPr txBox="1"/>
            <p:nvPr/>
          </p:nvSpPr>
          <p:spPr>
            <a:xfrm>
              <a:off x="4104225" y="5666391"/>
              <a:ext cx="3689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processing may have </a:t>
              </a:r>
              <a:br>
                <a:rPr lang="en-US" sz="2400" dirty="0"/>
              </a:br>
              <a:r>
                <a:rPr lang="en-US" sz="2400" dirty="0"/>
                <a:t>complex temporal dynamics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35670E2E-FAFA-A809-3CFF-F00F5F4701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172" y="5630505"/>
              <a:ext cx="2270028" cy="3449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9D08DBA-6EF5-04D8-5BA9-92DB881F89EC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7.12</a:t>
            </a:r>
          </a:p>
        </p:txBody>
      </p:sp>
    </p:spTree>
    <p:extLst>
      <p:ext uri="{BB962C8B-B14F-4D97-AF65-F5344CB8AC3E}">
        <p14:creationId xmlns:p14="http://schemas.microsoft.com/office/powerpoint/2010/main" val="112270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59306B-2D21-17E2-BB8F-C1825EF8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20130"/>
            <a:ext cx="7772400" cy="446380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ABC505E-30BD-C46F-61DC-F6022AEA342B}"/>
              </a:ext>
            </a:extLst>
          </p:cNvPr>
          <p:cNvSpPr/>
          <p:nvPr/>
        </p:nvSpPr>
        <p:spPr>
          <a:xfrm>
            <a:off x="2314574" y="5188641"/>
            <a:ext cx="8172007" cy="395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6C99C-F36C-DE56-4934-A1B9D34E13F6}"/>
              </a:ext>
            </a:extLst>
          </p:cNvPr>
          <p:cNvSpPr txBox="1"/>
          <p:nvPr/>
        </p:nvSpPr>
        <p:spPr>
          <a:xfrm>
            <a:off x="216130" y="2072348"/>
            <a:ext cx="1739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time taken</a:t>
            </a:r>
            <a:br>
              <a:rPr lang="en-US" sz="2800" dirty="0"/>
            </a:br>
            <a:r>
              <a:rPr lang="en-US" sz="2800" dirty="0"/>
              <a:t>for walk</a:t>
            </a:r>
            <a:br>
              <a:rPr lang="en-US" sz="2800" dirty="0"/>
            </a:br>
            <a:r>
              <a:rPr lang="en-US" sz="2400" dirty="0"/>
              <a:t>(y axis)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9915D-242F-93EE-2721-F760080E061E}"/>
              </a:ext>
            </a:extLst>
          </p:cNvPr>
          <p:cNvSpPr txBox="1"/>
          <p:nvPr/>
        </p:nvSpPr>
        <p:spPr>
          <a:xfrm>
            <a:off x="5396321" y="5646282"/>
            <a:ext cx="13993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distance</a:t>
            </a:r>
            <a:br>
              <a:rPr lang="en-US" sz="2800" dirty="0"/>
            </a:br>
            <a:r>
              <a:rPr lang="en-US" sz="2400" dirty="0"/>
              <a:t>(x axis)</a:t>
            </a:r>
            <a:endParaRPr lang="en-US"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D56997-21FA-70FC-70F3-BFA509C23BCD}"/>
              </a:ext>
            </a:extLst>
          </p:cNvPr>
          <p:cNvSpPr>
            <a:spLocks noChangeAspect="1"/>
          </p:cNvSpPr>
          <p:nvPr/>
        </p:nvSpPr>
        <p:spPr>
          <a:xfrm>
            <a:off x="8690345" y="1221744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2A0337-7F5B-53ED-3AFC-901FA9989871}"/>
              </a:ext>
            </a:extLst>
          </p:cNvPr>
          <p:cNvSpPr>
            <a:spLocks noChangeAspect="1"/>
          </p:cNvSpPr>
          <p:nvPr/>
        </p:nvSpPr>
        <p:spPr>
          <a:xfrm>
            <a:off x="4245935" y="3080031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8C3850-13EA-51E0-4367-620174DC93D7}"/>
              </a:ext>
            </a:extLst>
          </p:cNvPr>
          <p:cNvSpPr>
            <a:spLocks noChangeAspect="1"/>
          </p:cNvSpPr>
          <p:nvPr/>
        </p:nvSpPr>
        <p:spPr>
          <a:xfrm>
            <a:off x="5089451" y="3661915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068AAB-D971-9F46-C6A2-CB8F18A0AA9C}"/>
              </a:ext>
            </a:extLst>
          </p:cNvPr>
          <p:cNvSpPr>
            <a:spLocks noChangeAspect="1"/>
          </p:cNvSpPr>
          <p:nvPr/>
        </p:nvSpPr>
        <p:spPr>
          <a:xfrm>
            <a:off x="5252321" y="3589915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E512F7-C899-D2EE-B0E8-4DAA77BCB78B}"/>
              </a:ext>
            </a:extLst>
          </p:cNvPr>
          <p:cNvSpPr>
            <a:spLocks noChangeAspect="1"/>
          </p:cNvSpPr>
          <p:nvPr/>
        </p:nvSpPr>
        <p:spPr>
          <a:xfrm>
            <a:off x="8822223" y="1397523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FDF000-0104-413F-98C7-2D75B27053E3}"/>
              </a:ext>
            </a:extLst>
          </p:cNvPr>
          <p:cNvSpPr>
            <a:spLocks noChangeAspect="1"/>
          </p:cNvSpPr>
          <p:nvPr/>
        </p:nvSpPr>
        <p:spPr>
          <a:xfrm>
            <a:off x="8623242" y="1523358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B55B28-473E-FB4C-D145-4F83E6F13653}"/>
              </a:ext>
            </a:extLst>
          </p:cNvPr>
          <p:cNvSpPr>
            <a:spLocks noChangeAspect="1"/>
          </p:cNvSpPr>
          <p:nvPr/>
        </p:nvSpPr>
        <p:spPr>
          <a:xfrm>
            <a:off x="6095999" y="2609948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30E5F1-E37D-E5D5-7FF7-D0C92A14B3F5}"/>
              </a:ext>
            </a:extLst>
          </p:cNvPr>
          <p:cNvSpPr>
            <a:spLocks noChangeAspect="1"/>
          </p:cNvSpPr>
          <p:nvPr/>
        </p:nvSpPr>
        <p:spPr>
          <a:xfrm>
            <a:off x="7224855" y="2000348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61D981-AA15-21C5-F9AA-4EDF4AC1870C}"/>
              </a:ext>
            </a:extLst>
          </p:cNvPr>
          <p:cNvSpPr>
            <a:spLocks noChangeAspect="1"/>
          </p:cNvSpPr>
          <p:nvPr/>
        </p:nvSpPr>
        <p:spPr>
          <a:xfrm>
            <a:off x="7368855" y="2609948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E37A50-840F-C2E9-4773-4025A74E8426}"/>
              </a:ext>
            </a:extLst>
          </p:cNvPr>
          <p:cNvSpPr>
            <a:spLocks noChangeAspect="1"/>
          </p:cNvSpPr>
          <p:nvPr/>
        </p:nvSpPr>
        <p:spPr>
          <a:xfrm>
            <a:off x="8228730" y="2671315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92F927-6A98-A63A-D47F-793E42C54810}"/>
              </a:ext>
            </a:extLst>
          </p:cNvPr>
          <p:cNvSpPr>
            <a:spLocks noChangeAspect="1"/>
          </p:cNvSpPr>
          <p:nvPr/>
        </p:nvSpPr>
        <p:spPr>
          <a:xfrm>
            <a:off x="4804842" y="1077744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A0AE16-3701-EAE4-4786-7973D647694B}"/>
              </a:ext>
            </a:extLst>
          </p:cNvPr>
          <p:cNvSpPr>
            <a:spLocks noChangeAspect="1"/>
          </p:cNvSpPr>
          <p:nvPr/>
        </p:nvSpPr>
        <p:spPr>
          <a:xfrm>
            <a:off x="8208582" y="1667358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31AC6A-8A1B-994E-DA46-893B4E2C5BB4}"/>
              </a:ext>
            </a:extLst>
          </p:cNvPr>
          <p:cNvCxnSpPr>
            <a:cxnSpLocks/>
          </p:cNvCxnSpPr>
          <p:nvPr/>
        </p:nvCxnSpPr>
        <p:spPr>
          <a:xfrm flipV="1">
            <a:off x="2445488" y="1293744"/>
            <a:ext cx="6953693" cy="33536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ED234-2F5E-3481-7FED-FA8235CABE92}"/>
              </a:ext>
            </a:extLst>
          </p:cNvPr>
          <p:cNvCxnSpPr/>
          <p:nvPr/>
        </p:nvCxnSpPr>
        <p:spPr>
          <a:xfrm>
            <a:off x="2777067" y="4525915"/>
            <a:ext cx="108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27CDC0-0B12-FBA8-CF98-AA82B39087B9}"/>
              </a:ext>
            </a:extLst>
          </p:cNvPr>
          <p:cNvCxnSpPr>
            <a:cxnSpLocks/>
          </p:cNvCxnSpPr>
          <p:nvPr/>
        </p:nvCxnSpPr>
        <p:spPr>
          <a:xfrm>
            <a:off x="3857067" y="3987353"/>
            <a:ext cx="0" cy="53856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F6C6768-9022-FAE2-3FFB-55684E87825C}"/>
              </a:ext>
            </a:extLst>
          </p:cNvPr>
          <p:cNvSpPr txBox="1"/>
          <p:nvPr/>
        </p:nvSpPr>
        <p:spPr>
          <a:xfrm>
            <a:off x="3891375" y="4256634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slope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994873-8499-5D02-A971-C984237E92C3}"/>
              </a:ext>
            </a:extLst>
          </p:cNvPr>
          <p:cNvSpPr txBox="1"/>
          <p:nvPr/>
        </p:nvSpPr>
        <p:spPr>
          <a:xfrm>
            <a:off x="3857067" y="1093415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outlier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A51A9B-DBA8-FC84-913D-F4832473DEEA}"/>
              </a:ext>
            </a:extLst>
          </p:cNvPr>
          <p:cNvSpPr txBox="1"/>
          <p:nvPr/>
        </p:nvSpPr>
        <p:spPr>
          <a:xfrm>
            <a:off x="7038272" y="262908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348E95-3D18-13FA-1D38-BC68751C737F}"/>
              </a:ext>
            </a:extLst>
          </p:cNvPr>
          <p:cNvCxnSpPr>
            <a:cxnSpLocks/>
          </p:cNvCxnSpPr>
          <p:nvPr/>
        </p:nvCxnSpPr>
        <p:spPr>
          <a:xfrm flipV="1">
            <a:off x="2445488" y="1523358"/>
            <a:ext cx="6953693" cy="190491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1AC1313-34BF-84C6-D016-C2A147A4716B}"/>
              </a:ext>
            </a:extLst>
          </p:cNvPr>
          <p:cNvGrpSpPr/>
          <p:nvPr/>
        </p:nvGrpSpPr>
        <p:grpSpPr>
          <a:xfrm>
            <a:off x="2474064" y="1092032"/>
            <a:ext cx="7380000" cy="4030888"/>
            <a:chOff x="2474064" y="931612"/>
            <a:chExt cx="7380000" cy="403088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9401787-9B54-9D2A-A18F-430E6E43D081}"/>
                </a:ext>
              </a:extLst>
            </p:cNvPr>
            <p:cNvCxnSpPr>
              <a:cxnSpLocks/>
            </p:cNvCxnSpPr>
            <p:nvPr/>
          </p:nvCxnSpPr>
          <p:spPr>
            <a:xfrm>
              <a:off x="2474064" y="931612"/>
              <a:ext cx="0" cy="403088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C6F534-B243-581A-CA8D-32C3922D4AD7}"/>
                </a:ext>
              </a:extLst>
            </p:cNvPr>
            <p:cNvCxnSpPr>
              <a:cxnSpLocks/>
            </p:cNvCxnSpPr>
            <p:nvPr/>
          </p:nvCxnSpPr>
          <p:spPr>
            <a:xfrm>
              <a:off x="2474064" y="4962500"/>
              <a:ext cx="738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CDF2EE-D2DF-1F73-965B-B79A28DF2EE4}"/>
              </a:ext>
            </a:extLst>
          </p:cNvPr>
          <p:cNvSpPr txBox="1"/>
          <p:nvPr/>
        </p:nvSpPr>
        <p:spPr>
          <a:xfrm>
            <a:off x="9704780" y="518864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E78A10-1507-B3D1-215D-21BF4F6A37E1}"/>
              </a:ext>
            </a:extLst>
          </p:cNvPr>
          <p:cNvSpPr txBox="1"/>
          <p:nvPr/>
        </p:nvSpPr>
        <p:spPr>
          <a:xfrm>
            <a:off x="4180820" y="518864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3BE65F-B2C2-0B52-31E7-92F59E9A1115}"/>
              </a:ext>
            </a:extLst>
          </p:cNvPr>
          <p:cNvSpPr txBox="1"/>
          <p:nvPr/>
        </p:nvSpPr>
        <p:spPr>
          <a:xfrm>
            <a:off x="5999712" y="518864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06F35-0224-74D9-8A25-B4BEA8E6ECDF}"/>
              </a:ext>
            </a:extLst>
          </p:cNvPr>
          <p:cNvSpPr txBox="1"/>
          <p:nvPr/>
        </p:nvSpPr>
        <p:spPr>
          <a:xfrm>
            <a:off x="7852246" y="518864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52FC95-3DAD-A891-9ABF-4C625224602D}"/>
              </a:ext>
            </a:extLst>
          </p:cNvPr>
          <p:cNvSpPr txBox="1"/>
          <p:nvPr/>
        </p:nvSpPr>
        <p:spPr>
          <a:xfrm>
            <a:off x="2045925" y="428904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2D3609-2B01-7134-D063-5AFD5B4BEF11}"/>
              </a:ext>
            </a:extLst>
          </p:cNvPr>
          <p:cNvSpPr txBox="1"/>
          <p:nvPr/>
        </p:nvSpPr>
        <p:spPr>
          <a:xfrm>
            <a:off x="2045925" y="359160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58938D-78DE-0157-4867-A690392A3AD3}"/>
              </a:ext>
            </a:extLst>
          </p:cNvPr>
          <p:cNvSpPr txBox="1"/>
          <p:nvPr/>
        </p:nvSpPr>
        <p:spPr>
          <a:xfrm>
            <a:off x="2045925" y="2902201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60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92604C-19AC-BC33-0E32-10DA84317416}"/>
              </a:ext>
            </a:extLst>
          </p:cNvPr>
          <p:cNvSpPr txBox="1"/>
          <p:nvPr/>
        </p:nvSpPr>
        <p:spPr>
          <a:xfrm>
            <a:off x="2045925" y="225075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80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765552-B761-B703-F4A7-7040D0B30B6F}"/>
              </a:ext>
            </a:extLst>
          </p:cNvPr>
          <p:cNvSpPr txBox="1"/>
          <p:nvPr/>
        </p:nvSpPr>
        <p:spPr>
          <a:xfrm>
            <a:off x="1928905" y="158769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F77B19-7389-A0E0-F282-3CA1A80E50B0}"/>
              </a:ext>
            </a:extLst>
          </p:cNvPr>
          <p:cNvSpPr txBox="1"/>
          <p:nvPr/>
        </p:nvSpPr>
        <p:spPr>
          <a:xfrm>
            <a:off x="1928905" y="927037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32C48F-E3C9-1F6B-C4A7-B6B43EAB7B20}"/>
              </a:ext>
            </a:extLst>
          </p:cNvPr>
          <p:cNvSpPr/>
          <p:nvPr/>
        </p:nvSpPr>
        <p:spPr>
          <a:xfrm>
            <a:off x="2152012" y="4983515"/>
            <a:ext cx="2476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EFB18C-0567-1BD4-81A9-868DA7C5FB9A}"/>
              </a:ext>
            </a:extLst>
          </p:cNvPr>
          <p:cNvSpPr txBox="1"/>
          <p:nvPr/>
        </p:nvSpPr>
        <p:spPr>
          <a:xfrm>
            <a:off x="574646" y="4616651"/>
            <a:ext cx="1504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intercept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B1B1A161-3DB9-D079-880F-4BB21E6C757E}"/>
              </a:ext>
            </a:extLst>
          </p:cNvPr>
          <p:cNvSpPr/>
          <p:nvPr/>
        </p:nvSpPr>
        <p:spPr>
          <a:xfrm>
            <a:off x="2025613" y="4661648"/>
            <a:ext cx="253963" cy="461665"/>
          </a:xfrm>
          <a:prstGeom prst="leftBrace">
            <a:avLst>
              <a:gd name="adj1" fmla="val 31670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911FC-C1C0-9560-609B-7AC69B9B621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48996AA-30CB-64B0-5281-17B660DC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for short walks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0757EF-2E29-94F9-3769-AA4CE6FA4EBE}"/>
              </a:ext>
            </a:extLst>
          </p:cNvPr>
          <p:cNvGrpSpPr/>
          <p:nvPr/>
        </p:nvGrpSpPr>
        <p:grpSpPr>
          <a:xfrm>
            <a:off x="10314049" y="1572014"/>
            <a:ext cx="1620000" cy="1396621"/>
            <a:chOff x="10314049" y="1812644"/>
            <a:chExt cx="1620000" cy="139662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5AA052-A256-E105-D3A3-E123777C8910}"/>
                </a:ext>
              </a:extLst>
            </p:cNvPr>
            <p:cNvSpPr txBox="1"/>
            <p:nvPr/>
          </p:nvSpPr>
          <p:spPr>
            <a:xfrm>
              <a:off x="10314049" y="2008936"/>
              <a:ext cx="1620000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dirty="0"/>
                <a:t>dotted line</a:t>
              </a:r>
              <a:br>
                <a:rPr lang="en-US" sz="2400" dirty="0"/>
              </a:br>
              <a:r>
                <a:rPr lang="en-US" sz="2400" dirty="0"/>
                <a:t>including</a:t>
              </a:r>
              <a:br>
                <a:rPr lang="en-US" sz="2400" dirty="0"/>
              </a:br>
              <a:r>
                <a:rPr lang="en-US" sz="2400" dirty="0"/>
                <a:t>all data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79A835-014E-16C7-B4AA-7591CB1F5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4049" y="1812644"/>
              <a:ext cx="16200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81276C-6780-A629-AFB4-E3D0EDFEA3A5}"/>
              </a:ext>
            </a:extLst>
          </p:cNvPr>
          <p:cNvGrpSpPr/>
          <p:nvPr/>
        </p:nvGrpSpPr>
        <p:grpSpPr>
          <a:xfrm>
            <a:off x="10314049" y="3452991"/>
            <a:ext cx="1620000" cy="1396350"/>
            <a:chOff x="10314049" y="3693621"/>
            <a:chExt cx="1620000" cy="139635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739B75-AF4C-E2CD-4128-0F2B13A1DCD2}"/>
                </a:ext>
              </a:extLst>
            </p:cNvPr>
            <p:cNvSpPr txBox="1"/>
            <p:nvPr/>
          </p:nvSpPr>
          <p:spPr>
            <a:xfrm>
              <a:off x="10314049" y="3889642"/>
              <a:ext cx="1620000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dirty="0"/>
                <a:t>solid line </a:t>
              </a:r>
              <a:br>
                <a:rPr lang="en-US" sz="2400" dirty="0"/>
              </a:br>
              <a:r>
                <a:rPr lang="en-US" sz="2400" dirty="0"/>
                <a:t>ignoring</a:t>
              </a:r>
              <a:br>
                <a:rPr lang="en-US" sz="2400" dirty="0"/>
              </a:br>
              <a:r>
                <a:rPr lang="en-US" sz="2400" dirty="0"/>
                <a:t>outlier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E972BB6-518E-595A-8E33-A7E51CBEA0D8}"/>
                </a:ext>
              </a:extLst>
            </p:cNvPr>
            <p:cNvCxnSpPr>
              <a:cxnSpLocks/>
            </p:cNvCxnSpPr>
            <p:nvPr/>
          </p:nvCxnSpPr>
          <p:spPr>
            <a:xfrm>
              <a:off x="10314049" y="3693621"/>
              <a:ext cx="162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43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B172B-57FB-A6FE-052E-30830227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90942"/>
            <a:ext cx="7772400" cy="4409556"/>
          </a:xfrm>
          <a:prstGeom prst="rect">
            <a:avLst/>
          </a:prstGeom>
          <a:effectLst/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F15E014-B03E-9A65-25FA-65CA8318968B}"/>
              </a:ext>
            </a:extLst>
          </p:cNvPr>
          <p:cNvSpPr/>
          <p:nvPr/>
        </p:nvSpPr>
        <p:spPr>
          <a:xfrm>
            <a:off x="2314574" y="5188641"/>
            <a:ext cx="8172007" cy="395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31AC6A-8A1B-994E-DA46-893B4E2C5BB4}"/>
              </a:ext>
            </a:extLst>
          </p:cNvPr>
          <p:cNvCxnSpPr>
            <a:cxnSpLocks/>
          </p:cNvCxnSpPr>
          <p:nvPr/>
        </p:nvCxnSpPr>
        <p:spPr>
          <a:xfrm flipV="1">
            <a:off x="3084512" y="1324247"/>
            <a:ext cx="6488333" cy="37192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06C99C-F36C-DE56-4934-A1B9D34E13F6}"/>
              </a:ext>
            </a:extLst>
          </p:cNvPr>
          <p:cNvSpPr txBox="1"/>
          <p:nvPr/>
        </p:nvSpPr>
        <p:spPr>
          <a:xfrm>
            <a:off x="216130" y="2072348"/>
            <a:ext cx="1739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time taken</a:t>
            </a:r>
            <a:br>
              <a:rPr lang="en-US" sz="2800" dirty="0"/>
            </a:br>
            <a:r>
              <a:rPr lang="en-US" sz="2800" dirty="0"/>
              <a:t>for walk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9915D-242F-93EE-2721-F760080E061E}"/>
              </a:ext>
            </a:extLst>
          </p:cNvPr>
          <p:cNvSpPr txBox="1"/>
          <p:nvPr/>
        </p:nvSpPr>
        <p:spPr>
          <a:xfrm>
            <a:off x="5396321" y="5735490"/>
            <a:ext cx="139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distance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961D43-C52A-86E5-AC35-4825E33CBBB1}"/>
              </a:ext>
            </a:extLst>
          </p:cNvPr>
          <p:cNvGrpSpPr/>
          <p:nvPr/>
        </p:nvGrpSpPr>
        <p:grpSpPr>
          <a:xfrm>
            <a:off x="3362910" y="3213236"/>
            <a:ext cx="2376615" cy="1335600"/>
            <a:chOff x="3362910" y="3059904"/>
            <a:chExt cx="2376615" cy="13355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D56997-21FA-70FC-70F3-BFA509C23BCD}"/>
                </a:ext>
              </a:extLst>
            </p:cNvPr>
            <p:cNvSpPr>
              <a:spLocks/>
            </p:cNvSpPr>
            <p:nvPr/>
          </p:nvSpPr>
          <p:spPr>
            <a:xfrm>
              <a:off x="5566148" y="3128310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2A0337-7F5B-53ED-3AFC-901FA9989871}"/>
                </a:ext>
              </a:extLst>
            </p:cNvPr>
            <p:cNvSpPr>
              <a:spLocks/>
            </p:cNvSpPr>
            <p:nvPr/>
          </p:nvSpPr>
          <p:spPr>
            <a:xfrm>
              <a:off x="3362910" y="4011077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8C3850-13EA-51E0-4367-620174DC93D7}"/>
                </a:ext>
              </a:extLst>
            </p:cNvPr>
            <p:cNvSpPr>
              <a:spLocks/>
            </p:cNvSpPr>
            <p:nvPr/>
          </p:nvSpPr>
          <p:spPr>
            <a:xfrm>
              <a:off x="3781068" y="4287498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068AAB-D971-9F46-C6A2-CB8F18A0AA9C}"/>
                </a:ext>
              </a:extLst>
            </p:cNvPr>
            <p:cNvSpPr>
              <a:spLocks/>
            </p:cNvSpPr>
            <p:nvPr/>
          </p:nvSpPr>
          <p:spPr>
            <a:xfrm>
              <a:off x="3861808" y="4253295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E512F7-C899-D2EE-B0E8-4DAA77BCB78B}"/>
                </a:ext>
              </a:extLst>
            </p:cNvPr>
            <p:cNvSpPr>
              <a:spLocks/>
            </p:cNvSpPr>
            <p:nvPr/>
          </p:nvSpPr>
          <p:spPr>
            <a:xfrm>
              <a:off x="5631525" y="3211813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FDF000-0104-413F-98C7-2D75B27053E3}"/>
                </a:ext>
              </a:extLst>
            </p:cNvPr>
            <p:cNvSpPr>
              <a:spLocks/>
            </p:cNvSpPr>
            <p:nvPr/>
          </p:nvSpPr>
          <p:spPr>
            <a:xfrm>
              <a:off x="5532883" y="3271590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B55B28-473E-FB4C-D145-4F83E6F13653}"/>
                </a:ext>
              </a:extLst>
            </p:cNvPr>
            <p:cNvSpPr>
              <a:spLocks/>
            </p:cNvSpPr>
            <p:nvPr/>
          </p:nvSpPr>
          <p:spPr>
            <a:xfrm>
              <a:off x="4280047" y="3787768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30E5F1-E37D-E5D5-7FF7-D0C92A14B3F5}"/>
                </a:ext>
              </a:extLst>
            </p:cNvPr>
            <p:cNvSpPr>
              <a:spLocks/>
            </p:cNvSpPr>
            <p:nvPr/>
          </p:nvSpPr>
          <p:spPr>
            <a:xfrm>
              <a:off x="4839657" y="3498181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61D981-AA15-21C5-F9AA-4EDF4AC1870C}"/>
                </a:ext>
              </a:extLst>
            </p:cNvPr>
            <p:cNvSpPr>
              <a:spLocks/>
            </p:cNvSpPr>
            <p:nvPr/>
          </p:nvSpPr>
          <p:spPr>
            <a:xfrm>
              <a:off x="4911043" y="3787768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E37A50-840F-C2E9-4773-4025A74E8426}"/>
                </a:ext>
              </a:extLst>
            </p:cNvPr>
            <p:cNvSpPr>
              <a:spLocks/>
            </p:cNvSpPr>
            <p:nvPr/>
          </p:nvSpPr>
          <p:spPr>
            <a:xfrm>
              <a:off x="5337311" y="3816920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92F927-6A98-A63A-D47F-793E42C54810}"/>
                </a:ext>
              </a:extLst>
            </p:cNvPr>
            <p:cNvSpPr>
              <a:spLocks/>
            </p:cNvSpPr>
            <p:nvPr/>
          </p:nvSpPr>
          <p:spPr>
            <a:xfrm>
              <a:off x="3639978" y="305990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A0AE16-3701-EAE4-4786-7973D647694B}"/>
                </a:ext>
              </a:extLst>
            </p:cNvPr>
            <p:cNvSpPr>
              <a:spLocks/>
            </p:cNvSpPr>
            <p:nvPr/>
          </p:nvSpPr>
          <p:spPr>
            <a:xfrm>
              <a:off x="5327323" y="3339996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B676A9-F495-886E-3E93-EAD72C55C8D7}"/>
              </a:ext>
            </a:extLst>
          </p:cNvPr>
          <p:cNvCxnSpPr>
            <a:cxnSpLocks/>
          </p:cNvCxnSpPr>
          <p:nvPr/>
        </p:nvCxnSpPr>
        <p:spPr>
          <a:xfrm flipV="1">
            <a:off x="3084512" y="3335005"/>
            <a:ext cx="3011486" cy="1340941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05F20C-EFD0-CBC3-D262-D6EF8BB222B1}"/>
              </a:ext>
            </a:extLst>
          </p:cNvPr>
          <p:cNvCxnSpPr>
            <a:cxnSpLocks/>
          </p:cNvCxnSpPr>
          <p:nvPr/>
        </p:nvCxnSpPr>
        <p:spPr>
          <a:xfrm flipV="1">
            <a:off x="6517753" y="1225291"/>
            <a:ext cx="3055092" cy="1175804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1CB8B-A300-C627-5AE2-B491C1ADA8D8}"/>
              </a:ext>
            </a:extLst>
          </p:cNvPr>
          <p:cNvGrpSpPr/>
          <p:nvPr/>
        </p:nvGrpSpPr>
        <p:grpSpPr>
          <a:xfrm>
            <a:off x="6674765" y="1309397"/>
            <a:ext cx="2668958" cy="1199698"/>
            <a:chOff x="6674765" y="1148977"/>
            <a:chExt cx="2668958" cy="11996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AF9D89-56F6-54C6-EF47-19556E7F68A7}"/>
                </a:ext>
              </a:extLst>
            </p:cNvPr>
            <p:cNvSpPr>
              <a:spLocks/>
            </p:cNvSpPr>
            <p:nvPr/>
          </p:nvSpPr>
          <p:spPr>
            <a:xfrm>
              <a:off x="6674765" y="2240675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4A4B19-E7E6-DF1D-63FD-E861F6AE0E17}"/>
                </a:ext>
              </a:extLst>
            </p:cNvPr>
            <p:cNvSpPr>
              <a:spLocks/>
            </p:cNvSpPr>
            <p:nvPr/>
          </p:nvSpPr>
          <p:spPr>
            <a:xfrm>
              <a:off x="6875295" y="2001580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D85127-B506-6729-5B54-7B6F24019F3D}"/>
                </a:ext>
              </a:extLst>
            </p:cNvPr>
            <p:cNvSpPr>
              <a:spLocks/>
            </p:cNvSpPr>
            <p:nvPr/>
          </p:nvSpPr>
          <p:spPr>
            <a:xfrm>
              <a:off x="7409427" y="1983658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0921F2-E59B-8BE1-8CFF-3E1EF71D6CB7}"/>
                </a:ext>
              </a:extLst>
            </p:cNvPr>
            <p:cNvSpPr>
              <a:spLocks/>
            </p:cNvSpPr>
            <p:nvPr/>
          </p:nvSpPr>
          <p:spPr>
            <a:xfrm>
              <a:off x="7129258" y="1936923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E2B25A-A6D4-23E0-71F9-38392F0D7273}"/>
                </a:ext>
              </a:extLst>
            </p:cNvPr>
            <p:cNvSpPr>
              <a:spLocks/>
            </p:cNvSpPr>
            <p:nvPr/>
          </p:nvSpPr>
          <p:spPr>
            <a:xfrm>
              <a:off x="8983070" y="1148977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C15982A-FF0B-0643-1A2A-94EFCFED5765}"/>
                </a:ext>
              </a:extLst>
            </p:cNvPr>
            <p:cNvSpPr>
              <a:spLocks/>
            </p:cNvSpPr>
            <p:nvPr/>
          </p:nvSpPr>
          <p:spPr>
            <a:xfrm>
              <a:off x="7888113" y="1364256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3163E6-BA02-E11C-9569-046407F55145}"/>
                </a:ext>
              </a:extLst>
            </p:cNvPr>
            <p:cNvSpPr>
              <a:spLocks/>
            </p:cNvSpPr>
            <p:nvPr/>
          </p:nvSpPr>
          <p:spPr>
            <a:xfrm>
              <a:off x="9098158" y="1286660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1EE19D-B7BC-22DE-8827-C0156575C30A}"/>
                </a:ext>
              </a:extLst>
            </p:cNvPr>
            <p:cNvSpPr>
              <a:spLocks/>
            </p:cNvSpPr>
            <p:nvPr/>
          </p:nvSpPr>
          <p:spPr>
            <a:xfrm>
              <a:off x="7942113" y="1602426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46C57D-AA42-0139-3CB9-D33FDC3DBA3F}"/>
                </a:ext>
              </a:extLst>
            </p:cNvPr>
            <p:cNvSpPr>
              <a:spLocks/>
            </p:cNvSpPr>
            <p:nvPr/>
          </p:nvSpPr>
          <p:spPr>
            <a:xfrm>
              <a:off x="9235723" y="1295225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BF209F-DFBC-5D65-59D0-DE3C53B9BDDA}"/>
                </a:ext>
              </a:extLst>
            </p:cNvPr>
            <p:cNvSpPr>
              <a:spLocks/>
            </p:cNvSpPr>
            <p:nvPr/>
          </p:nvSpPr>
          <p:spPr>
            <a:xfrm>
              <a:off x="7609797" y="1712698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9AD911-ECF5-C48B-FACD-7023D37544F1}"/>
                </a:ext>
              </a:extLst>
            </p:cNvPr>
            <p:cNvSpPr>
              <a:spLocks/>
            </p:cNvSpPr>
            <p:nvPr/>
          </p:nvSpPr>
          <p:spPr>
            <a:xfrm>
              <a:off x="8695997" y="1471496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FE55A3D-BAA2-3A94-B3DD-57E972F2B06D}"/>
              </a:ext>
            </a:extLst>
          </p:cNvPr>
          <p:cNvGrpSpPr/>
          <p:nvPr/>
        </p:nvGrpSpPr>
        <p:grpSpPr>
          <a:xfrm>
            <a:off x="2474064" y="1149184"/>
            <a:ext cx="7344000" cy="4002312"/>
            <a:chOff x="2474064" y="960188"/>
            <a:chExt cx="7344000" cy="40023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EF60BB-1A12-B0EC-8630-F65821CE054F}"/>
                </a:ext>
              </a:extLst>
            </p:cNvPr>
            <p:cNvCxnSpPr>
              <a:cxnSpLocks/>
            </p:cNvCxnSpPr>
            <p:nvPr/>
          </p:nvCxnSpPr>
          <p:spPr>
            <a:xfrm>
              <a:off x="2474064" y="960188"/>
              <a:ext cx="0" cy="39960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266C8D-46F7-75EB-E8E8-17FFF4A0AB5D}"/>
                </a:ext>
              </a:extLst>
            </p:cNvPr>
            <p:cNvCxnSpPr>
              <a:cxnSpLocks/>
            </p:cNvCxnSpPr>
            <p:nvPr/>
          </p:nvCxnSpPr>
          <p:spPr>
            <a:xfrm>
              <a:off x="2474065" y="4962500"/>
              <a:ext cx="734399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8A895E2-0A7D-505A-6373-8A73AD97022E}"/>
              </a:ext>
            </a:extLst>
          </p:cNvPr>
          <p:cNvSpPr txBox="1"/>
          <p:nvPr/>
        </p:nvSpPr>
        <p:spPr>
          <a:xfrm>
            <a:off x="9676204" y="52029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773B3E-4EAD-820D-01EF-6C536E827035}"/>
              </a:ext>
            </a:extLst>
          </p:cNvPr>
          <p:cNvSpPr txBox="1"/>
          <p:nvPr/>
        </p:nvSpPr>
        <p:spPr>
          <a:xfrm>
            <a:off x="4180820" y="52029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D59BA-104F-CBFF-EA7B-3FB2A376696E}"/>
              </a:ext>
            </a:extLst>
          </p:cNvPr>
          <p:cNvSpPr txBox="1"/>
          <p:nvPr/>
        </p:nvSpPr>
        <p:spPr>
          <a:xfrm>
            <a:off x="5999712" y="52029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FC2554-D00B-5FCB-941D-FA784B0CAEB9}"/>
              </a:ext>
            </a:extLst>
          </p:cNvPr>
          <p:cNvSpPr txBox="1"/>
          <p:nvPr/>
        </p:nvSpPr>
        <p:spPr>
          <a:xfrm>
            <a:off x="7837958" y="52029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BAD7CE-01E4-319B-BBF1-311B16DF68D7}"/>
              </a:ext>
            </a:extLst>
          </p:cNvPr>
          <p:cNvSpPr txBox="1"/>
          <p:nvPr/>
        </p:nvSpPr>
        <p:spPr>
          <a:xfrm>
            <a:off x="2045925" y="418902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25442-2D09-B35F-E119-0C05208A1E70}"/>
              </a:ext>
            </a:extLst>
          </p:cNvPr>
          <p:cNvSpPr txBox="1"/>
          <p:nvPr/>
        </p:nvSpPr>
        <p:spPr>
          <a:xfrm>
            <a:off x="1928905" y="337729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5519D6-A25C-CC6A-EB9B-4052970D1653}"/>
              </a:ext>
            </a:extLst>
          </p:cNvPr>
          <p:cNvSpPr txBox="1"/>
          <p:nvPr/>
        </p:nvSpPr>
        <p:spPr>
          <a:xfrm>
            <a:off x="1928905" y="2573583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6DD3B4-1E9F-4124-179B-F25C4D48E61D}"/>
              </a:ext>
            </a:extLst>
          </p:cNvPr>
          <p:cNvSpPr txBox="1"/>
          <p:nvPr/>
        </p:nvSpPr>
        <p:spPr>
          <a:xfrm>
            <a:off x="1928905" y="176497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343111-51D1-B87D-CBA8-F63473A4D12F}"/>
              </a:ext>
            </a:extLst>
          </p:cNvPr>
          <p:cNvSpPr txBox="1"/>
          <p:nvPr/>
        </p:nvSpPr>
        <p:spPr>
          <a:xfrm>
            <a:off x="1928905" y="97331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250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5B10ED-EA47-3FCA-0B68-33ECEAF6B3B8}"/>
              </a:ext>
            </a:extLst>
          </p:cNvPr>
          <p:cNvSpPr txBox="1"/>
          <p:nvPr/>
        </p:nvSpPr>
        <p:spPr>
          <a:xfrm>
            <a:off x="8754625" y="52029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229F79-F28C-A780-BB75-AF315F4C577F}"/>
              </a:ext>
            </a:extLst>
          </p:cNvPr>
          <p:cNvSpPr txBox="1"/>
          <p:nvPr/>
        </p:nvSpPr>
        <p:spPr>
          <a:xfrm>
            <a:off x="3259241" y="52029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DF0FB3-9FFB-EBDB-C49A-F96EAF4C43A6}"/>
              </a:ext>
            </a:extLst>
          </p:cNvPr>
          <p:cNvSpPr txBox="1"/>
          <p:nvPr/>
        </p:nvSpPr>
        <p:spPr>
          <a:xfrm>
            <a:off x="5078133" y="52029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502134-22F6-A7D8-A443-9F11E9FBA111}"/>
              </a:ext>
            </a:extLst>
          </p:cNvPr>
          <p:cNvSpPr txBox="1"/>
          <p:nvPr/>
        </p:nvSpPr>
        <p:spPr>
          <a:xfrm>
            <a:off x="6930667" y="52029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5237FE-DC1F-5153-BDB4-0703F08AA198}"/>
              </a:ext>
            </a:extLst>
          </p:cNvPr>
          <p:cNvSpPr/>
          <p:nvPr/>
        </p:nvSpPr>
        <p:spPr>
          <a:xfrm>
            <a:off x="2152012" y="4983515"/>
            <a:ext cx="2476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75A1A1-8A9B-150E-F917-3B1CEB04300A}"/>
              </a:ext>
            </a:extLst>
          </p:cNvPr>
          <p:cNvSpPr/>
          <p:nvPr/>
        </p:nvSpPr>
        <p:spPr>
          <a:xfrm>
            <a:off x="9928461" y="586427"/>
            <a:ext cx="253050" cy="499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D73A8C-5AD5-EA61-ABFA-253C46124D05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7.2</a:t>
            </a:r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9140DAA2-C9BE-C8CA-5DBF-B3E6859B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Piecewise-Linear regression -- longer walks</a:t>
            </a:r>
          </a:p>
        </p:txBody>
      </p:sp>
    </p:spTree>
    <p:extLst>
      <p:ext uri="{BB962C8B-B14F-4D97-AF65-F5344CB8AC3E}">
        <p14:creationId xmlns:p14="http://schemas.microsoft.com/office/powerpoint/2010/main" val="208595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representing number of times a specific movie has been seen by each 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8BF5F-E856-6825-7481-5DAE1B7D5CDA}"/>
              </a:ext>
            </a:extLst>
          </p:cNvPr>
          <p:cNvSpPr txBox="1"/>
          <p:nvPr/>
        </p:nvSpPr>
        <p:spPr>
          <a:xfrm>
            <a:off x="2929178" y="2267413"/>
            <a:ext cx="8648055" cy="293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703263" algn="ctr"/>
                <a:tab pos="1943100" algn="ctr"/>
                <a:tab pos="3013075" algn="ctr"/>
                <a:tab pos="4130675" algn="ctr"/>
                <a:tab pos="5140325" algn="ctr"/>
                <a:tab pos="6257925" algn="ctr"/>
                <a:tab pos="7373938" algn="ctr"/>
              </a:tabLst>
            </a:pPr>
            <a:r>
              <a:rPr lang="en-US" sz="2400" dirty="0"/>
              <a:t>		1	2	3 	 ... 	 13574 	13575</a:t>
            </a:r>
          </a:p>
          <a:p>
            <a:pPr>
              <a:tabLst>
                <a:tab pos="703263" algn="ctr"/>
                <a:tab pos="1943100" algn="ctr"/>
                <a:tab pos="3013075" algn="ctr"/>
                <a:tab pos="4130675" algn="ctr"/>
                <a:tab pos="5140325" algn="ctr"/>
                <a:tab pos="6257925" algn="ctr"/>
                <a:tab pos="7373938" algn="ctr"/>
              </a:tabLst>
            </a:pPr>
            <a:r>
              <a:rPr lang="en-US" sz="2400" dirty="0"/>
              <a:t>	1	0	2	0 	 ... 	1	0 </a:t>
            </a:r>
          </a:p>
          <a:p>
            <a:pPr>
              <a:tabLst>
                <a:tab pos="703263" algn="ctr"/>
                <a:tab pos="1943100" algn="ctr"/>
                <a:tab pos="3013075" algn="ctr"/>
                <a:tab pos="4130675" algn="ctr"/>
                <a:tab pos="5140325" algn="ctr"/>
                <a:tab pos="6257925" algn="ctr"/>
                <a:tab pos="7373938" algn="ctr"/>
              </a:tabLst>
            </a:pPr>
            <a:r>
              <a:rPr lang="en-US" sz="2400" dirty="0"/>
              <a:t>    	 2 	 1 	 0 	 0 	 ... 	 0 	 0 </a:t>
            </a:r>
          </a:p>
          <a:p>
            <a:pPr>
              <a:tabLst>
                <a:tab pos="703263" algn="ctr"/>
                <a:tab pos="1943100" algn="ctr"/>
                <a:tab pos="3013075" algn="ctr"/>
                <a:tab pos="4130675" algn="ctr"/>
                <a:tab pos="5140325" algn="ctr"/>
                <a:tab pos="6257925" algn="ctr"/>
                <a:tab pos="7373938" algn="ctr"/>
              </a:tabLst>
            </a:pPr>
            <a:r>
              <a:rPr lang="en-US" sz="2400" dirty="0"/>
              <a:t>    	 3 	 0 	 1 	 0 	 ... 	 0 	 0 </a:t>
            </a:r>
          </a:p>
          <a:p>
            <a:pPr>
              <a:spcAft>
                <a:spcPts val="800"/>
              </a:spcAft>
              <a:tabLst>
                <a:tab pos="703263" algn="ctr"/>
                <a:tab pos="1943100" algn="ctr"/>
                <a:tab pos="3013075" algn="ctr"/>
                <a:tab pos="4130675" algn="ctr"/>
                <a:tab pos="5140325" algn="ctr"/>
                <a:tab pos="6257925" algn="ctr"/>
                <a:tab pos="7373938" algn="ctr"/>
              </a:tabLst>
            </a:pPr>
            <a:r>
              <a:rPr lang="en-US" sz="2400" dirty="0"/>
              <a:t>    	 ...  	...  	...  	...  	...  	...  	...  </a:t>
            </a:r>
          </a:p>
          <a:p>
            <a:pPr>
              <a:tabLst>
                <a:tab pos="703263" algn="ctr"/>
                <a:tab pos="1943100" algn="ctr"/>
                <a:tab pos="3013075" algn="ctr"/>
                <a:tab pos="4130675" algn="ctr"/>
                <a:tab pos="5140325" algn="ctr"/>
                <a:tab pos="6257925" algn="ctr"/>
                <a:tab pos="7373938" algn="ctr"/>
              </a:tabLst>
            </a:pPr>
            <a:r>
              <a:rPr lang="en-US" sz="2400" dirty="0"/>
              <a:t>    	 26952 	 1 	 0 	 0 	 ... 	 0 	 1 </a:t>
            </a:r>
          </a:p>
          <a:p>
            <a:pPr>
              <a:tabLst>
                <a:tab pos="703263" algn="ctr"/>
                <a:tab pos="1943100" algn="ctr"/>
                <a:tab pos="3013075" algn="ctr"/>
                <a:tab pos="4130675" algn="ctr"/>
                <a:tab pos="5140325" algn="ctr"/>
                <a:tab pos="6257925" algn="ctr"/>
                <a:tab pos="7373938" algn="ctr"/>
              </a:tabLst>
            </a:pPr>
            <a:r>
              <a:rPr lang="en-US" sz="2400" dirty="0"/>
              <a:t>    	 26953 	 0 	 0 	 3 	 ... 	 0 	 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27C74-606A-7384-D481-C21D06E1D9FC}"/>
              </a:ext>
            </a:extLst>
          </p:cNvPr>
          <p:cNvSpPr txBox="1"/>
          <p:nvPr/>
        </p:nvSpPr>
        <p:spPr>
          <a:xfrm>
            <a:off x="5200222" y="1611452"/>
            <a:ext cx="5195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movie id   (13575 movies in total)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D337F-29FC-25A0-CF5D-AD5E8D6FF0C1}"/>
              </a:ext>
            </a:extLst>
          </p:cNvPr>
          <p:cNvSpPr txBox="1"/>
          <p:nvPr/>
        </p:nvSpPr>
        <p:spPr>
          <a:xfrm>
            <a:off x="108486" y="3231779"/>
            <a:ext cx="30483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person id </a:t>
            </a:r>
            <a:br>
              <a:rPr lang="en-US" sz="2800" dirty="0"/>
            </a:br>
            <a:r>
              <a:rPr lang="en-US" sz="2800" dirty="0"/>
              <a:t>(26952 in total)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F49F53-0A8A-B031-CAF9-E1412E2B4B79}"/>
              </a:ext>
            </a:extLst>
          </p:cNvPr>
          <p:cNvCxnSpPr>
            <a:cxnSpLocks/>
          </p:cNvCxnSpPr>
          <p:nvPr/>
        </p:nvCxnSpPr>
        <p:spPr>
          <a:xfrm>
            <a:off x="4388500" y="2770648"/>
            <a:ext cx="6819252" cy="0"/>
          </a:xfrm>
          <a:prstGeom prst="lin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932BF4-17EA-A7AA-3D3C-5B230A2F3E56}"/>
              </a:ext>
            </a:extLst>
          </p:cNvPr>
          <p:cNvCxnSpPr>
            <a:cxnSpLocks/>
          </p:cNvCxnSpPr>
          <p:nvPr/>
        </p:nvCxnSpPr>
        <p:spPr>
          <a:xfrm>
            <a:off x="4388500" y="2770648"/>
            <a:ext cx="0" cy="2504054"/>
          </a:xfrm>
          <a:prstGeom prst="lin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0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2FB758C-C8A7-EA43-9263-0C201023E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375" t="17985" r="11136" b="15969"/>
          <a:stretch/>
        </p:blipFill>
        <p:spPr>
          <a:xfrm>
            <a:off x="3721395" y="1393797"/>
            <a:ext cx="5039833" cy="452947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CBE2570-9F06-A94A-AE0C-74BC58774E6B}"/>
              </a:ext>
            </a:extLst>
          </p:cNvPr>
          <p:cNvSpPr/>
          <p:nvPr/>
        </p:nvSpPr>
        <p:spPr>
          <a:xfrm>
            <a:off x="6702314" y="2765027"/>
            <a:ext cx="584775" cy="584775"/>
          </a:xfrm>
          <a:prstGeom prst="ellipse">
            <a:avLst/>
          </a:prstGeom>
          <a:solidFill>
            <a:srgbClr val="FFFFFF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DEC73-DBB1-2341-91CF-862D6DA5A035}"/>
              </a:ext>
            </a:extLst>
          </p:cNvPr>
          <p:cNvSpPr txBox="1"/>
          <p:nvPr/>
        </p:nvSpPr>
        <p:spPr>
          <a:xfrm>
            <a:off x="7803756" y="1393797"/>
            <a:ext cx="2867580" cy="1015663"/>
          </a:xfrm>
          <a:prstGeom prst="rect">
            <a:avLst/>
          </a:prstGeom>
          <a:solidFill>
            <a:srgbClr val="FFFFFF">
              <a:alpha val="49412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first principal component </a:t>
            </a:r>
            <a:br>
              <a:rPr lang="en-US" sz="2000" dirty="0"/>
            </a:br>
            <a:r>
              <a:rPr lang="en-US" sz="2000" dirty="0"/>
              <a:t>in direction of </a:t>
            </a:r>
            <a:br>
              <a:rPr lang="en-US" sz="2000" dirty="0"/>
            </a:br>
            <a:r>
              <a:rPr lang="en-US" sz="2000" dirty="0"/>
              <a:t>greatest variation</a:t>
            </a:r>
            <a:endParaRPr lang="en-US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96D2A-CE0C-DE44-A79E-2266AAEC4946}"/>
              </a:ext>
            </a:extLst>
          </p:cNvPr>
          <p:cNvSpPr txBox="1"/>
          <p:nvPr/>
        </p:nvSpPr>
        <p:spPr>
          <a:xfrm>
            <a:off x="1427169" y="2847532"/>
            <a:ext cx="3199722" cy="707886"/>
          </a:xfrm>
          <a:prstGeom prst="rect">
            <a:avLst/>
          </a:prstGeom>
          <a:solidFill>
            <a:srgbClr val="FFFFFF">
              <a:alpha val="49412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second principal component </a:t>
            </a:r>
            <a:br>
              <a:rPr lang="en-US" sz="2000" dirty="0"/>
            </a:br>
            <a:r>
              <a:rPr lang="en-US" sz="2000" dirty="0"/>
              <a:t>orthogonal to first </a:t>
            </a:r>
            <a:endParaRPr lang="en-US" sz="2400" baseline="-25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725BFB-413A-475D-1EB5-BD7B028A8A2E}"/>
              </a:ext>
            </a:extLst>
          </p:cNvPr>
          <p:cNvSpPr/>
          <p:nvPr/>
        </p:nvSpPr>
        <p:spPr>
          <a:xfrm>
            <a:off x="5656536" y="2970643"/>
            <a:ext cx="584775" cy="584775"/>
          </a:xfrm>
          <a:prstGeom prst="ellipse">
            <a:avLst/>
          </a:prstGeom>
          <a:solidFill>
            <a:srgbClr val="FFFFFF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B45A84-C754-5E4F-9076-D738B4BE6C0F}"/>
              </a:ext>
            </a:extLst>
          </p:cNvPr>
          <p:cNvCxnSpPr>
            <a:cxnSpLocks/>
          </p:cNvCxnSpPr>
          <p:nvPr/>
        </p:nvCxnSpPr>
        <p:spPr>
          <a:xfrm flipV="1">
            <a:off x="6197604" y="2748345"/>
            <a:ext cx="922863" cy="5503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39D94-0909-AF41-9ED7-C6F4900B58B9}"/>
              </a:ext>
            </a:extLst>
          </p:cNvPr>
          <p:cNvCxnSpPr>
            <a:cxnSpLocks/>
          </p:cNvCxnSpPr>
          <p:nvPr/>
        </p:nvCxnSpPr>
        <p:spPr>
          <a:xfrm flipH="1" flipV="1">
            <a:off x="5935134" y="3140686"/>
            <a:ext cx="262470" cy="4402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E546D91-DD9E-D04B-9B17-CF3DC092B4E4}"/>
              </a:ext>
            </a:extLst>
          </p:cNvPr>
          <p:cNvCxnSpPr>
            <a:cxnSpLocks/>
          </p:cNvCxnSpPr>
          <p:nvPr/>
        </p:nvCxnSpPr>
        <p:spPr>
          <a:xfrm flipH="1">
            <a:off x="6994701" y="1965127"/>
            <a:ext cx="761647" cy="1005516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10D5684-6579-D245-A157-1173C90EB0A7}"/>
              </a:ext>
            </a:extLst>
          </p:cNvPr>
          <p:cNvCxnSpPr>
            <a:cxnSpLocks/>
          </p:cNvCxnSpPr>
          <p:nvPr/>
        </p:nvCxnSpPr>
        <p:spPr>
          <a:xfrm flipV="1">
            <a:off x="4557038" y="3305787"/>
            <a:ext cx="1334389" cy="44015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1A9E564-718F-1855-F893-93D87F51A688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0E46CB-1AD9-37C5-F8FC-F9D15F33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showing directions of maximum variation in the data set</a:t>
            </a:r>
          </a:p>
        </p:txBody>
      </p:sp>
    </p:spTree>
    <p:extLst>
      <p:ext uri="{BB962C8B-B14F-4D97-AF65-F5344CB8AC3E}">
        <p14:creationId xmlns:p14="http://schemas.microsoft.com/office/powerpoint/2010/main" val="48465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31AC6A-8A1B-994E-DA46-893B4E2C5BB4}"/>
              </a:ext>
            </a:extLst>
          </p:cNvPr>
          <p:cNvCxnSpPr>
            <a:cxnSpLocks/>
          </p:cNvCxnSpPr>
          <p:nvPr/>
        </p:nvCxnSpPr>
        <p:spPr>
          <a:xfrm>
            <a:off x="3747978" y="2274521"/>
            <a:ext cx="4134965" cy="23596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4961D43-C52A-86E5-AC35-4825E33CBBB1}"/>
              </a:ext>
            </a:extLst>
          </p:cNvPr>
          <p:cNvGrpSpPr/>
          <p:nvPr/>
        </p:nvGrpSpPr>
        <p:grpSpPr>
          <a:xfrm>
            <a:off x="3362910" y="3650163"/>
            <a:ext cx="2376615" cy="1410737"/>
            <a:chOff x="3362910" y="2999528"/>
            <a:chExt cx="2376615" cy="1410731"/>
          </a:xfrm>
          <a:solidFill>
            <a:srgbClr val="CCB6FD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D56997-21FA-70FC-70F3-BFA509C23BCD}"/>
                </a:ext>
              </a:extLst>
            </p:cNvPr>
            <p:cNvSpPr>
              <a:spLocks/>
            </p:cNvSpPr>
            <p:nvPr/>
          </p:nvSpPr>
          <p:spPr>
            <a:xfrm>
              <a:off x="5566148" y="3128310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2A0337-7F5B-53ED-3AFC-901FA9989871}"/>
                </a:ext>
              </a:extLst>
            </p:cNvPr>
            <p:cNvSpPr>
              <a:spLocks/>
            </p:cNvSpPr>
            <p:nvPr/>
          </p:nvSpPr>
          <p:spPr>
            <a:xfrm>
              <a:off x="3362910" y="4011077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8C3850-13EA-51E0-4367-620174DC93D7}"/>
                </a:ext>
              </a:extLst>
            </p:cNvPr>
            <p:cNvSpPr>
              <a:spLocks/>
            </p:cNvSpPr>
            <p:nvPr/>
          </p:nvSpPr>
          <p:spPr>
            <a:xfrm>
              <a:off x="3781068" y="428749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068AAB-D971-9F46-C6A2-CB8F18A0AA9C}"/>
                </a:ext>
              </a:extLst>
            </p:cNvPr>
            <p:cNvSpPr>
              <a:spLocks/>
            </p:cNvSpPr>
            <p:nvPr/>
          </p:nvSpPr>
          <p:spPr>
            <a:xfrm>
              <a:off x="3861808" y="4253295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E512F7-C899-D2EE-B0E8-4DAA77BCB78B}"/>
                </a:ext>
              </a:extLst>
            </p:cNvPr>
            <p:cNvSpPr>
              <a:spLocks/>
            </p:cNvSpPr>
            <p:nvPr/>
          </p:nvSpPr>
          <p:spPr>
            <a:xfrm>
              <a:off x="5631525" y="3211813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FDF000-0104-413F-98C7-2D75B27053E3}"/>
                </a:ext>
              </a:extLst>
            </p:cNvPr>
            <p:cNvSpPr>
              <a:spLocks/>
            </p:cNvSpPr>
            <p:nvPr/>
          </p:nvSpPr>
          <p:spPr>
            <a:xfrm>
              <a:off x="5260372" y="4302259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B55B28-473E-FB4C-D145-4F83E6F13653}"/>
                </a:ext>
              </a:extLst>
            </p:cNvPr>
            <p:cNvSpPr>
              <a:spLocks/>
            </p:cNvSpPr>
            <p:nvPr/>
          </p:nvSpPr>
          <p:spPr>
            <a:xfrm>
              <a:off x="4280047" y="378776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30E5F1-E37D-E5D5-7FF7-D0C92A14B3F5}"/>
                </a:ext>
              </a:extLst>
            </p:cNvPr>
            <p:cNvSpPr>
              <a:spLocks/>
            </p:cNvSpPr>
            <p:nvPr/>
          </p:nvSpPr>
          <p:spPr>
            <a:xfrm>
              <a:off x="4839657" y="3498181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61D981-AA15-21C5-F9AA-4EDF4AC1870C}"/>
                </a:ext>
              </a:extLst>
            </p:cNvPr>
            <p:cNvSpPr>
              <a:spLocks/>
            </p:cNvSpPr>
            <p:nvPr/>
          </p:nvSpPr>
          <p:spPr>
            <a:xfrm>
              <a:off x="4911043" y="378776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E37A50-840F-C2E9-4773-4025A74E8426}"/>
                </a:ext>
              </a:extLst>
            </p:cNvPr>
            <p:cNvSpPr>
              <a:spLocks/>
            </p:cNvSpPr>
            <p:nvPr/>
          </p:nvSpPr>
          <p:spPr>
            <a:xfrm>
              <a:off x="5337311" y="3816920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92F927-6A98-A63A-D47F-793E42C54810}"/>
                </a:ext>
              </a:extLst>
            </p:cNvPr>
            <p:cNvSpPr>
              <a:spLocks/>
            </p:cNvSpPr>
            <p:nvPr/>
          </p:nvSpPr>
          <p:spPr>
            <a:xfrm>
              <a:off x="3639978" y="3059904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A0AE16-3701-EAE4-4786-7973D647694B}"/>
                </a:ext>
              </a:extLst>
            </p:cNvPr>
            <p:cNvSpPr>
              <a:spLocks/>
            </p:cNvSpPr>
            <p:nvPr/>
          </p:nvSpPr>
          <p:spPr>
            <a:xfrm>
              <a:off x="4380997" y="299952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1CB8B-A300-C627-5AE2-B491C1ADA8D8}"/>
              </a:ext>
            </a:extLst>
          </p:cNvPr>
          <p:cNvGrpSpPr/>
          <p:nvPr/>
        </p:nvGrpSpPr>
        <p:grpSpPr>
          <a:xfrm>
            <a:off x="6096000" y="1656800"/>
            <a:ext cx="2668958" cy="1577039"/>
            <a:chOff x="6674765" y="1148977"/>
            <a:chExt cx="2668958" cy="1577039"/>
          </a:xfrm>
          <a:solidFill>
            <a:srgbClr val="FFFF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AF9D89-56F6-54C6-EF47-19556E7F68A7}"/>
                </a:ext>
              </a:extLst>
            </p:cNvPr>
            <p:cNvSpPr>
              <a:spLocks/>
            </p:cNvSpPr>
            <p:nvPr/>
          </p:nvSpPr>
          <p:spPr>
            <a:xfrm>
              <a:off x="6674765" y="2240675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4A4B19-E7E6-DF1D-63FD-E861F6AE0E17}"/>
                </a:ext>
              </a:extLst>
            </p:cNvPr>
            <p:cNvSpPr>
              <a:spLocks/>
            </p:cNvSpPr>
            <p:nvPr/>
          </p:nvSpPr>
          <p:spPr>
            <a:xfrm>
              <a:off x="6875295" y="2001580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D85127-B506-6729-5B54-7B6F24019F3D}"/>
                </a:ext>
              </a:extLst>
            </p:cNvPr>
            <p:cNvSpPr>
              <a:spLocks/>
            </p:cNvSpPr>
            <p:nvPr/>
          </p:nvSpPr>
          <p:spPr>
            <a:xfrm>
              <a:off x="7380088" y="2618016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0921F2-E59B-8BE1-8CFF-3E1EF71D6CB7}"/>
                </a:ext>
              </a:extLst>
            </p:cNvPr>
            <p:cNvSpPr>
              <a:spLocks/>
            </p:cNvSpPr>
            <p:nvPr/>
          </p:nvSpPr>
          <p:spPr>
            <a:xfrm>
              <a:off x="7129258" y="1936923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E2B25A-A6D4-23E0-71F9-38392F0D7273}"/>
                </a:ext>
              </a:extLst>
            </p:cNvPr>
            <p:cNvSpPr>
              <a:spLocks/>
            </p:cNvSpPr>
            <p:nvPr/>
          </p:nvSpPr>
          <p:spPr>
            <a:xfrm>
              <a:off x="8983070" y="1148977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C15982A-FF0B-0643-1A2A-94EFCFED5765}"/>
                </a:ext>
              </a:extLst>
            </p:cNvPr>
            <p:cNvSpPr>
              <a:spLocks/>
            </p:cNvSpPr>
            <p:nvPr/>
          </p:nvSpPr>
          <p:spPr>
            <a:xfrm>
              <a:off x="7888113" y="1364256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3163E6-BA02-E11C-9569-046407F55145}"/>
                </a:ext>
              </a:extLst>
            </p:cNvPr>
            <p:cNvSpPr>
              <a:spLocks/>
            </p:cNvSpPr>
            <p:nvPr/>
          </p:nvSpPr>
          <p:spPr>
            <a:xfrm>
              <a:off x="8804768" y="2060906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1EE19D-B7BC-22DE-8827-C0156575C30A}"/>
                </a:ext>
              </a:extLst>
            </p:cNvPr>
            <p:cNvSpPr>
              <a:spLocks/>
            </p:cNvSpPr>
            <p:nvPr/>
          </p:nvSpPr>
          <p:spPr>
            <a:xfrm>
              <a:off x="8353708" y="1712698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46C57D-AA42-0139-3CB9-D33FDC3DBA3F}"/>
                </a:ext>
              </a:extLst>
            </p:cNvPr>
            <p:cNvSpPr>
              <a:spLocks/>
            </p:cNvSpPr>
            <p:nvPr/>
          </p:nvSpPr>
          <p:spPr>
            <a:xfrm>
              <a:off x="9235723" y="1295225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BF209F-DFBC-5D65-59D0-DE3C53B9BDDA}"/>
                </a:ext>
              </a:extLst>
            </p:cNvPr>
            <p:cNvSpPr>
              <a:spLocks/>
            </p:cNvSpPr>
            <p:nvPr/>
          </p:nvSpPr>
          <p:spPr>
            <a:xfrm>
              <a:off x="7070023" y="1440035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9AD911-ECF5-C48B-FACD-7023D37544F1}"/>
                </a:ext>
              </a:extLst>
            </p:cNvPr>
            <p:cNvSpPr>
              <a:spLocks/>
            </p:cNvSpPr>
            <p:nvPr/>
          </p:nvSpPr>
          <p:spPr>
            <a:xfrm>
              <a:off x="8353708" y="2109580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DFE55BE-8A63-6818-83DB-96B71A3837CD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D2FB6-C08B-EC05-0F7B-342F9DB8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Linearly separable clusters</a:t>
            </a:r>
          </a:p>
        </p:txBody>
      </p:sp>
    </p:spTree>
    <p:extLst>
      <p:ext uri="{BB962C8B-B14F-4D97-AF65-F5344CB8AC3E}">
        <p14:creationId xmlns:p14="http://schemas.microsoft.com/office/powerpoint/2010/main" val="404649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961D43-C52A-86E5-AC35-4825E33CBBB1}"/>
              </a:ext>
            </a:extLst>
          </p:cNvPr>
          <p:cNvGrpSpPr/>
          <p:nvPr/>
        </p:nvGrpSpPr>
        <p:grpSpPr>
          <a:xfrm>
            <a:off x="3362910" y="2992439"/>
            <a:ext cx="2376615" cy="1410737"/>
            <a:chOff x="3362910" y="2999528"/>
            <a:chExt cx="2376615" cy="1410731"/>
          </a:xfrm>
          <a:solidFill>
            <a:srgbClr val="CCB6FD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D56997-21FA-70FC-70F3-BFA509C23BCD}"/>
                </a:ext>
              </a:extLst>
            </p:cNvPr>
            <p:cNvSpPr>
              <a:spLocks/>
            </p:cNvSpPr>
            <p:nvPr/>
          </p:nvSpPr>
          <p:spPr>
            <a:xfrm>
              <a:off x="5566148" y="3128310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2A0337-7F5B-53ED-3AFC-901FA9989871}"/>
                </a:ext>
              </a:extLst>
            </p:cNvPr>
            <p:cNvSpPr>
              <a:spLocks/>
            </p:cNvSpPr>
            <p:nvPr/>
          </p:nvSpPr>
          <p:spPr>
            <a:xfrm>
              <a:off x="3362910" y="4011077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8C3850-13EA-51E0-4367-620174DC93D7}"/>
                </a:ext>
              </a:extLst>
            </p:cNvPr>
            <p:cNvSpPr>
              <a:spLocks/>
            </p:cNvSpPr>
            <p:nvPr/>
          </p:nvSpPr>
          <p:spPr>
            <a:xfrm>
              <a:off x="3781068" y="428749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068AAB-D971-9F46-C6A2-CB8F18A0AA9C}"/>
                </a:ext>
              </a:extLst>
            </p:cNvPr>
            <p:cNvSpPr>
              <a:spLocks/>
            </p:cNvSpPr>
            <p:nvPr/>
          </p:nvSpPr>
          <p:spPr>
            <a:xfrm>
              <a:off x="3861808" y="4253295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E512F7-C899-D2EE-B0E8-4DAA77BCB78B}"/>
                </a:ext>
              </a:extLst>
            </p:cNvPr>
            <p:cNvSpPr>
              <a:spLocks/>
            </p:cNvSpPr>
            <p:nvPr/>
          </p:nvSpPr>
          <p:spPr>
            <a:xfrm>
              <a:off x="5631525" y="3211813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FDF000-0104-413F-98C7-2D75B27053E3}"/>
                </a:ext>
              </a:extLst>
            </p:cNvPr>
            <p:cNvSpPr>
              <a:spLocks/>
            </p:cNvSpPr>
            <p:nvPr/>
          </p:nvSpPr>
          <p:spPr>
            <a:xfrm>
              <a:off x="5260372" y="4302259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B55B28-473E-FB4C-D145-4F83E6F13653}"/>
                </a:ext>
              </a:extLst>
            </p:cNvPr>
            <p:cNvSpPr>
              <a:spLocks/>
            </p:cNvSpPr>
            <p:nvPr/>
          </p:nvSpPr>
          <p:spPr>
            <a:xfrm>
              <a:off x="4280047" y="378776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30E5F1-E37D-E5D5-7FF7-D0C92A14B3F5}"/>
                </a:ext>
              </a:extLst>
            </p:cNvPr>
            <p:cNvSpPr>
              <a:spLocks/>
            </p:cNvSpPr>
            <p:nvPr/>
          </p:nvSpPr>
          <p:spPr>
            <a:xfrm>
              <a:off x="4839657" y="3498181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61D981-AA15-21C5-F9AA-4EDF4AC1870C}"/>
                </a:ext>
              </a:extLst>
            </p:cNvPr>
            <p:cNvSpPr>
              <a:spLocks/>
            </p:cNvSpPr>
            <p:nvPr/>
          </p:nvSpPr>
          <p:spPr>
            <a:xfrm>
              <a:off x="4911043" y="378776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E37A50-840F-C2E9-4773-4025A74E8426}"/>
                </a:ext>
              </a:extLst>
            </p:cNvPr>
            <p:cNvSpPr>
              <a:spLocks/>
            </p:cNvSpPr>
            <p:nvPr/>
          </p:nvSpPr>
          <p:spPr>
            <a:xfrm>
              <a:off x="5337311" y="3816920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92F927-6A98-A63A-D47F-793E42C54810}"/>
                </a:ext>
              </a:extLst>
            </p:cNvPr>
            <p:cNvSpPr>
              <a:spLocks/>
            </p:cNvSpPr>
            <p:nvPr/>
          </p:nvSpPr>
          <p:spPr>
            <a:xfrm>
              <a:off x="3639978" y="3059904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A0AE16-3701-EAE4-4786-7973D647694B}"/>
                </a:ext>
              </a:extLst>
            </p:cNvPr>
            <p:cNvSpPr>
              <a:spLocks/>
            </p:cNvSpPr>
            <p:nvPr/>
          </p:nvSpPr>
          <p:spPr>
            <a:xfrm>
              <a:off x="4380997" y="299952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1CB8B-A300-C627-5AE2-B491C1ADA8D8}"/>
              </a:ext>
            </a:extLst>
          </p:cNvPr>
          <p:cNvGrpSpPr/>
          <p:nvPr/>
        </p:nvGrpSpPr>
        <p:grpSpPr>
          <a:xfrm>
            <a:off x="6096000" y="999076"/>
            <a:ext cx="2668958" cy="1577039"/>
            <a:chOff x="6674765" y="1148977"/>
            <a:chExt cx="2668958" cy="1577039"/>
          </a:xfrm>
          <a:solidFill>
            <a:srgbClr val="FFFF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AF9D89-56F6-54C6-EF47-19556E7F68A7}"/>
                </a:ext>
              </a:extLst>
            </p:cNvPr>
            <p:cNvSpPr>
              <a:spLocks/>
            </p:cNvSpPr>
            <p:nvPr/>
          </p:nvSpPr>
          <p:spPr>
            <a:xfrm>
              <a:off x="6674765" y="2240675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4A4B19-E7E6-DF1D-63FD-E861F6AE0E17}"/>
                </a:ext>
              </a:extLst>
            </p:cNvPr>
            <p:cNvSpPr>
              <a:spLocks/>
            </p:cNvSpPr>
            <p:nvPr/>
          </p:nvSpPr>
          <p:spPr>
            <a:xfrm>
              <a:off x="6875295" y="2001580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D85127-B506-6729-5B54-7B6F24019F3D}"/>
                </a:ext>
              </a:extLst>
            </p:cNvPr>
            <p:cNvSpPr>
              <a:spLocks/>
            </p:cNvSpPr>
            <p:nvPr/>
          </p:nvSpPr>
          <p:spPr>
            <a:xfrm>
              <a:off x="7380088" y="2618016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0921F2-E59B-8BE1-8CFF-3E1EF71D6CB7}"/>
                </a:ext>
              </a:extLst>
            </p:cNvPr>
            <p:cNvSpPr>
              <a:spLocks/>
            </p:cNvSpPr>
            <p:nvPr/>
          </p:nvSpPr>
          <p:spPr>
            <a:xfrm>
              <a:off x="7129258" y="1936923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E2B25A-A6D4-23E0-71F9-38392F0D7273}"/>
                </a:ext>
              </a:extLst>
            </p:cNvPr>
            <p:cNvSpPr>
              <a:spLocks/>
            </p:cNvSpPr>
            <p:nvPr/>
          </p:nvSpPr>
          <p:spPr>
            <a:xfrm>
              <a:off x="8983070" y="1148977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C15982A-FF0B-0643-1A2A-94EFCFED5765}"/>
                </a:ext>
              </a:extLst>
            </p:cNvPr>
            <p:cNvSpPr>
              <a:spLocks/>
            </p:cNvSpPr>
            <p:nvPr/>
          </p:nvSpPr>
          <p:spPr>
            <a:xfrm>
              <a:off x="7888113" y="1364256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3163E6-BA02-E11C-9569-046407F55145}"/>
                </a:ext>
              </a:extLst>
            </p:cNvPr>
            <p:cNvSpPr>
              <a:spLocks/>
            </p:cNvSpPr>
            <p:nvPr/>
          </p:nvSpPr>
          <p:spPr>
            <a:xfrm>
              <a:off x="8804768" y="2060906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1EE19D-B7BC-22DE-8827-C0156575C30A}"/>
                </a:ext>
              </a:extLst>
            </p:cNvPr>
            <p:cNvSpPr>
              <a:spLocks/>
            </p:cNvSpPr>
            <p:nvPr/>
          </p:nvSpPr>
          <p:spPr>
            <a:xfrm>
              <a:off x="8353708" y="1712698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46C57D-AA42-0139-3CB9-D33FDC3DBA3F}"/>
                </a:ext>
              </a:extLst>
            </p:cNvPr>
            <p:cNvSpPr>
              <a:spLocks/>
            </p:cNvSpPr>
            <p:nvPr/>
          </p:nvSpPr>
          <p:spPr>
            <a:xfrm>
              <a:off x="9235723" y="1295225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BF209F-DFBC-5D65-59D0-DE3C53B9BDDA}"/>
                </a:ext>
              </a:extLst>
            </p:cNvPr>
            <p:cNvSpPr>
              <a:spLocks/>
            </p:cNvSpPr>
            <p:nvPr/>
          </p:nvSpPr>
          <p:spPr>
            <a:xfrm>
              <a:off x="7070023" y="1440035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9AD911-ECF5-C48B-FACD-7023D37544F1}"/>
                </a:ext>
              </a:extLst>
            </p:cNvPr>
            <p:cNvSpPr>
              <a:spLocks/>
            </p:cNvSpPr>
            <p:nvPr/>
          </p:nvSpPr>
          <p:spPr>
            <a:xfrm>
              <a:off x="8353708" y="2109580"/>
              <a:ext cx="108000" cy="108000"/>
            </a:xfrm>
            <a:prstGeom prst="ellips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5336B3-5B82-ED37-171F-23326B28201E}"/>
              </a:ext>
            </a:extLst>
          </p:cNvPr>
          <p:cNvGrpSpPr/>
          <p:nvPr/>
        </p:nvGrpSpPr>
        <p:grpSpPr>
          <a:xfrm>
            <a:off x="6850427" y="3384424"/>
            <a:ext cx="2130003" cy="1239135"/>
            <a:chOff x="6674765" y="1109540"/>
            <a:chExt cx="2130003" cy="12391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1E0234F-306A-AAE7-C66E-8937A3A7AEA3}"/>
                </a:ext>
              </a:extLst>
            </p:cNvPr>
            <p:cNvSpPr>
              <a:spLocks/>
            </p:cNvSpPr>
            <p:nvPr/>
          </p:nvSpPr>
          <p:spPr>
            <a:xfrm>
              <a:off x="6674765" y="2240675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8D256C-087F-AF26-0E4F-ED4033B562D1}"/>
                </a:ext>
              </a:extLst>
            </p:cNvPr>
            <p:cNvSpPr>
              <a:spLocks/>
            </p:cNvSpPr>
            <p:nvPr/>
          </p:nvSpPr>
          <p:spPr>
            <a:xfrm>
              <a:off x="6875295" y="2001580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023E71-737A-020B-1F92-14A0284B926B}"/>
                </a:ext>
              </a:extLst>
            </p:cNvPr>
            <p:cNvSpPr>
              <a:spLocks/>
            </p:cNvSpPr>
            <p:nvPr/>
          </p:nvSpPr>
          <p:spPr>
            <a:xfrm>
              <a:off x="8088925" y="1472256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48346D-99D0-F6F5-456B-AF1C3D393DEC}"/>
                </a:ext>
              </a:extLst>
            </p:cNvPr>
            <p:cNvSpPr>
              <a:spLocks/>
            </p:cNvSpPr>
            <p:nvPr/>
          </p:nvSpPr>
          <p:spPr>
            <a:xfrm>
              <a:off x="7129258" y="1936923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BE68CD9-0B6A-7D2E-536B-3F096252BE75}"/>
                </a:ext>
              </a:extLst>
            </p:cNvPr>
            <p:cNvSpPr>
              <a:spLocks/>
            </p:cNvSpPr>
            <p:nvPr/>
          </p:nvSpPr>
          <p:spPr>
            <a:xfrm>
              <a:off x="8299708" y="1109540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9F2012C-9BAF-F9AD-220F-2D74D69F807A}"/>
                </a:ext>
              </a:extLst>
            </p:cNvPr>
            <p:cNvSpPr>
              <a:spLocks/>
            </p:cNvSpPr>
            <p:nvPr/>
          </p:nvSpPr>
          <p:spPr>
            <a:xfrm>
              <a:off x="7888113" y="1364256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0F522A-BE23-7B29-FBAB-44A5F0C0387C}"/>
                </a:ext>
              </a:extLst>
            </p:cNvPr>
            <p:cNvSpPr>
              <a:spLocks/>
            </p:cNvSpPr>
            <p:nvPr/>
          </p:nvSpPr>
          <p:spPr>
            <a:xfrm>
              <a:off x="7942113" y="1802172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B98BCC1-C908-A2E5-1A3B-A356DA1ABF02}"/>
                </a:ext>
              </a:extLst>
            </p:cNvPr>
            <p:cNvSpPr>
              <a:spLocks/>
            </p:cNvSpPr>
            <p:nvPr/>
          </p:nvSpPr>
          <p:spPr>
            <a:xfrm>
              <a:off x="7540422" y="1910172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8A21CA-94CB-3603-99D0-655507DC1DA8}"/>
                </a:ext>
              </a:extLst>
            </p:cNvPr>
            <p:cNvSpPr>
              <a:spLocks/>
            </p:cNvSpPr>
            <p:nvPr/>
          </p:nvSpPr>
          <p:spPr>
            <a:xfrm>
              <a:off x="8696768" y="1282639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A045991-DDE1-AB30-4058-A5413818A8A9}"/>
                </a:ext>
              </a:extLst>
            </p:cNvPr>
            <p:cNvSpPr>
              <a:spLocks/>
            </p:cNvSpPr>
            <p:nvPr/>
          </p:nvSpPr>
          <p:spPr>
            <a:xfrm>
              <a:off x="7505144" y="1658698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FB90C0C-A4C1-8DCF-5ED8-4AB41D8071BF}"/>
                </a:ext>
              </a:extLst>
            </p:cNvPr>
            <p:cNvSpPr>
              <a:spLocks/>
            </p:cNvSpPr>
            <p:nvPr/>
          </p:nvSpPr>
          <p:spPr>
            <a:xfrm>
              <a:off x="8407708" y="1351759"/>
              <a:ext cx="108000" cy="108000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0A63F0-AFA6-723A-5007-E6C0E7268B39}"/>
              </a:ext>
            </a:extLst>
          </p:cNvPr>
          <p:cNvGrpSpPr/>
          <p:nvPr/>
        </p:nvGrpSpPr>
        <p:grpSpPr>
          <a:xfrm rot="5400000">
            <a:off x="6810490" y="4268280"/>
            <a:ext cx="2130003" cy="1239135"/>
            <a:chOff x="6674765" y="1109540"/>
            <a:chExt cx="2130003" cy="1239135"/>
          </a:xfrm>
          <a:solidFill>
            <a:srgbClr val="FF9A9C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B84CE80-138F-B958-E16F-2078990FEC65}"/>
                </a:ext>
              </a:extLst>
            </p:cNvPr>
            <p:cNvSpPr>
              <a:spLocks/>
            </p:cNvSpPr>
            <p:nvPr/>
          </p:nvSpPr>
          <p:spPr>
            <a:xfrm>
              <a:off x="6674765" y="2240675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CFF561-EA8F-9B28-EA81-2313A7665730}"/>
                </a:ext>
              </a:extLst>
            </p:cNvPr>
            <p:cNvSpPr>
              <a:spLocks/>
            </p:cNvSpPr>
            <p:nvPr/>
          </p:nvSpPr>
          <p:spPr>
            <a:xfrm>
              <a:off x="6875295" y="2001580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E5132E2-1D7B-0B42-83E7-853E7F4D8117}"/>
                </a:ext>
              </a:extLst>
            </p:cNvPr>
            <p:cNvSpPr>
              <a:spLocks/>
            </p:cNvSpPr>
            <p:nvPr/>
          </p:nvSpPr>
          <p:spPr>
            <a:xfrm>
              <a:off x="8088925" y="1472256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C6EE54C-E58E-5577-24A3-D2EF11F5A1EF}"/>
                </a:ext>
              </a:extLst>
            </p:cNvPr>
            <p:cNvSpPr>
              <a:spLocks/>
            </p:cNvSpPr>
            <p:nvPr/>
          </p:nvSpPr>
          <p:spPr>
            <a:xfrm>
              <a:off x="7129258" y="1936923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CB19417-09CF-2BF0-1F1E-0C6D294F1880}"/>
                </a:ext>
              </a:extLst>
            </p:cNvPr>
            <p:cNvSpPr>
              <a:spLocks/>
            </p:cNvSpPr>
            <p:nvPr/>
          </p:nvSpPr>
          <p:spPr>
            <a:xfrm>
              <a:off x="8299708" y="1109540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37250FB-287A-FE8E-2104-ECAC8279EF21}"/>
                </a:ext>
              </a:extLst>
            </p:cNvPr>
            <p:cNvSpPr>
              <a:spLocks/>
            </p:cNvSpPr>
            <p:nvPr/>
          </p:nvSpPr>
          <p:spPr>
            <a:xfrm>
              <a:off x="7888113" y="1364256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36984C-24B1-4B32-9641-3654C5A90995}"/>
                </a:ext>
              </a:extLst>
            </p:cNvPr>
            <p:cNvSpPr>
              <a:spLocks/>
            </p:cNvSpPr>
            <p:nvPr/>
          </p:nvSpPr>
          <p:spPr>
            <a:xfrm>
              <a:off x="7942113" y="1802172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30FA2E9-86C9-0BE2-D70F-6C7447C58579}"/>
                </a:ext>
              </a:extLst>
            </p:cNvPr>
            <p:cNvSpPr>
              <a:spLocks/>
            </p:cNvSpPr>
            <p:nvPr/>
          </p:nvSpPr>
          <p:spPr>
            <a:xfrm>
              <a:off x="7540422" y="1910172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5F77E44-82B1-970C-5D45-DF512DBCD7C8}"/>
                </a:ext>
              </a:extLst>
            </p:cNvPr>
            <p:cNvSpPr>
              <a:spLocks/>
            </p:cNvSpPr>
            <p:nvPr/>
          </p:nvSpPr>
          <p:spPr>
            <a:xfrm>
              <a:off x="8696768" y="1282639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064700A-E4D6-CAE0-561C-6BFE9CE0496F}"/>
                </a:ext>
              </a:extLst>
            </p:cNvPr>
            <p:cNvSpPr>
              <a:spLocks/>
            </p:cNvSpPr>
            <p:nvPr/>
          </p:nvSpPr>
          <p:spPr>
            <a:xfrm>
              <a:off x="7505144" y="1658698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23F229F-67E8-EEA7-F95D-28D6347BC367}"/>
                </a:ext>
              </a:extLst>
            </p:cNvPr>
            <p:cNvSpPr>
              <a:spLocks/>
            </p:cNvSpPr>
            <p:nvPr/>
          </p:nvSpPr>
          <p:spPr>
            <a:xfrm>
              <a:off x="8407708" y="1351759"/>
              <a:ext cx="108000" cy="108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9DE5773-E7F6-3C95-5F05-45D210BC2E4B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7.6</a:t>
            </a: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848FBE10-1244-A390-214D-92772E3C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clusters</a:t>
            </a:r>
          </a:p>
        </p:txBody>
      </p:sp>
    </p:spTree>
    <p:extLst>
      <p:ext uri="{BB962C8B-B14F-4D97-AF65-F5344CB8AC3E}">
        <p14:creationId xmlns:p14="http://schemas.microsoft.com/office/powerpoint/2010/main" val="205268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income distribution 2011/12</a:t>
            </a:r>
          </a:p>
        </p:txBody>
      </p:sp>
      <p:pic>
        <p:nvPicPr>
          <p:cNvPr id="4" name="Picture 3" descr="UK-income-2011-2012-ONS.png">
            <a:extLst>
              <a:ext uri="{FF2B5EF4-FFF2-40B4-BE49-F238E27FC236}">
                <a16:creationId xmlns:a16="http://schemas.microsoft.com/office/drawing/2014/main" id="{3BD4D55B-29CE-F0F4-788A-53758172A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31" y="902988"/>
            <a:ext cx="9414973" cy="5461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7.7</a:t>
            </a:r>
          </a:p>
        </p:txBody>
      </p:sp>
    </p:spTree>
    <p:extLst>
      <p:ext uri="{BB962C8B-B14F-4D97-AF65-F5344CB8AC3E}">
        <p14:creationId xmlns:p14="http://schemas.microsoft.com/office/powerpoint/2010/main" val="203222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7.8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pic>
        <p:nvPicPr>
          <p:cNvPr id="5" name="Picture 4" descr="A blue and white diagram&#10;&#10;Description automatically generated">
            <a:extLst>
              <a:ext uri="{FF2B5EF4-FFF2-40B4-BE49-F238E27FC236}">
                <a16:creationId xmlns:a16="http://schemas.microsoft.com/office/drawing/2014/main" id="{DA0C8658-916C-3542-619C-3C9C0CFB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53" y="876300"/>
            <a:ext cx="10210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58780</TotalTime>
  <Words>1291</Words>
  <Application>Microsoft Macintosh PowerPoint</Application>
  <PresentationFormat>Widescreen</PresentationFormat>
  <Paragraphs>195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</vt:lpstr>
      <vt:lpstr>Office Theme</vt:lpstr>
      <vt:lpstr>Chapter 7</vt:lpstr>
      <vt:lpstr>Linear regression for short walks</vt:lpstr>
      <vt:lpstr>Piecewise-Linear regression -- longer walks</vt:lpstr>
      <vt:lpstr>Matrix representing number of times a specific movie has been seen by each person</vt:lpstr>
      <vt:lpstr>Principal components showing directions of maximum variation in the data set</vt:lpstr>
      <vt:lpstr>Linearly separable clusters</vt:lpstr>
      <vt:lpstr>More complex clusters</vt:lpstr>
      <vt:lpstr>UK income distribution 2011/12</vt:lpstr>
      <vt:lpstr>Normal distribution</vt:lpstr>
      <vt:lpstr>long tail</vt:lpstr>
      <vt:lpstr>Long tail of large incomes</vt:lpstr>
      <vt:lpstr>Linear regression as least squares -- different ways to do it</vt:lpstr>
      <vt:lpstr>Piecewise linear fit, where non-linear function would be better</vt:lpstr>
      <vt:lpstr>Reservoir computing – main stages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 A.J.</dc:creator>
  <cp:lastModifiedBy>Alan Dix</cp:lastModifiedBy>
  <cp:revision>173</cp:revision>
  <dcterms:created xsi:type="dcterms:W3CDTF">2020-12-29T13:51:26Z</dcterms:created>
  <dcterms:modified xsi:type="dcterms:W3CDTF">2025-04-22T17:53:58Z</dcterms:modified>
</cp:coreProperties>
</file>