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95" r:id="rId2"/>
    <p:sldId id="380" r:id="rId3"/>
    <p:sldId id="260" r:id="rId4"/>
    <p:sldId id="261" r:id="rId5"/>
    <p:sldId id="381" r:id="rId6"/>
    <p:sldId id="424" r:id="rId7"/>
    <p:sldId id="442" r:id="rId8"/>
    <p:sldId id="262" r:id="rId9"/>
    <p:sldId id="441" r:id="rId10"/>
    <p:sldId id="259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BC"/>
    <a:srgbClr val="FF9300"/>
    <a:srgbClr val="FF40FF"/>
    <a:srgbClr val="00FDFF"/>
    <a:srgbClr val="FFD0D1"/>
    <a:srgbClr val="0432FF"/>
    <a:srgbClr val="9640D7"/>
    <a:srgbClr val="FF9495"/>
    <a:srgbClr val="7F0002"/>
    <a:srgbClr val="FC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5"/>
    <p:restoredTop sz="66575"/>
  </p:normalViewPr>
  <p:slideViewPr>
    <p:cSldViewPr snapToGrid="0" snapToObjects="1">
      <p:cViewPr varScale="1">
        <p:scale>
          <a:sx n="78" d="100"/>
          <a:sy n="78" d="100"/>
        </p:scale>
        <p:origin x="1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10.1	Typical data preparation stages.	133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10.2	Bimodal distribution with natural break point (adapted from Qwfp at English Wikipedia, CC BY-SA 3.0, 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/wiki/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File:BimodalAnts.png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}).	136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10.3	Normally distributed data split into four equally probable categories at upper and lower quartiles and median.	136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10.4	Taxonomy of animals in pet shop with cut-off nodes chosen to have (very) roughly similar sizes.	137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10.5	Normalising data to a fixed range.	138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10.6	Normalising data to a fixed variance.	138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10.7	Sigmoid function smoothly limits extreme values.	139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10.8	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Jupyter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Notebook showing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replayable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Python code (Image: Andrey 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Yakimchik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 CC BY 4.0, 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index.php?curid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=97158987).	142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10.1    Data Used in Exercise 10.2    </a:t>
            </a:r>
            <a:r>
              <a:rPr lang="en-GB" dirty="0"/>
              <a:t>143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8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   Exercise 10.2    </a:t>
            </a:r>
            <a:r>
              <a:rPr lang="en-GB" dirty="0"/>
              <a:t>143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10.1	Typical data preparation stages.	133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10.2	Bimodal distribution with natural break point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136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Qwfp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English Wikipedia, CC BY-SA 3.0, https://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File:BimodalAnts.png</a:t>
            </a:r>
            <a:r>
              <a:rPr lang="en-GB" dirty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10.3	Normally distributed data split into four equally probably categories at upper and lower quartiles and median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136</a:t>
            </a:r>
          </a:p>
          <a:p>
            <a:endParaRPr lang="en-US" dirty="0"/>
          </a:p>
          <a:p>
            <a:r>
              <a:rPr lang="en-US" dirty="0" err="1"/>
              <a:t>Iqr.png</a:t>
            </a:r>
            <a:r>
              <a:rPr lang="en-US" dirty="0"/>
              <a:t>: Ark0nderivative work: </a:t>
            </a:r>
            <a:r>
              <a:rPr lang="en-US" dirty="0" err="1"/>
              <a:t>Gato</a:t>
            </a:r>
            <a:r>
              <a:rPr lang="en-US" dirty="0"/>
              <a:t> </a:t>
            </a:r>
            <a:r>
              <a:rPr lang="en-US" dirty="0" err="1"/>
              <a:t>ocioso</a:t>
            </a:r>
            <a:r>
              <a:rPr lang="en-US" dirty="0"/>
              <a:t>, CC BY-SA 3.0 ,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File:Iqr_with_quantile.png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10.4	Taxonomy of animals in pet shop with cut-off nodes chosen to have (very) roughly similar sizes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10.5	</a:t>
            </a:r>
            <a:r>
              <a:rPr lang="en-US" dirty="0" err="1"/>
              <a:t>Normalising</a:t>
            </a:r>
            <a:r>
              <a:rPr lang="en-US" dirty="0"/>
              <a:t> data to a fixed range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10.6	</a:t>
            </a:r>
            <a:r>
              <a:rPr lang="en-US" dirty="0" err="1"/>
              <a:t>Normalising</a:t>
            </a:r>
            <a:r>
              <a:rPr lang="en-US" dirty="0"/>
              <a:t> data to a fixed variance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10.7	Sigmoid function smoothly limits extreme values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139</a:t>
            </a:r>
          </a:p>
          <a:p>
            <a:endParaRPr lang="en-US" dirty="0"/>
          </a:p>
          <a:p>
            <a:r>
              <a:rPr lang="en-US" dirty="0" err="1"/>
              <a:t>MartinThoma</a:t>
            </a:r>
            <a:r>
              <a:rPr lang="en-US" dirty="0"/>
              <a:t>, CC0, via Wikimedia Commons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/wiki/File:Sigmoid-function-2.svg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10.8	</a:t>
            </a:r>
            <a:r>
              <a:rPr lang="en-US" dirty="0" err="1"/>
              <a:t>Jupyter</a:t>
            </a:r>
            <a:r>
              <a:rPr lang="en-US" dirty="0"/>
              <a:t> Notebook showing </a:t>
            </a:r>
            <a:r>
              <a:rPr lang="en-US" dirty="0" err="1"/>
              <a:t>replayable</a:t>
            </a:r>
            <a:r>
              <a:rPr lang="en-US" dirty="0"/>
              <a:t> Python code</a:t>
            </a:r>
            <a:r>
              <a:rPr lang="en-US"/>
              <a:t>	</a:t>
            </a:r>
            <a: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142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data-prep/</a:t>
            </a:r>
            <a:r>
              <a:rPr lang="en-US" dirty="0" err="1"/>
              <a:t>Jupyter_Notebook.png</a:t>
            </a:r>
            <a:endParaRPr lang="en-US" dirty="0"/>
          </a:p>
          <a:p>
            <a:endParaRPr lang="en-US" dirty="0"/>
          </a:p>
          <a:p>
            <a:r>
              <a:rPr lang="en-US" dirty="0"/>
              <a:t> Image: Andrey </a:t>
            </a:r>
            <a:r>
              <a:rPr lang="en-US" dirty="0" err="1"/>
              <a:t>Yakimchik</a:t>
            </a:r>
            <a:r>
              <a:rPr lang="en-US" dirty="0"/>
              <a:t> - CC BY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=97158987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156078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Data Preparation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BC09-7A0D-1A4E-B80C-DC3EAB899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DAD6-D052-B833-6128-90860497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10.1 Data Used in Exercise 10.2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E56A-2EBF-4FE4-15BB-F2BAE4BF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746" y="1869755"/>
            <a:ext cx="8820000" cy="2741244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125413" algn="l"/>
                <a:tab pos="1543050" algn="l"/>
                <a:tab pos="2836863" algn="l"/>
              </a:tabLst>
            </a:pP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mountain	height	source</a:t>
            </a: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5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125413" algn="l"/>
                <a:tab pos="1543050" algn="l"/>
                <a:tab pos="2836863" algn="l"/>
              </a:tabLst>
            </a:pP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Everest</a:t>
            </a: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8,850 meters	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education.nationalgeographic.org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/resource/mount-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everest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</a:p>
          <a:p>
            <a:pPr marL="9525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125413" algn="l"/>
                <a:tab pos="1543050" algn="l"/>
                <a:tab pos="2836863" algn="l"/>
              </a:tabLst>
            </a:pP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Yr Wyddfa</a:t>
            </a: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3,560 feet	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www.britannica.com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/place/Snowdon</a:t>
            </a: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5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125413" algn="l"/>
                <a:tab pos="1543050" algn="l"/>
                <a:tab pos="2836863" algn="l"/>
              </a:tabLst>
            </a:pP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Agiocochook</a:t>
            </a: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6,288.3 ft	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en.wikipedia.org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/wiki/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Mount_Washington</a:t>
            </a:r>
            <a:endParaRPr lang="en-GB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5" indent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125413" algn="l"/>
                <a:tab pos="1543050" algn="l"/>
                <a:tab pos="2836863" algn="l"/>
              </a:tabLst>
            </a:pP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Kilimanjaro</a:t>
            </a: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5895 m	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www.statista.com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/statistics/1237791/highest-mountains-in-</a:t>
            </a:r>
            <a:r>
              <a:rPr lang="en-GB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africa</a:t>
            </a: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endParaRPr lang="en-GB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0C47F1-42A8-DDA6-C013-8545D52C857E}"/>
              </a:ext>
            </a:extLst>
          </p:cNvPr>
          <p:cNvCxnSpPr>
            <a:cxnSpLocks/>
          </p:cNvCxnSpPr>
          <p:nvPr/>
        </p:nvCxnSpPr>
        <p:spPr>
          <a:xfrm>
            <a:off x="1639746" y="2387676"/>
            <a:ext cx="882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1E688-FE58-3D08-9473-F128426C8D0A}"/>
              </a:ext>
            </a:extLst>
          </p:cNvPr>
          <p:cNvCxnSpPr>
            <a:cxnSpLocks/>
          </p:cNvCxnSpPr>
          <p:nvPr/>
        </p:nvCxnSpPr>
        <p:spPr>
          <a:xfrm>
            <a:off x="1639746" y="1846914"/>
            <a:ext cx="882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60FD41-E53A-2D26-0E2B-63BB6AD042F3}"/>
              </a:ext>
            </a:extLst>
          </p:cNvPr>
          <p:cNvCxnSpPr>
            <a:cxnSpLocks/>
          </p:cNvCxnSpPr>
          <p:nvPr/>
        </p:nvCxnSpPr>
        <p:spPr>
          <a:xfrm>
            <a:off x="1639746" y="4701924"/>
            <a:ext cx="882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9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B136F-FE7E-385C-B0AE-31C7779A57FA}"/>
              </a:ext>
            </a:extLst>
          </p:cNvPr>
          <p:cNvGrpSpPr/>
          <p:nvPr/>
        </p:nvGrpSpPr>
        <p:grpSpPr>
          <a:xfrm>
            <a:off x="2655073" y="1993122"/>
            <a:ext cx="6492611" cy="3027801"/>
            <a:chOff x="2655071" y="1993120"/>
            <a:chExt cx="6492611" cy="30278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82B470-07A6-1777-FFD1-B1E2C9EA2FC5}"/>
                </a:ext>
              </a:extLst>
            </p:cNvPr>
            <p:cNvSpPr txBox="1"/>
            <p:nvPr/>
          </p:nvSpPr>
          <p:spPr>
            <a:xfrm>
              <a:off x="2655071" y="1993120"/>
              <a:ext cx="6492611" cy="2957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x	y	x	y	x	y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82.092	2.480	65.875	2.691	35.956	4.989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24.601	4.521	64.667	2.010	34.963	4.971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8.120	5.065	76.328	2.493	73.086	2.508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72.420	7.975	80.725	8.000	56.624	2.219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15.439	4.589	58.251	2.268	28.790	4.418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21.561	4.488	30.578	5.115	86.419	7.521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72.306	2.715	67.602	1.347	23.260	3.865</a:t>
              </a:r>
            </a:p>
            <a:p>
              <a:pPr>
                <a:spcAft>
                  <a:spcPts val="300"/>
                </a:spcAft>
                <a:tabLst>
                  <a:tab pos="349250" algn="dec"/>
                  <a:tab pos="1236663" algn="dec"/>
                  <a:tab pos="2484438" algn="dec"/>
                  <a:tab pos="3371850" algn="dec"/>
                  <a:tab pos="4662488" algn="dec"/>
                  <a:tab pos="5549900" algn="dec"/>
                </a:tabLst>
              </a:pPr>
              <a:r>
                <a:rPr lang="en-GB" dirty="0"/>
                <a:t>	65.517	7.597	36.831	5.433	82.545	7.707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A743E6-CF0E-5791-5837-C12A367EF76C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2357610"/>
              <a:ext cx="634571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05E03E-5EA2-159D-AEDD-D91FEFC44666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1993120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14A774-252A-CE5C-1416-B64BE8F4BC0D}"/>
                </a:ext>
              </a:extLst>
            </p:cNvPr>
            <p:cNvCxnSpPr>
              <a:cxnSpLocks/>
            </p:cNvCxnSpPr>
            <p:nvPr/>
          </p:nvCxnSpPr>
          <p:spPr>
            <a:xfrm>
              <a:off x="2728518" y="5020921"/>
              <a:ext cx="634571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9278742F-2644-EB9D-6DC9-466033B3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Exercise 10.2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9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2B9E84-E2F5-3296-F8F8-1769BF31684C}"/>
              </a:ext>
            </a:extLst>
          </p:cNvPr>
          <p:cNvGrpSpPr/>
          <p:nvPr/>
        </p:nvGrpSpPr>
        <p:grpSpPr>
          <a:xfrm>
            <a:off x="584270" y="570777"/>
            <a:ext cx="11540536" cy="5444209"/>
            <a:chOff x="215304" y="538693"/>
            <a:chExt cx="11540536" cy="54442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D3394-7659-6939-C1D2-C79545A16786}"/>
                </a:ext>
              </a:extLst>
            </p:cNvPr>
            <p:cNvSpPr txBox="1"/>
            <p:nvPr/>
          </p:nvSpPr>
          <p:spPr>
            <a:xfrm>
              <a:off x="3410522" y="1849195"/>
              <a:ext cx="817657" cy="37548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</a:rPr>
                <a:t>0010010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1010011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0100101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1110011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0110101000111010001110101010110101100101010101111010101011010101101011010110101010100111011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63C99D-8018-9BAF-002E-D90617724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221" y="2676668"/>
              <a:ext cx="913136" cy="107230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E241BB-34FE-72D1-54A2-E0E79530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304" y="5198569"/>
              <a:ext cx="1204666" cy="7843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F734B2-8D49-9C4C-9030-C64F9AE0CEBB}"/>
                </a:ext>
              </a:extLst>
            </p:cNvPr>
            <p:cNvSpPr txBox="1"/>
            <p:nvPr/>
          </p:nvSpPr>
          <p:spPr>
            <a:xfrm>
              <a:off x="1817189" y="4573779"/>
              <a:ext cx="1120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API / RSS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DA3955-CC52-2AF0-2B0F-6DEEDA69B4AA}"/>
                </a:ext>
              </a:extLst>
            </p:cNvPr>
            <p:cNvSpPr txBox="1"/>
            <p:nvPr/>
          </p:nvSpPr>
          <p:spPr>
            <a:xfrm>
              <a:off x="1691717" y="2676668"/>
              <a:ext cx="137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scrape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B3ADFA-F616-F943-D1D4-4F3B96BE4E26}"/>
                </a:ext>
              </a:extLst>
            </p:cNvPr>
            <p:cNvSpPr txBox="1"/>
            <p:nvPr/>
          </p:nvSpPr>
          <p:spPr>
            <a:xfrm>
              <a:off x="1778781" y="1606697"/>
              <a:ext cx="1197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CSV / SQL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DD5B89-97BB-E1A9-2B31-AD0A713DEE3A}"/>
                </a:ext>
              </a:extLst>
            </p:cNvPr>
            <p:cNvSpPr txBox="1"/>
            <p:nvPr/>
          </p:nvSpPr>
          <p:spPr>
            <a:xfrm>
              <a:off x="1891278" y="5523526"/>
              <a:ext cx="97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sensors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9FED49-539A-0598-B603-B3874D73E4C0}"/>
                </a:ext>
              </a:extLst>
            </p:cNvPr>
            <p:cNvCxnSpPr/>
            <p:nvPr/>
          </p:nvCxnSpPr>
          <p:spPr>
            <a:xfrm>
              <a:off x="1500602" y="1925866"/>
              <a:ext cx="1805244" cy="4593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9DFBF6-0688-5F69-C4C0-69671DF87662}"/>
                </a:ext>
              </a:extLst>
            </p:cNvPr>
            <p:cNvCxnSpPr/>
            <p:nvPr/>
          </p:nvCxnSpPr>
          <p:spPr>
            <a:xfrm flipV="1">
              <a:off x="1500602" y="5167482"/>
              <a:ext cx="1805244" cy="4593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7D14D13-05F1-20E1-90E6-0384EC0D8F21}"/>
                </a:ext>
              </a:extLst>
            </p:cNvPr>
            <p:cNvCxnSpPr/>
            <p:nvPr/>
          </p:nvCxnSpPr>
          <p:spPr>
            <a:xfrm>
              <a:off x="1500602" y="3083832"/>
              <a:ext cx="1805244" cy="264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BAEB8D0-0D40-90C5-06FC-360F79F3BA09}"/>
                </a:ext>
              </a:extLst>
            </p:cNvPr>
            <p:cNvCxnSpPr/>
            <p:nvPr/>
          </p:nvCxnSpPr>
          <p:spPr>
            <a:xfrm flipV="1">
              <a:off x="1549036" y="4308903"/>
              <a:ext cx="1805244" cy="264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DF87B8-3ED4-37E8-F6F1-46DA3127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977" y="4146498"/>
              <a:ext cx="918201" cy="918201"/>
            </a:xfrm>
            <a:prstGeom prst="rect">
              <a:avLst/>
            </a:prstGeom>
          </p:spPr>
        </p:pic>
        <p:sp>
          <p:nvSpPr>
            <p:cNvPr id="23" name="Internal Storage 22">
              <a:extLst>
                <a:ext uri="{FF2B5EF4-FFF2-40B4-BE49-F238E27FC236}">
                  <a16:creationId xmlns:a16="http://schemas.microsoft.com/office/drawing/2014/main" id="{FC0C3B12-87DC-FA7D-A703-2582BFE89250}"/>
                </a:ext>
              </a:extLst>
            </p:cNvPr>
            <p:cNvSpPr/>
            <p:nvPr/>
          </p:nvSpPr>
          <p:spPr>
            <a:xfrm>
              <a:off x="324374" y="1366577"/>
              <a:ext cx="1023804" cy="798353"/>
            </a:xfrm>
            <a:prstGeom prst="flowChartInternalStorage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533400" algn="l"/>
                </a:tabLst>
              </a:pPr>
              <a:r>
                <a:rPr lang="en-US" sz="1050" dirty="0">
                  <a:solidFill>
                    <a:schemeClr val="tx1"/>
                  </a:solidFill>
                </a:rPr>
                <a:t>Dix 	A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Finlay	J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Abowd	G</a:t>
              </a:r>
              <a:br>
                <a:rPr lang="en-US" sz="1050" dirty="0">
                  <a:solidFill>
                    <a:schemeClr val="tx1"/>
                  </a:solidFill>
                </a:rPr>
              </a:br>
              <a:r>
                <a:rPr lang="en-US" sz="1050" dirty="0">
                  <a:solidFill>
                    <a:schemeClr val="tx1"/>
                  </a:solidFill>
                </a:rPr>
                <a:t>Beale	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2E7829-A581-333D-789B-D37B9D551979}"/>
                </a:ext>
              </a:extLst>
            </p:cNvPr>
            <p:cNvSpPr txBox="1"/>
            <p:nvPr/>
          </p:nvSpPr>
          <p:spPr>
            <a:xfrm>
              <a:off x="10571351" y="2744986"/>
              <a:ext cx="817657" cy="9541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FF00"/>
                  </a:solidFill>
                </a:rPr>
                <a:t>0010010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1010011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0100110</a:t>
              </a:r>
            </a:p>
            <a:p>
              <a:r>
                <a:rPr lang="en-US" sz="1400" dirty="0">
                  <a:solidFill>
                    <a:srgbClr val="00FF00"/>
                  </a:solidFill>
                </a:rPr>
                <a:t>1110010</a:t>
              </a:r>
            </a:p>
          </p:txBody>
        </p:sp>
        <p:sp>
          <p:nvSpPr>
            <p:cNvPr id="25" name="Striped Right Arrow 24">
              <a:extLst>
                <a:ext uri="{FF2B5EF4-FFF2-40B4-BE49-F238E27FC236}">
                  <a16:creationId xmlns:a16="http://schemas.microsoft.com/office/drawing/2014/main" id="{230921F2-9D0C-4FB1-A657-A0FC0A7AF302}"/>
                </a:ext>
              </a:extLst>
            </p:cNvPr>
            <p:cNvSpPr/>
            <p:nvPr/>
          </p:nvSpPr>
          <p:spPr>
            <a:xfrm>
              <a:off x="4479635" y="2987401"/>
              <a:ext cx="947408" cy="469277"/>
            </a:xfrm>
            <a:prstGeom prst="stripedRightArrow">
              <a:avLst/>
            </a:prstGeom>
            <a:solidFill>
              <a:srgbClr val="FC29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1AE29EA7-8A64-F213-924D-C24A23BA875D}"/>
                </a:ext>
              </a:extLst>
            </p:cNvPr>
            <p:cNvSpPr/>
            <p:nvPr/>
          </p:nvSpPr>
          <p:spPr>
            <a:xfrm>
              <a:off x="4637418" y="4658186"/>
              <a:ext cx="765858" cy="101859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DCAD1C-66EE-F45B-622D-CC296EDE1AEE}"/>
                </a:ext>
              </a:extLst>
            </p:cNvPr>
            <p:cNvSpPr txBox="1"/>
            <p:nvPr/>
          </p:nvSpPr>
          <p:spPr>
            <a:xfrm>
              <a:off x="2787478" y="538693"/>
              <a:ext cx="1868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extraction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73204E-48F2-BA81-E914-F63409BC3BF8}"/>
                </a:ext>
              </a:extLst>
            </p:cNvPr>
            <p:cNvSpPr txBox="1"/>
            <p:nvPr/>
          </p:nvSpPr>
          <p:spPr>
            <a:xfrm>
              <a:off x="7041571" y="538693"/>
              <a:ext cx="2500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manipulation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6AF034-E267-8E2D-A985-A9F7EBBF1649}"/>
                </a:ext>
              </a:extLst>
            </p:cNvPr>
            <p:cNvGrpSpPr/>
            <p:nvPr/>
          </p:nvGrpSpPr>
          <p:grpSpPr>
            <a:xfrm>
              <a:off x="5644332" y="2682039"/>
              <a:ext cx="1080000" cy="1080000"/>
              <a:chOff x="5605014" y="3089265"/>
              <a:chExt cx="1080000" cy="108000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93417CA9-038E-B81F-F3B8-3063ED232C77}"/>
                  </a:ext>
                </a:extLst>
              </p:cNvPr>
              <p:cNvSpPr/>
              <p:nvPr/>
            </p:nvSpPr>
            <p:spPr>
              <a:xfrm>
                <a:off x="5605014" y="3089265"/>
                <a:ext cx="1080000" cy="1080000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Graphic 30" descr="Link with solid fill">
                <a:extLst>
                  <a:ext uri="{FF2B5EF4-FFF2-40B4-BE49-F238E27FC236}">
                    <a16:creationId xmlns:a16="http://schemas.microsoft.com/office/drawing/2014/main" id="{2E49C770-30D4-B640-38B1-EBF859F8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87814" y="3172065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6DD6AC-82E6-28D1-7EFA-AADD133222EC}"/>
                </a:ext>
              </a:extLst>
            </p:cNvPr>
            <p:cNvSpPr txBox="1"/>
            <p:nvPr/>
          </p:nvSpPr>
          <p:spPr>
            <a:xfrm>
              <a:off x="5385011" y="1880125"/>
              <a:ext cx="15986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reconciliation</a:t>
              </a:r>
              <a:br>
                <a:rPr lang="en-US" sz="2000" dirty="0"/>
              </a:br>
              <a:r>
                <a:rPr lang="en-US" sz="2000" dirty="0"/>
                <a:t>and linking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EC06E1F-6B74-B9E5-A2CC-A6AE4BF88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051" y="3844839"/>
              <a:ext cx="566922" cy="7289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92FFFC-9747-3A74-93FA-A9FF3C8A7904}"/>
                </a:ext>
              </a:extLst>
            </p:cNvPr>
            <p:cNvSpPr txBox="1"/>
            <p:nvPr/>
          </p:nvSpPr>
          <p:spPr>
            <a:xfrm>
              <a:off x="5383331" y="4674267"/>
              <a:ext cx="1790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authority files /</a:t>
              </a:r>
              <a:br>
                <a:rPr lang="en-US" sz="2000" dirty="0"/>
              </a:br>
              <a:r>
                <a:rPr lang="en-US" sz="2000" dirty="0"/>
                <a:t>standard</a:t>
              </a:r>
              <a:br>
                <a:rPr lang="en-US" sz="2000" dirty="0"/>
              </a:br>
              <a:r>
                <a:rPr lang="en-US" sz="2000" dirty="0"/>
                <a:t>ontologies</a:t>
              </a:r>
            </a:p>
          </p:txBody>
        </p:sp>
        <p:sp>
          <p:nvSpPr>
            <p:cNvPr id="41" name="Striped Right Arrow 40">
              <a:extLst>
                <a:ext uri="{FF2B5EF4-FFF2-40B4-BE49-F238E27FC236}">
                  <a16:creationId xmlns:a16="http://schemas.microsoft.com/office/drawing/2014/main" id="{1E948087-15FA-8D3B-3EB2-D648FAE82BF2}"/>
                </a:ext>
              </a:extLst>
            </p:cNvPr>
            <p:cNvSpPr/>
            <p:nvPr/>
          </p:nvSpPr>
          <p:spPr>
            <a:xfrm>
              <a:off x="6987864" y="2987401"/>
              <a:ext cx="947408" cy="469277"/>
            </a:xfrm>
            <a:prstGeom prst="stripedRightArrow">
              <a:avLst/>
            </a:prstGeom>
            <a:solidFill>
              <a:srgbClr val="FC29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D8ADDA-B0EC-40BF-9567-16A8CDE85962}"/>
                </a:ext>
              </a:extLst>
            </p:cNvPr>
            <p:cNvSpPr txBox="1"/>
            <p:nvPr/>
          </p:nvSpPr>
          <p:spPr>
            <a:xfrm>
              <a:off x="10204518" y="1810987"/>
              <a:ext cx="15513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final data</a:t>
              </a:r>
              <a:br>
                <a:rPr lang="en-US" sz="2000" dirty="0"/>
              </a:br>
              <a:r>
                <a:rPr lang="en-US" sz="2000" dirty="0"/>
                <a:t>for algorithm</a:t>
              </a:r>
            </a:p>
          </p:txBody>
        </p:sp>
        <p:sp>
          <p:nvSpPr>
            <p:cNvPr id="46" name="Striped Right Arrow 45">
              <a:extLst>
                <a:ext uri="{FF2B5EF4-FFF2-40B4-BE49-F238E27FC236}">
                  <a16:creationId xmlns:a16="http://schemas.microsoft.com/office/drawing/2014/main" id="{DF2BF9BC-C766-AA28-FB67-687C4A042CAE}"/>
                </a:ext>
              </a:extLst>
            </p:cNvPr>
            <p:cNvSpPr/>
            <p:nvPr/>
          </p:nvSpPr>
          <p:spPr>
            <a:xfrm>
              <a:off x="9451866" y="2970043"/>
              <a:ext cx="947408" cy="469277"/>
            </a:xfrm>
            <a:prstGeom prst="stripedRightArrow">
              <a:avLst/>
            </a:prstGeom>
            <a:solidFill>
              <a:srgbClr val="FC29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8781C7E-2A09-2319-2761-E70E965A75C2}"/>
                </a:ext>
              </a:extLst>
            </p:cNvPr>
            <p:cNvGrpSpPr/>
            <p:nvPr/>
          </p:nvGrpSpPr>
          <p:grpSpPr>
            <a:xfrm>
              <a:off x="8108334" y="2664681"/>
              <a:ext cx="1080000" cy="1080000"/>
              <a:chOff x="8108334" y="2664681"/>
              <a:chExt cx="1080000" cy="1080000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2EE209A-94C3-A03E-8F93-E43D438D9883}"/>
                  </a:ext>
                </a:extLst>
              </p:cNvPr>
              <p:cNvSpPr/>
              <p:nvPr/>
            </p:nvSpPr>
            <p:spPr>
              <a:xfrm>
                <a:off x="8108334" y="2664681"/>
                <a:ext cx="1080000" cy="1080000"/>
              </a:xfrm>
              <a:prstGeom prst="round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B4DE142B-221C-40F7-5CBF-8A6E03F80293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98334" y="2754681"/>
                <a:ext cx="900000" cy="900000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63DE2B-ED37-7005-A677-F7A83220F26C}"/>
                </a:ext>
              </a:extLst>
            </p:cNvPr>
            <p:cNvSpPr txBox="1"/>
            <p:nvPr/>
          </p:nvSpPr>
          <p:spPr>
            <a:xfrm>
              <a:off x="8044942" y="1880125"/>
              <a:ext cx="1215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transform</a:t>
              </a:r>
              <a:br>
                <a:rPr lang="en-US" sz="2000" dirty="0"/>
              </a:br>
              <a:r>
                <a:rPr lang="en-US" sz="2000" dirty="0"/>
                <a:t>values</a:t>
              </a: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20CECAC1-9A18-B924-E928-F8C1F574E7A8}"/>
                </a:ext>
              </a:extLst>
            </p:cNvPr>
            <p:cNvSpPr/>
            <p:nvPr/>
          </p:nvSpPr>
          <p:spPr>
            <a:xfrm flipH="1" flipV="1">
              <a:off x="8014597" y="1109183"/>
              <a:ext cx="3348507" cy="3262066"/>
            </a:xfrm>
            <a:prstGeom prst="arc">
              <a:avLst>
                <a:gd name="adj1" fmla="val 13500346"/>
                <a:gd name="adj2" fmla="val 18948391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BAB8BC-E3EF-384E-240B-60BF1B5CE7D5}"/>
                </a:ext>
              </a:extLst>
            </p:cNvPr>
            <p:cNvSpPr txBox="1"/>
            <p:nvPr/>
          </p:nvSpPr>
          <p:spPr>
            <a:xfrm>
              <a:off x="9686539" y="4689247"/>
              <a:ext cx="2009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validation rules</a:t>
              </a:r>
              <a:br>
                <a:rPr lang="en-US" sz="2000" dirty="0"/>
              </a:br>
              <a:r>
                <a:rPr lang="en-US" sz="2000" dirty="0"/>
                <a:t>and sanity checks</a:t>
              </a: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26CBB3F-30CF-421A-F013-8E229A47126C}"/>
                </a:ext>
              </a:extLst>
            </p:cNvPr>
            <p:cNvSpPr/>
            <p:nvPr/>
          </p:nvSpPr>
          <p:spPr>
            <a:xfrm flipH="1" flipV="1">
              <a:off x="6641532" y="631290"/>
              <a:ext cx="4924986" cy="4142544"/>
            </a:xfrm>
            <a:prstGeom prst="arc">
              <a:avLst>
                <a:gd name="adj1" fmla="val 12634115"/>
                <a:gd name="adj2" fmla="val 19780595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F91A38-282F-D66E-9F0F-2DFD7FA28ECD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ED6594-8C42-028B-3B29-8AD2A103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 preparation stages</a:t>
            </a:r>
          </a:p>
        </p:txBody>
      </p:sp>
    </p:spTree>
    <p:extLst>
      <p:ext uri="{BB962C8B-B14F-4D97-AF65-F5344CB8AC3E}">
        <p14:creationId xmlns:p14="http://schemas.microsoft.com/office/powerpoint/2010/main" val="390496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16CA21-B21E-B342-B98E-D9932B19EE36}"/>
              </a:ext>
            </a:extLst>
          </p:cNvPr>
          <p:cNvGrpSpPr/>
          <p:nvPr/>
        </p:nvGrpSpPr>
        <p:grpSpPr>
          <a:xfrm>
            <a:off x="2696887" y="2399963"/>
            <a:ext cx="5886004" cy="3688772"/>
            <a:chOff x="2447505" y="1693381"/>
            <a:chExt cx="5886004" cy="3688772"/>
          </a:xfrm>
        </p:grpSpPr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3B17C118-C32C-1D4F-A3F4-8C9DF3C03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75" r="3194"/>
            <a:stretch/>
          </p:blipFill>
          <p:spPr>
            <a:xfrm>
              <a:off x="2447505" y="1693381"/>
              <a:ext cx="5886004" cy="368877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3E3863-EB1B-5C4C-B533-55D2A8096ABF}"/>
                </a:ext>
              </a:extLst>
            </p:cNvPr>
            <p:cNvSpPr/>
            <p:nvPr/>
          </p:nvSpPr>
          <p:spPr>
            <a:xfrm>
              <a:off x="3095147" y="1693381"/>
              <a:ext cx="498763" cy="581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421EB8-1506-0A46-B3B7-835403CE2EEB}"/>
              </a:ext>
            </a:extLst>
          </p:cNvPr>
          <p:cNvCxnSpPr>
            <a:cxnSpLocks/>
          </p:cNvCxnSpPr>
          <p:nvPr/>
        </p:nvCxnSpPr>
        <p:spPr>
          <a:xfrm>
            <a:off x="5694219" y="2202873"/>
            <a:ext cx="0" cy="257694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21973D-AE06-304B-92F8-75678ACAE66E}"/>
              </a:ext>
            </a:extLst>
          </p:cNvPr>
          <p:cNvSpPr txBox="1"/>
          <p:nvPr/>
        </p:nvSpPr>
        <p:spPr>
          <a:xfrm>
            <a:off x="4630979" y="1124409"/>
            <a:ext cx="2126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natural break</a:t>
            </a:r>
            <a:br>
              <a:rPr lang="en-US" sz="2800" dirty="0"/>
            </a:br>
            <a:r>
              <a:rPr lang="en-US" sz="2800" dirty="0"/>
              <a:t>around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54D5B-EA4C-2376-2160-7377A0E749DE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2C6DD0-1B1D-E5A5-A3EE-56E79F10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distribution with natural break point</a:t>
            </a:r>
          </a:p>
        </p:txBody>
      </p:sp>
    </p:spTree>
    <p:extLst>
      <p:ext uri="{BB962C8B-B14F-4D97-AF65-F5344CB8AC3E}">
        <p14:creationId xmlns:p14="http://schemas.microsoft.com/office/powerpoint/2010/main" val="254014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D02B968-ED49-2C48-AD90-DB73C48B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196" y="2372014"/>
            <a:ext cx="6667500" cy="35687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C47DAC-7B8F-0F4E-A8BE-AB3C17D5BD19}"/>
              </a:ext>
            </a:extLst>
          </p:cNvPr>
          <p:cNvCxnSpPr>
            <a:cxnSpLocks/>
          </p:cNvCxnSpPr>
          <p:nvPr/>
        </p:nvCxnSpPr>
        <p:spPr>
          <a:xfrm flipV="1">
            <a:off x="3990109" y="2372014"/>
            <a:ext cx="2909455" cy="253249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6BE70-3135-7D49-9D5A-D1315104E43E}"/>
              </a:ext>
            </a:extLst>
          </p:cNvPr>
          <p:cNvCxnSpPr>
            <a:cxnSpLocks/>
          </p:cNvCxnSpPr>
          <p:nvPr/>
        </p:nvCxnSpPr>
        <p:spPr>
          <a:xfrm flipV="1">
            <a:off x="4779818" y="2524414"/>
            <a:ext cx="2272146" cy="238009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BD98E2-DB48-DE4D-9C08-47D53DF0AB3E}"/>
              </a:ext>
            </a:extLst>
          </p:cNvPr>
          <p:cNvCxnSpPr>
            <a:cxnSpLocks/>
          </p:cNvCxnSpPr>
          <p:nvPr/>
        </p:nvCxnSpPr>
        <p:spPr>
          <a:xfrm flipV="1">
            <a:off x="5611091" y="2676814"/>
            <a:ext cx="1593273" cy="222769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39B5A9-7352-DF4F-A582-12B05C77048F}"/>
              </a:ext>
            </a:extLst>
          </p:cNvPr>
          <p:cNvCxnSpPr>
            <a:cxnSpLocks/>
          </p:cNvCxnSpPr>
          <p:nvPr/>
        </p:nvCxnSpPr>
        <p:spPr>
          <a:xfrm flipV="1">
            <a:off x="6407727" y="2829214"/>
            <a:ext cx="949037" cy="222769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55816D-EEC5-6B4D-9FA8-CB4BFAA3FF35}"/>
              </a:ext>
            </a:extLst>
          </p:cNvPr>
          <p:cNvSpPr txBox="1"/>
          <p:nvPr/>
        </p:nvSpPr>
        <p:spPr>
          <a:xfrm>
            <a:off x="6807984" y="1838389"/>
            <a:ext cx="2013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25% in each </a:t>
            </a:r>
            <a:br>
              <a:rPr lang="en-US" sz="2800" dirty="0"/>
            </a:br>
            <a:r>
              <a:rPr lang="en-US" sz="2800" dirty="0"/>
              <a:t>range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6387D-ED5B-DA67-4815-62ECF0FC25ED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E6A89-7E74-DCF3-7D6A-01DAF985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Normally distributed data split into four equally probably categories at upper and lower quartiles and median</a:t>
            </a:r>
          </a:p>
        </p:txBody>
      </p:sp>
    </p:spTree>
    <p:extLst>
      <p:ext uri="{BB962C8B-B14F-4D97-AF65-F5344CB8AC3E}">
        <p14:creationId xmlns:p14="http://schemas.microsoft.com/office/powerpoint/2010/main" val="145811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60AAE-5D3C-F66D-4390-BF1BB0741CFA}"/>
              </a:ext>
            </a:extLst>
          </p:cNvPr>
          <p:cNvSpPr txBox="1"/>
          <p:nvPr/>
        </p:nvSpPr>
        <p:spPr>
          <a:xfrm>
            <a:off x="5071040" y="519545"/>
            <a:ext cx="2049920" cy="12618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pets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2392 items)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3633-53B5-F527-5F69-CB59011F299E}"/>
              </a:ext>
            </a:extLst>
          </p:cNvPr>
          <p:cNvSpPr txBox="1"/>
          <p:nvPr/>
        </p:nvSpPr>
        <p:spPr>
          <a:xfrm>
            <a:off x="2332345" y="2525846"/>
            <a:ext cx="2339102" cy="12618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mammals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1721 items)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98A78-D203-8D45-1457-CE21EF6A5E70}"/>
              </a:ext>
            </a:extLst>
          </p:cNvPr>
          <p:cNvSpPr txBox="1"/>
          <p:nvPr/>
        </p:nvSpPr>
        <p:spPr>
          <a:xfrm>
            <a:off x="6378586" y="2525846"/>
            <a:ext cx="1867179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birds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432 items)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B35E-EA1A-3B75-7CD7-C6E9D4772D4E}"/>
              </a:ext>
            </a:extLst>
          </p:cNvPr>
          <p:cNvSpPr txBox="1"/>
          <p:nvPr/>
        </p:nvSpPr>
        <p:spPr>
          <a:xfrm>
            <a:off x="9613460" y="2525846"/>
            <a:ext cx="1867178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reptiles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239 items)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00C6B-F626-612E-B856-B90499C8C795}"/>
              </a:ext>
            </a:extLst>
          </p:cNvPr>
          <p:cNvSpPr txBox="1"/>
          <p:nvPr/>
        </p:nvSpPr>
        <p:spPr>
          <a:xfrm>
            <a:off x="372359" y="4760745"/>
            <a:ext cx="1867179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cats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633 items)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2DD16-5C00-E4EE-BA10-5C1EC57EFC0F}"/>
              </a:ext>
            </a:extLst>
          </p:cNvPr>
          <p:cNvSpPr txBox="1"/>
          <p:nvPr/>
        </p:nvSpPr>
        <p:spPr>
          <a:xfrm>
            <a:off x="2568306" y="4760745"/>
            <a:ext cx="1867179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dogs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789 items)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80556-28D2-BFA1-F160-D3729269BCBD}"/>
              </a:ext>
            </a:extLst>
          </p:cNvPr>
          <p:cNvSpPr txBox="1"/>
          <p:nvPr/>
        </p:nvSpPr>
        <p:spPr>
          <a:xfrm>
            <a:off x="4646531" y="4760745"/>
            <a:ext cx="2660473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mice &amp; rats 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2800" dirty="0"/>
              <a:t>299 items)</a:t>
            </a:r>
            <a:endParaRPr lang="en-US" sz="3200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D6E91A2-7D4B-897F-3017-CCE4FFE0CE16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4426740" y="856585"/>
            <a:ext cx="744417" cy="2594104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D4DEA39-160B-6C5F-F387-F735448B89F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rot="16200000" flipH="1">
            <a:off x="7949316" y="-71888"/>
            <a:ext cx="744417" cy="4451049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AB463C2-6863-0CAD-2110-021D02EF6850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16200000" flipH="1">
            <a:off x="6331880" y="1545549"/>
            <a:ext cx="744417" cy="1216176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AB71445-F950-8B6E-528B-50A31B3D0B85}"/>
              </a:ext>
            </a:extLst>
          </p:cNvPr>
          <p:cNvCxnSpPr>
            <a:cxnSpLocks/>
          </p:cNvCxnSpPr>
          <p:nvPr/>
        </p:nvCxnSpPr>
        <p:spPr>
          <a:xfrm rot="5400000">
            <a:off x="1931704" y="3176264"/>
            <a:ext cx="973015" cy="2195947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4A4F346-CC72-35A4-0EA5-BAF863C8A7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7113" y="3036801"/>
            <a:ext cx="973015" cy="247487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43B60EC-ECC9-A404-C572-A22434A8FFC1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3015389" y="4274237"/>
            <a:ext cx="973015" cy="12700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833767-69E9-2E25-7753-2622FB2E4CBB}"/>
              </a:ext>
            </a:extLst>
          </p:cNvPr>
          <p:cNvGrpSpPr/>
          <p:nvPr/>
        </p:nvGrpSpPr>
        <p:grpSpPr>
          <a:xfrm>
            <a:off x="6435152" y="3794079"/>
            <a:ext cx="2660473" cy="576812"/>
            <a:chOff x="6861043" y="3787729"/>
            <a:chExt cx="7045152" cy="744417"/>
          </a:xfrm>
        </p:grpSpPr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F0E00C1C-E8F3-2168-6663-2126353A62E2}"/>
                </a:ext>
              </a:extLst>
            </p:cNvPr>
            <p:cNvCxnSpPr/>
            <p:nvPr/>
          </p:nvCxnSpPr>
          <p:spPr>
            <a:xfrm rot="5400000">
              <a:off x="7785886" y="2862886"/>
              <a:ext cx="744417" cy="2594104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C3A5D7F1-1B5D-3E47-89C3-97C0F28FABF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308462" y="1934413"/>
              <a:ext cx="744417" cy="4451049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94D52D9E-AC87-6E88-652D-A5A6E43B3C4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691026" y="3551850"/>
              <a:ext cx="744417" cy="1216176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BBEA169-3698-2B8E-1B83-79177A2568F7}"/>
              </a:ext>
            </a:extLst>
          </p:cNvPr>
          <p:cNvGrpSpPr/>
          <p:nvPr/>
        </p:nvGrpSpPr>
        <p:grpSpPr>
          <a:xfrm>
            <a:off x="9614607" y="3787730"/>
            <a:ext cx="1967624" cy="576813"/>
            <a:chOff x="9614607" y="3787730"/>
            <a:chExt cx="1967624" cy="576813"/>
          </a:xfrm>
        </p:grpSpPr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4C39A212-77CD-AC60-3796-503D29B592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16009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983B42A2-A03F-F464-D604-6353B47524A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305817" y="4076135"/>
              <a:ext cx="576813" cy="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C00EC24A-E7DC-3494-9DE0-2A85FA29258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804017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FB6DEF-A0FA-FFFF-B45E-746DDE47E8E4}"/>
              </a:ext>
            </a:extLst>
          </p:cNvPr>
          <p:cNvGrpSpPr/>
          <p:nvPr/>
        </p:nvGrpSpPr>
        <p:grpSpPr>
          <a:xfrm>
            <a:off x="5330800" y="6036293"/>
            <a:ext cx="1277648" cy="563153"/>
            <a:chOff x="9614607" y="3787727"/>
            <a:chExt cx="1945863" cy="576816"/>
          </a:xfrm>
        </p:grpSpPr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E817A35A-A8D5-BA48-A93A-95A619EC5EE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16009" y="3586325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4CFD19B8-A4C8-D1A0-CA61-06893DA002C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305817" y="4076135"/>
              <a:ext cx="576813" cy="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CFFDA2B3-47E1-75D0-129C-CE577C0C2F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82256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9E4BBC-4F76-B830-0A43-59513931D5B3}"/>
              </a:ext>
            </a:extLst>
          </p:cNvPr>
          <p:cNvGrpSpPr/>
          <p:nvPr/>
        </p:nvGrpSpPr>
        <p:grpSpPr>
          <a:xfrm>
            <a:off x="659981" y="6022631"/>
            <a:ext cx="1277648" cy="563150"/>
            <a:chOff x="9614607" y="3787730"/>
            <a:chExt cx="1945863" cy="576813"/>
          </a:xfrm>
        </p:grpSpPr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8D71077D-AAA5-65C2-2B15-A508E9932D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16009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CB7E0311-404B-D1BA-1D7A-0F1C0E8ACA1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305816" y="4076135"/>
              <a:ext cx="576813" cy="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B669EAC0-E51B-2CE5-637A-07D22AE6501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82256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1B8A6A-06BB-8641-5444-3B954F3FE7BF}"/>
              </a:ext>
            </a:extLst>
          </p:cNvPr>
          <p:cNvGrpSpPr/>
          <p:nvPr/>
        </p:nvGrpSpPr>
        <p:grpSpPr>
          <a:xfrm>
            <a:off x="2849579" y="6049957"/>
            <a:ext cx="1277648" cy="563150"/>
            <a:chOff x="9614607" y="3787730"/>
            <a:chExt cx="1945863" cy="576813"/>
          </a:xfrm>
        </p:grpSpPr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2EB7085E-31B1-7530-F3FB-12B007838B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16009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10A4425F-2F03-9844-7880-E7E9F0943A2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305816" y="4076135"/>
              <a:ext cx="576813" cy="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D6942B3B-1710-911B-6FA8-FBC5C6DB677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82256" y="3586329"/>
              <a:ext cx="576812" cy="979616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74E6F8D-A793-6B03-9A76-6B0D83ACC81F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CF32CC-6858-82AA-620E-AD696E1F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animals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3265AE-FAE4-EDCB-EABD-FD276C8EE359}"/>
              </a:ext>
            </a:extLst>
          </p:cNvPr>
          <p:cNvSpPr txBox="1"/>
          <p:nvPr/>
        </p:nvSpPr>
        <p:spPr>
          <a:xfrm>
            <a:off x="9037381" y="5256716"/>
            <a:ext cx="30180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cut-off nodes chosen to have (very) roughly similar sizes</a:t>
            </a:r>
          </a:p>
        </p:txBody>
      </p:sp>
    </p:spTree>
    <p:extLst>
      <p:ext uri="{BB962C8B-B14F-4D97-AF65-F5344CB8AC3E}">
        <p14:creationId xmlns:p14="http://schemas.microsoft.com/office/powerpoint/2010/main" val="356860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Normalising</a:t>
            </a:r>
            <a:r>
              <a:rPr lang="en-US" dirty="0"/>
              <a:t> data to a fixed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67FF4-F3AB-9895-0DE6-FE27035478D7}"/>
              </a:ext>
            </a:extLst>
          </p:cNvPr>
          <p:cNvSpPr txBox="1"/>
          <p:nvPr/>
        </p:nvSpPr>
        <p:spPr>
          <a:xfrm>
            <a:off x="351534" y="2027730"/>
            <a:ext cx="97079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unnormalised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data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normalised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data 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j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Lo[j]  =  min over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Hi[j]  =  max over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 =  (X[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-- Lo[j]) / (Hi[j] -- Lo[j])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D01880-6198-DBD6-2CE6-0D8CD933D821}"/>
              </a:ext>
            </a:extLst>
          </p:cNvPr>
          <p:cNvGrpSpPr/>
          <p:nvPr/>
        </p:nvGrpSpPr>
        <p:grpSpPr>
          <a:xfrm>
            <a:off x="2674341" y="1108558"/>
            <a:ext cx="2531152" cy="919172"/>
            <a:chOff x="2674341" y="1108558"/>
            <a:chExt cx="2531152" cy="91917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397E50-D396-11C6-90D7-F757E1004F8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 flipV="1">
              <a:off x="4618495" y="1348354"/>
              <a:ext cx="586998" cy="6793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1567C-1516-8195-45D0-671D5159B863}"/>
                </a:ext>
              </a:extLst>
            </p:cNvPr>
            <p:cNvSpPr txBox="1"/>
            <p:nvPr/>
          </p:nvSpPr>
          <p:spPr>
            <a:xfrm>
              <a:off x="2674341" y="1108558"/>
              <a:ext cx="21921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cs typeface="Courier New" panose="02070309020205020404" pitchFamily="49" charset="0"/>
                </a:rPr>
                <a:t>i</a:t>
              </a:r>
              <a:r>
                <a:rPr lang="en-US" sz="2400" dirty="0">
                  <a:cs typeface="Courier New" panose="02070309020205020404" pitchFamily="49" charset="0"/>
                </a:rPr>
                <a:t> data item/row </a:t>
              </a:r>
              <a:endParaRPr 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008A25-884B-B7A0-D038-2086960F1C23}"/>
              </a:ext>
            </a:extLst>
          </p:cNvPr>
          <p:cNvGrpSpPr/>
          <p:nvPr/>
        </p:nvGrpSpPr>
        <p:grpSpPr>
          <a:xfrm>
            <a:off x="5692195" y="1108558"/>
            <a:ext cx="2192126" cy="919172"/>
            <a:chOff x="5692195" y="1108558"/>
            <a:chExt cx="2192126" cy="91917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4E69C6-FEDF-6FC1-7053-D5DAF90B0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195" y="1348354"/>
              <a:ext cx="403805" cy="6793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E3A7DE-18F0-A3F8-BDD3-4179664554F4}"/>
                </a:ext>
              </a:extLst>
            </p:cNvPr>
            <p:cNvSpPr txBox="1"/>
            <p:nvPr/>
          </p:nvSpPr>
          <p:spPr>
            <a:xfrm>
              <a:off x="5692195" y="1108558"/>
              <a:ext cx="21921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cs typeface="Courier New" panose="02070309020205020404" pitchFamily="49" charset="0"/>
                </a:rPr>
                <a:t>j facet/column</a:t>
              </a:r>
              <a:endParaRPr lang="en-US" sz="2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23580A-BA22-109D-BC8E-D0D73A51EC11}"/>
              </a:ext>
            </a:extLst>
          </p:cNvPr>
          <p:cNvGrpSpPr/>
          <p:nvPr/>
        </p:nvGrpSpPr>
        <p:grpSpPr>
          <a:xfrm>
            <a:off x="5894097" y="2254929"/>
            <a:ext cx="4357672" cy="461665"/>
            <a:chOff x="5894097" y="2254929"/>
            <a:chExt cx="4357672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98BB2A-50DE-B68F-12E0-94875F9FB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4097" y="2494674"/>
              <a:ext cx="1607083" cy="1746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71986C-00E7-0BCD-7E01-5057E76B92F3}"/>
                </a:ext>
              </a:extLst>
            </p:cNvPr>
            <p:cNvSpPr txBox="1"/>
            <p:nvPr/>
          </p:nvSpPr>
          <p:spPr>
            <a:xfrm>
              <a:off x="7086239" y="2254929"/>
              <a:ext cx="316553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cs typeface="Courier New" panose="02070309020205020404" pitchFamily="49" charset="0"/>
                </a:rPr>
                <a:t>in range 0 &lt;= Y[</a:t>
              </a:r>
              <a:r>
                <a:rPr lang="en-US" sz="2400" dirty="0" err="1">
                  <a:cs typeface="Courier New" panose="02070309020205020404" pitchFamily="49" charset="0"/>
                </a:rPr>
                <a:t>i,j</a:t>
              </a:r>
              <a:r>
                <a:rPr lang="en-US" sz="2400" dirty="0">
                  <a:cs typeface="Courier New" panose="02070309020205020404" pitchFamily="49" charset="0"/>
                </a:rPr>
                <a:t>] &lt;=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56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Normalising</a:t>
            </a:r>
            <a:r>
              <a:rPr lang="en-US" dirty="0"/>
              <a:t> data to a fixed variance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8F00E-3330-3A1F-2A75-B4B57B0B0DE4}"/>
              </a:ext>
            </a:extLst>
          </p:cNvPr>
          <p:cNvSpPr txBox="1"/>
          <p:nvPr/>
        </p:nvSpPr>
        <p:spPr>
          <a:xfrm>
            <a:off x="351534" y="2027730"/>
            <a:ext cx="97079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unnormalised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data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normalised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data 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j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M[j]  = average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V[j]  = variance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SD[j] = sqrt(V[j])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 =  (X[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-- M[j]) / SD[j]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3AEF11-2692-E5CD-417D-FD5936DCB2BF}"/>
              </a:ext>
            </a:extLst>
          </p:cNvPr>
          <p:cNvGrpSpPr/>
          <p:nvPr/>
        </p:nvGrpSpPr>
        <p:grpSpPr>
          <a:xfrm>
            <a:off x="2674341" y="1108558"/>
            <a:ext cx="2531152" cy="919172"/>
            <a:chOff x="2674341" y="1108558"/>
            <a:chExt cx="2531152" cy="91917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BC5D62A-0A6E-C069-B2EC-F8690EFB89E8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4618495" y="1348354"/>
              <a:ext cx="586998" cy="6793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317357-13C7-054B-C890-73C2F4DD5CD8}"/>
                </a:ext>
              </a:extLst>
            </p:cNvPr>
            <p:cNvSpPr txBox="1"/>
            <p:nvPr/>
          </p:nvSpPr>
          <p:spPr>
            <a:xfrm>
              <a:off x="2674341" y="1108558"/>
              <a:ext cx="21921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cs typeface="Courier New" panose="02070309020205020404" pitchFamily="49" charset="0"/>
                </a:rPr>
                <a:t>i</a:t>
              </a:r>
              <a:r>
                <a:rPr lang="en-US" sz="2400" dirty="0">
                  <a:cs typeface="Courier New" panose="02070309020205020404" pitchFamily="49" charset="0"/>
                </a:rPr>
                <a:t> data item/row 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C9A94-2D0A-0100-DF18-F55D03FC5825}"/>
              </a:ext>
            </a:extLst>
          </p:cNvPr>
          <p:cNvGrpSpPr/>
          <p:nvPr/>
        </p:nvGrpSpPr>
        <p:grpSpPr>
          <a:xfrm>
            <a:off x="5692195" y="1108558"/>
            <a:ext cx="2192126" cy="919172"/>
            <a:chOff x="5692195" y="1108558"/>
            <a:chExt cx="2192126" cy="9191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B8F98B-3143-BDC2-808F-385C737FB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195" y="1348354"/>
              <a:ext cx="403805" cy="6793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51C28E-D134-9D09-7238-B5176F2766C4}"/>
                </a:ext>
              </a:extLst>
            </p:cNvPr>
            <p:cNvSpPr txBox="1"/>
            <p:nvPr/>
          </p:nvSpPr>
          <p:spPr>
            <a:xfrm>
              <a:off x="5692195" y="1108558"/>
              <a:ext cx="219212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cs typeface="Courier New" panose="02070309020205020404" pitchFamily="49" charset="0"/>
                </a:rPr>
                <a:t>j facet/column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BE869E-13C2-248A-EB2F-161094D8F179}"/>
              </a:ext>
            </a:extLst>
          </p:cNvPr>
          <p:cNvGrpSpPr/>
          <p:nvPr/>
        </p:nvGrpSpPr>
        <p:grpSpPr>
          <a:xfrm>
            <a:off x="5797395" y="1913960"/>
            <a:ext cx="4474007" cy="719210"/>
            <a:chOff x="5777762" y="2254929"/>
            <a:chExt cx="4474007" cy="7192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A6927C-BCD4-221B-BA10-0687A76F2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7762" y="2494674"/>
              <a:ext cx="1723418" cy="4794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B92B9F-9AFB-4F01-CDAF-4497A2D20EEF}"/>
                </a:ext>
              </a:extLst>
            </p:cNvPr>
            <p:cNvSpPr txBox="1"/>
            <p:nvPr/>
          </p:nvSpPr>
          <p:spPr>
            <a:xfrm>
              <a:off x="7086239" y="2254929"/>
              <a:ext cx="316553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cs typeface="Courier New" panose="02070309020205020404" pitchFamily="49" charset="0"/>
                </a:rPr>
                <a:t>with mean=0 and </a:t>
              </a:r>
              <a:r>
                <a:rPr lang="en-US" sz="2400" dirty="0" err="1">
                  <a:cs typeface="Courier New" panose="02070309020205020404" pitchFamily="49" charset="0"/>
                </a:rPr>
                <a:t>sd</a:t>
              </a:r>
              <a:r>
                <a:rPr lang="en-US" sz="2400" dirty="0">
                  <a:cs typeface="Courier New" panose="02070309020205020404" pitchFamily="49" charset="0"/>
                </a:rPr>
                <a:t>=1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955919-8B45-4314-608E-A9EE0EDE0D50}"/>
              </a:ext>
            </a:extLst>
          </p:cNvPr>
          <p:cNvGrpSpPr/>
          <p:nvPr/>
        </p:nvGrpSpPr>
        <p:grpSpPr>
          <a:xfrm>
            <a:off x="4618495" y="4045207"/>
            <a:ext cx="4894105" cy="461665"/>
            <a:chOff x="5004565" y="2212683"/>
            <a:chExt cx="4894105" cy="4616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92B1D8-A44F-EC54-8718-71E3B646B2B1}"/>
                </a:ext>
              </a:extLst>
            </p:cNvPr>
            <p:cNvCxnSpPr>
              <a:cxnSpLocks/>
            </p:cNvCxnSpPr>
            <p:nvPr/>
          </p:nvCxnSpPr>
          <p:spPr>
            <a:xfrm>
              <a:off x="5004565" y="2246374"/>
              <a:ext cx="2496615" cy="24680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EC98BC-C867-8D7A-A162-3DC42BB50FC3}"/>
                </a:ext>
              </a:extLst>
            </p:cNvPr>
            <p:cNvSpPr txBox="1"/>
            <p:nvPr/>
          </p:nvSpPr>
          <p:spPr>
            <a:xfrm>
              <a:off x="7315354" y="2212683"/>
              <a:ext cx="258331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>
                  <a:cs typeface="Courier New" panose="02070309020205020404" pitchFamily="49" charset="0"/>
                </a:rPr>
                <a:t> standard deviation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C6CCA0-CAAF-37F9-FC2E-DA166DCA0FA4}"/>
              </a:ext>
            </a:extLst>
          </p:cNvPr>
          <p:cNvGrpSpPr/>
          <p:nvPr/>
        </p:nvGrpSpPr>
        <p:grpSpPr>
          <a:xfrm>
            <a:off x="5362414" y="3405352"/>
            <a:ext cx="4122549" cy="400110"/>
            <a:chOff x="5748484" y="2254929"/>
            <a:chExt cx="4122549" cy="40011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0DC305-31E2-2439-FD24-9365188F3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484" y="2494674"/>
              <a:ext cx="1748792" cy="1126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5B9AE9-C5FA-B3A8-174F-BD7CCF8239F2}"/>
                </a:ext>
              </a:extLst>
            </p:cNvPr>
            <p:cNvSpPr txBox="1"/>
            <p:nvPr/>
          </p:nvSpPr>
          <p:spPr>
            <a:xfrm>
              <a:off x="7086239" y="2254929"/>
              <a:ext cx="2784794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cs typeface="Courier New" panose="02070309020205020404" pitchFamily="49" charset="0"/>
                </a:rPr>
                <a:t> also ranging over rows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8E4C5D-B8A3-C1A7-7EBB-343BA57AB9FF}"/>
              </a:ext>
            </a:extLst>
          </p:cNvPr>
          <p:cNvGrpSpPr/>
          <p:nvPr/>
        </p:nvGrpSpPr>
        <p:grpSpPr>
          <a:xfrm>
            <a:off x="5205493" y="2915161"/>
            <a:ext cx="4660206" cy="421000"/>
            <a:chOff x="5591563" y="2254929"/>
            <a:chExt cx="4660206" cy="421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8ADBD6E-733D-541F-1A56-38640B5BB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1563" y="2494674"/>
              <a:ext cx="1909617" cy="1812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9D03C-4B52-13A8-9254-65CE53A7EA87}"/>
                </a:ext>
              </a:extLst>
            </p:cNvPr>
            <p:cNvSpPr txBox="1"/>
            <p:nvPr/>
          </p:nvSpPr>
          <p:spPr>
            <a:xfrm>
              <a:off x="7086239" y="2254929"/>
              <a:ext cx="316553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cs typeface="Courier New" panose="02070309020205020404" pitchFamily="49" charset="0"/>
                </a:rPr>
                <a:t> average over rows varying </a:t>
              </a:r>
              <a:r>
                <a:rPr lang="en-US" sz="2000" dirty="0" err="1">
                  <a:cs typeface="Courier New" panose="02070309020205020404" pitchFamily="49" charset="0"/>
                </a:rPr>
                <a:t>i</a:t>
              </a:r>
              <a:endParaRPr lang="en-US" sz="2000" dirty="0"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3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61988E-DEB7-AB4D-6CCA-8E58D49BF68D}"/>
              </a:ext>
            </a:extLst>
          </p:cNvPr>
          <p:cNvGrpSpPr/>
          <p:nvPr/>
        </p:nvGrpSpPr>
        <p:grpSpPr>
          <a:xfrm>
            <a:off x="2230581" y="1785793"/>
            <a:ext cx="9367849" cy="4461611"/>
            <a:chOff x="2230581" y="1785793"/>
            <a:chExt cx="9367849" cy="44616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EA4A2A5-F11D-3044-B6F0-CF0C35EA2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30581" y="1785793"/>
              <a:ext cx="7756655" cy="3555134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B8E6E0-E21D-504D-8E3F-208E362A6742}"/>
                </a:ext>
              </a:extLst>
            </p:cNvPr>
            <p:cNvSpPr/>
            <p:nvPr/>
          </p:nvSpPr>
          <p:spPr>
            <a:xfrm>
              <a:off x="5164609" y="2497609"/>
              <a:ext cx="1862782" cy="1862782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4039A7-7878-8C4D-A58B-EC6925030242}"/>
                </a:ext>
              </a:extLst>
            </p:cNvPr>
            <p:cNvSpPr txBox="1"/>
            <p:nvPr/>
          </p:nvSpPr>
          <p:spPr>
            <a:xfrm>
              <a:off x="2552763" y="2701636"/>
              <a:ext cx="258602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central region </a:t>
              </a:r>
              <a:br>
                <a:rPr lang="en-US" sz="3200" dirty="0"/>
              </a:br>
              <a:r>
                <a:rPr lang="en-US" sz="3200" dirty="0"/>
                <a:t>near-linear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2F1675-B8D3-544E-A349-D5441BD74F9C}"/>
                </a:ext>
              </a:extLst>
            </p:cNvPr>
            <p:cNvSpPr txBox="1"/>
            <p:nvPr/>
          </p:nvSpPr>
          <p:spPr>
            <a:xfrm>
              <a:off x="8881403" y="5170186"/>
              <a:ext cx="2717027" cy="107721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extreme values</a:t>
              </a:r>
              <a:br>
                <a:rPr lang="en-US" sz="3200" dirty="0"/>
              </a:br>
              <a:r>
                <a:rPr lang="en-US" sz="3200" dirty="0"/>
                <a:t>bounded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39129E-7883-7E4E-A24A-AEE3971D16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7791" y="2497610"/>
              <a:ext cx="832125" cy="255688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7C48914-B7C8-1C42-926A-AD56A8C997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27471" y="5054496"/>
              <a:ext cx="5653932" cy="65429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A4BC17-A057-1AA6-39F5-5812F7B9A4A4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67DE01-01F2-3766-7724-10F0986F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99" y="319739"/>
            <a:ext cx="11672476" cy="1560786"/>
          </a:xfrm>
        </p:spPr>
        <p:txBody>
          <a:bodyPr/>
          <a:lstStyle/>
          <a:p>
            <a:r>
              <a:rPr lang="en-US" dirty="0"/>
              <a:t>Sigmoid function smoothly limits extreme values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B85768D-8DBF-D555-81B7-D9938B285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14" t="643" r="72462" b="83979"/>
          <a:stretch/>
        </p:blipFill>
        <p:spPr>
          <a:xfrm>
            <a:off x="327142" y="1313621"/>
            <a:ext cx="5164334" cy="14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10.8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showing </a:t>
            </a:r>
            <a:r>
              <a:rPr lang="en-US" dirty="0" err="1"/>
              <a:t>replayable</a:t>
            </a:r>
            <a:r>
              <a:rPr lang="en-US" dirty="0"/>
              <a:t> Python code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9F962C1-F187-D59F-E7F5-C7CBDDA9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153" y="906370"/>
            <a:ext cx="8453712" cy="56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58777</TotalTime>
  <Words>1048</Words>
  <Application>Microsoft Macintosh PowerPoint</Application>
  <PresentationFormat>Widescreen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Office Theme</vt:lpstr>
      <vt:lpstr>Chapter 10</vt:lpstr>
      <vt:lpstr>Typical data preparation stages</vt:lpstr>
      <vt:lpstr>Bimodal distribution with natural break point</vt:lpstr>
      <vt:lpstr>Normally distributed data split into four equally probably categories at upper and lower quartiles and median</vt:lpstr>
      <vt:lpstr>Taxonomy of animals</vt:lpstr>
      <vt:lpstr>Normalising data to a fixed range</vt:lpstr>
      <vt:lpstr>Normalising data to a fixed variance</vt:lpstr>
      <vt:lpstr>Sigmoid function smoothly limits extreme values</vt:lpstr>
      <vt:lpstr>Jupyter Notebook showing replayable Python code</vt:lpstr>
      <vt:lpstr>Table 10.1 Data Used in Exercise 10.2</vt:lpstr>
      <vt:lpstr>inline table Exercise 10.2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174</cp:revision>
  <dcterms:created xsi:type="dcterms:W3CDTF">2020-12-29T13:51:26Z</dcterms:created>
  <dcterms:modified xsi:type="dcterms:W3CDTF">2025-04-22T17:52:19Z</dcterms:modified>
</cp:coreProperties>
</file>