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8"/>
  </p:notesMasterIdLst>
  <p:sldIdLst>
    <p:sldId id="595" r:id="rId2"/>
    <p:sldId id="417" r:id="rId3"/>
    <p:sldId id="672" r:id="rId4"/>
    <p:sldId id="670" r:id="rId5"/>
    <p:sldId id="671" r:id="rId6"/>
    <p:sldId id="666" r:id="rId7"/>
    <p:sldId id="669" r:id="rId8"/>
    <p:sldId id="667" r:id="rId9"/>
    <p:sldId id="661" r:id="rId10"/>
    <p:sldId id="664" r:id="rId11"/>
    <p:sldId id="665" r:id="rId12"/>
    <p:sldId id="387" r:id="rId13"/>
    <p:sldId id="662" r:id="rId14"/>
    <p:sldId id="386" r:id="rId15"/>
    <p:sldId id="663" r:id="rId16"/>
    <p:sldId id="674" r:id="rId1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FDFF"/>
    <a:srgbClr val="FF40FF"/>
    <a:srgbClr val="EEE8BC"/>
    <a:srgbClr val="FF9300"/>
    <a:srgbClr val="0432FF"/>
    <a:srgbClr val="9640D7"/>
    <a:srgbClr val="FF9495"/>
    <a:srgbClr val="7F0002"/>
    <a:srgbClr val="FCAFB0"/>
    <a:srgbClr val="FFD0D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8500"/>
    <p:restoredTop sz="59452"/>
  </p:normalViewPr>
  <p:slideViewPr>
    <p:cSldViewPr snapToGrid="0" snapToObjects="1">
      <p:cViewPr varScale="1">
        <p:scale>
          <a:sx n="68" d="100"/>
          <a:sy n="68" d="100"/>
        </p:scale>
        <p:origin x="1648" y="20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" d="1"/>
        <a:sy n="1" d="1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A5420AE-8A32-DF45-AA1D-9290FEB2E3A3}" type="datetimeFigureOut">
              <a:rPr lang="en-US" smtClean="0"/>
              <a:t>4/22/25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26D25C2-CC05-8D45-A0DE-0805BFD144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814960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35F4093-CE24-64B3-A360-8080B5588EF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71472143-E363-F594-6068-8DFDA4260D4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EF3AC033-C433-1B75-5F7B-5E3E3FCD91D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3200" b="1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List of Figures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3200" b="1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	Game tree for "placing dominoes"	150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11.2	Minimax search on a game tree.	151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11.3	Minimax pseudocode.	151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11.4	Horizon effect -- simple heuristics can be wrong!	151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11.5	The prisoner's dilemma.	153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11.6	Game tree for prisoner's dilemma.	153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11.7	Modified prisoner's dilemma.	154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11.8	Non-Pareto-optimal solution.	154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11.9	Minimax search for King </a:t>
            </a:r>
            <a:r>
              <a:rPr lang="en-GB" sz="1200" kern="100" dirty="0" err="1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Alabonzo's</a:t>
            </a: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counterfeit coin.	156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11.10	Probabilistic game tree for King </a:t>
            </a:r>
            <a:r>
              <a:rPr lang="en-GB" sz="1200" kern="100" dirty="0" err="1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Alabonzo's</a:t>
            </a: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counterfeit coin.	156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11.11	Policy and value networks to guide search in the game tree.	157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11.12	Pseudocode for Monte Carlo tree search using policy and value networks.	158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11.13	Self play.	158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11.14	Hex-lines.	159</a:t>
            </a:r>
          </a:p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		</a:t>
            </a:r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8F6F06E-2AF7-6001-874C-262EC0ECD09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498140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	Game tree for "placing dominoes"	150</a:t>
            </a:r>
          </a:p>
          <a:p>
            <a:endParaRPr lang="en-US" dirty="0"/>
          </a:p>
          <a:p>
            <a:r>
              <a:rPr lang="en-US" dirty="0"/>
              <a:t>games/</a:t>
            </a:r>
            <a:r>
              <a:rPr lang="en-US" dirty="0" err="1"/>
              <a:t>dominoes.eps</a:t>
            </a: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912570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11.2	Minimax search on a game tree.	151</a:t>
            </a:r>
          </a:p>
          <a:p>
            <a:endParaRPr lang="en-US" dirty="0"/>
          </a:p>
          <a:p>
            <a:r>
              <a:rPr lang="en-US" dirty="0"/>
              <a:t>games/</a:t>
            </a:r>
            <a:r>
              <a:rPr lang="en-US" dirty="0" err="1"/>
              <a:t>minimax.eps</a:t>
            </a: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6739394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11.3	Minimax pseudocode.	151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463700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11.4	Horizon effect -- simple heuristics can be wrong!	151</a:t>
            </a:r>
          </a:p>
          <a:p>
            <a:endParaRPr lang="en-US" dirty="0"/>
          </a:p>
          <a:p>
            <a:r>
              <a:rPr lang="en-US" dirty="0"/>
              <a:t>games/</a:t>
            </a:r>
            <a:r>
              <a:rPr lang="en-US" dirty="0" err="1"/>
              <a:t>draughts.eps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118187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11.5	The prisoner's dilemma.	153</a:t>
            </a:r>
          </a:p>
          <a:p>
            <a:endParaRPr lang="en-US" dirty="0"/>
          </a:p>
          <a:p>
            <a:r>
              <a:rPr lang="en-US" dirty="0"/>
              <a:t>games/dilemma-1.eps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190696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11.6	Game tree for prisoner's dilemma.	153</a:t>
            </a:r>
          </a:p>
          <a:p>
            <a:endParaRPr lang="en-US" dirty="0"/>
          </a:p>
          <a:p>
            <a:r>
              <a:rPr lang="en-US" dirty="0"/>
              <a:t>games/dilemma-2.eps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159572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11.7	Modified prisoner's dilemma.	154</a:t>
            </a:r>
          </a:p>
          <a:p>
            <a:endParaRPr lang="en-US" dirty="0"/>
          </a:p>
          <a:p>
            <a:r>
              <a:rPr lang="en-US" dirty="0"/>
              <a:t>games/dilemma-3.eps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280149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11.8	Non-Pareto-optimal solution.	154</a:t>
            </a:r>
          </a:p>
          <a:p>
            <a:endParaRPr lang="en-US" dirty="0"/>
          </a:p>
          <a:p>
            <a:r>
              <a:rPr lang="en-US" dirty="0"/>
              <a:t>games/dilemma-4.eps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354179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11.9	Minimax search for King </a:t>
            </a:r>
            <a:r>
              <a:rPr lang="en-GB" sz="1800" kern="100" dirty="0" err="1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Alabonzo's</a:t>
            </a: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counterfeit coin.	156</a:t>
            </a:r>
          </a:p>
          <a:p>
            <a:endParaRPr lang="en-US" dirty="0"/>
          </a:p>
          <a:p>
            <a:r>
              <a:rPr lang="en-US" dirty="0"/>
              <a:t>games/alabonzo-1.eps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569182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11.10	Probabilistic game tree for King </a:t>
            </a:r>
            <a:r>
              <a:rPr lang="en-GB" sz="1800" kern="100" dirty="0" err="1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Alabonzo's</a:t>
            </a: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 counterfeit coin.	156</a:t>
            </a:r>
          </a:p>
          <a:p>
            <a:endParaRPr lang="en-US" dirty="0"/>
          </a:p>
          <a:p>
            <a:r>
              <a:rPr lang="en-US" dirty="0"/>
              <a:t>games/alabonzo-2.eps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613317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11.11	Policy and value networks to guide search in the game tree.	157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024096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11.12	Pseudocode for Monte Carlo tree search using policy and value networks.	158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319580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11.13	Self play.	158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901695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11.14	Hex-lines.	159</a:t>
            </a:r>
          </a:p>
          <a:p>
            <a:endParaRPr lang="en-US" dirty="0"/>
          </a:p>
          <a:p>
            <a:r>
              <a:rPr lang="en-US" dirty="0"/>
              <a:t>games/hexlines-1.eps	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594562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Solution to exercise 7.2</a:t>
            </a:r>
          </a:p>
          <a:p>
            <a:endParaRPr lang="en-US" dirty="0"/>
          </a:p>
          <a:p>
            <a:r>
              <a:rPr lang="en-US" dirty="0"/>
              <a:t>games/hexlines-2.eps	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458294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F1C139-5317-EE4E-83CD-C1D409B88AF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7787DC7-11CF-4346-B61C-2699C417D41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EAEF7C8-7CAD-F544-980A-34D0DCEFD1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AD81E05-649F-5942-B978-4A8130F4A0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FCDBDD-2B7D-EA45-BEF2-12D200C81E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20945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9B7D79-63F2-8748-8F20-D003C815E7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046F210-1BAB-DA4F-8DB1-F0C0D7542E2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B9D5B8D-CA30-5F40-912E-DC8641F1F7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4A29192-3DD1-AC46-BA3E-F086362DF3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4FF049-9AC9-C445-8ED8-739C69C36B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20887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44564A-515B-4942-9721-5A208A1F31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18FAA69-F436-D242-AF4B-230EA5BE881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2F49AA-2C04-FE41-93F9-82A6453802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AFD9A42-781A-7647-BA44-F8A6A84922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B9DD79-247C-EF4C-B7FC-8C00210A72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538715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F4486E-96C3-2C4B-8F71-32EAEC9817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6F8D6E-2D6C-FA4E-B750-240E89B8158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3B73A7A-C701-1B45-AB23-DFB10B25327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5D94000-9E0A-454A-9015-C390889FE1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BFEF7AA-A6E4-4E44-9DE3-50CADBF39D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D5F1BA7-85C7-3F44-A23B-40FFC4B93A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61712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830539-CB8E-9B4E-AE04-A3E97433B7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BB62A0E-FCA2-1546-837B-430766B12B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29F2B66-4EBE-4B4F-8ACB-7990BC25A5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71634CB-C6B8-C04F-8A2C-B76C174582D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F067B79-4B59-8848-AA95-116E5C3ECDC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263368E-A34B-A644-98DD-2F142A06E0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D84464A-6060-2944-B277-2DFBAC597F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C046CBE-E098-014A-94EF-60A2ACCE66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3390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955680-6998-9944-AFD2-15B80995AA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0000" y="0"/>
            <a:ext cx="11846096" cy="1734207"/>
          </a:xfrm>
        </p:spPr>
        <p:txBody>
          <a:bodyPr anchor="t">
            <a:normAutofit/>
          </a:bodyPr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55A2F74-5D9F-AC49-B161-5A9312CE60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CAEE50-C384-0E45-90C0-ABA9C67FCC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09C07CB-B7E3-AB4C-9C97-DA1C3D56D1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31189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5975184-D611-3243-9797-D565090E13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36823B3-3912-1042-96A9-F7AD4460E6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77A0643-D0CA-F940-B0A5-D1EDC068EC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214961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E11D9C-F352-D045-BABC-72CFAAE6F1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CE845DB-7D98-544E-A848-11AC35B0A4B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E75D71A-ABBD-0C4D-A7AC-0B6448EC184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1104E87-C643-A147-BCC9-79F2DA501F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D721BA5-CF92-5B4F-9030-84B48D4F8E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D988813-A5DF-EA42-BC2C-309A4E81C8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06946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15D8AE-1CF7-2F42-A4A4-22FFC042BB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459AE04-8526-BC44-9280-9F47139E43C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31E4D76-90E8-E840-8E23-2D4BD5FE218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C8B019F-985D-7544-9F45-54EC89DDE6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09018D4-E14A-BA45-BEC6-004C4F7BB3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24957B1-0CA5-304F-99E7-72D4884013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15622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ECB437-2066-B24D-BAD0-BF756F75D7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68CDAE5-1AB9-2549-9324-9BDF119573C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ED42F7A-E5D2-9B4C-AF5A-6D9E4AC943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E240D08-A43A-CD4E-AD6C-567C853101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541E36F-5180-E443-B14F-6DA4B7D600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4104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4016C52-EDDA-E840-96A0-5015D2D2C8C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C9D395C-EFAC-064E-AF2C-30A3044F912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D55059F-FFE0-744C-AEC8-2F9F9C1B92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B46CB3-58DC-3D4A-96C6-2E7A746EE1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3022880-D2E1-164C-9A5E-CA8B15DE1B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06919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7D5024D-366B-8E47-B918-5C798CE8DC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6910871-B1F5-6B40-9484-0A4B9552316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9B20D22-0DC0-D548-B700-DDEB544ED6D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0FEA66D-BD09-3945-A3A9-48ACF163B7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06F53D1-9C7C-5040-B71C-00AE0772C3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85427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3D797D-AD8D-4643-7516-2378FC8EF9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109B4778-D302-8D46-56A3-1126EC58C18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369550" y="1536251"/>
            <a:ext cx="6526924" cy="1122363"/>
          </a:xfrm>
        </p:spPr>
        <p:txBody>
          <a:bodyPr/>
          <a:lstStyle/>
          <a:p>
            <a:r>
              <a:rPr lang="en-US" sz="5400" dirty="0">
                <a:latin typeface="+mn-lt"/>
              </a:rPr>
              <a:t>Chapter </a:t>
            </a:r>
            <a:r>
              <a:rPr lang="en-US" sz="6000" dirty="0">
                <a:latin typeface="+mn-lt"/>
              </a:rPr>
              <a:t>11</a:t>
            </a:r>
            <a:endParaRPr lang="en-US" dirty="0">
              <a:latin typeface="+mn-lt"/>
            </a:endParaRPr>
          </a:p>
        </p:txBody>
      </p:sp>
      <p:sp>
        <p:nvSpPr>
          <p:cNvPr id="6" name="Subtitle 5">
            <a:extLst>
              <a:ext uri="{FF2B5EF4-FFF2-40B4-BE49-F238E27FC236}">
                <a16:creationId xmlns:a16="http://schemas.microsoft.com/office/drawing/2014/main" id="{D0A52D69-5479-332E-A10F-C6AF58589AF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369550" y="3034473"/>
            <a:ext cx="6526924" cy="2767234"/>
          </a:xfrm>
        </p:spPr>
        <p:txBody>
          <a:bodyPr>
            <a:normAutofit/>
          </a:bodyPr>
          <a:lstStyle/>
          <a:p>
            <a:r>
              <a:rPr lang="en-US" sz="6000" dirty="0">
                <a:latin typeface="+mj-lt"/>
              </a:rPr>
              <a:t>Game playing</a:t>
            </a:r>
          </a:p>
        </p:txBody>
      </p:sp>
      <p:pic>
        <p:nvPicPr>
          <p:cNvPr id="3" name="Picture 2" descr="A book cover of a book&#10;&#10;AI-generated content may be incorrect.">
            <a:extLst>
              <a:ext uri="{FF2B5EF4-FFF2-40B4-BE49-F238E27FC236}">
                <a16:creationId xmlns:a16="http://schemas.microsoft.com/office/drawing/2014/main" id="{389F93A7-5294-73EE-713E-CDE6D05A4F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5074024" cy="68574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76137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11.1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Game tree for “placing dominoes”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D74E868-4969-07FE-351D-4D5E1A828DD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48254" y="763224"/>
            <a:ext cx="7456758" cy="56014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82955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11.2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Minimax search on a game tree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DDB648E-555C-9A9C-1EF9-11BB1860444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30361" y="1217753"/>
            <a:ext cx="9157117" cy="48931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1625014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11.3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Minimax pseudocode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A63444D-47FA-ABC1-D469-195CF3E12EF1}"/>
              </a:ext>
            </a:extLst>
          </p:cNvPr>
          <p:cNvSpPr txBox="1"/>
          <p:nvPr/>
        </p:nvSpPr>
        <p:spPr>
          <a:xfrm>
            <a:off x="1105033" y="1908380"/>
            <a:ext cx="9981935" cy="304698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tabLst>
                <a:tab pos="706438" algn="l"/>
                <a:tab pos="1412875" algn="l"/>
              </a:tabLst>
            </a:pPr>
            <a:r>
              <a:rPr lang="en-US" sz="3200" dirty="0"/>
              <a:t>to find minimax score of n</a:t>
            </a:r>
          </a:p>
          <a:p>
            <a:pPr>
              <a:tabLst>
                <a:tab pos="706438" algn="l"/>
                <a:tab pos="1412875" algn="l"/>
              </a:tabLst>
            </a:pPr>
            <a:r>
              <a:rPr lang="en-US" sz="3200" dirty="0"/>
              <a:t>	find minimax score of each child of n</a:t>
            </a:r>
          </a:p>
          <a:p>
            <a:pPr>
              <a:tabLst>
                <a:tab pos="706438" algn="l"/>
                <a:tab pos="1412875" algn="l"/>
              </a:tabLst>
            </a:pPr>
            <a:r>
              <a:rPr lang="en-US" sz="3200" dirty="0"/>
              <a:t>	if it is Alison's turn</a:t>
            </a:r>
          </a:p>
          <a:p>
            <a:pPr>
              <a:tabLst>
                <a:tab pos="706438" algn="l"/>
                <a:tab pos="1412875" algn="l"/>
              </a:tabLst>
            </a:pPr>
            <a:r>
              <a:rPr lang="en-US" sz="3200" dirty="0"/>
              <a:t>		score of n is the maximum of the children's scores</a:t>
            </a:r>
          </a:p>
          <a:p>
            <a:pPr>
              <a:tabLst>
                <a:tab pos="706438" algn="l"/>
                <a:tab pos="1412875" algn="l"/>
              </a:tabLst>
            </a:pPr>
            <a:r>
              <a:rPr lang="en-US" sz="3200" dirty="0"/>
              <a:t>	if it is Brian's turn</a:t>
            </a:r>
          </a:p>
          <a:p>
            <a:pPr>
              <a:tabLst>
                <a:tab pos="706438" algn="l"/>
                <a:tab pos="1412875" algn="l"/>
              </a:tabLst>
            </a:pPr>
            <a:r>
              <a:rPr lang="en-US" sz="3200" dirty="0"/>
              <a:t>		score of n is the minimum of the children's scores</a:t>
            </a:r>
          </a:p>
        </p:txBody>
      </p:sp>
    </p:spTree>
    <p:extLst>
      <p:ext uri="{BB962C8B-B14F-4D97-AF65-F5344CB8AC3E}">
        <p14:creationId xmlns:p14="http://schemas.microsoft.com/office/powerpoint/2010/main" val="333720708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11.4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Horizon effect – simple heuristics can be wrong!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4A7C285-7DBB-2328-4748-DDFA49758DB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36638" y="978984"/>
            <a:ext cx="5587226" cy="55872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219086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11.5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prisoner's dilemma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0E66CB2-19E4-8190-4998-41E24D44423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40000" y="1440000"/>
            <a:ext cx="5905500" cy="4038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662612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11.6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Game tree for prisoner's dilemma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D3485CD-A842-24F6-DB77-6E482DBC0AD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40000" y="1440000"/>
            <a:ext cx="7924800" cy="4622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909538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11.7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Modified prisoner's dilemma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6E0A049-393E-E949-6EB3-38E8203739C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40000" y="1440000"/>
            <a:ext cx="5905500" cy="4038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10028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11.8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Non-Pareto-optimal solution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63AC399-26D8-F15C-B851-495D9FAA68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40000" y="1440000"/>
            <a:ext cx="7924800" cy="4622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117861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11.9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Minimax search for King </a:t>
            </a:r>
            <a:r>
              <a:rPr lang="en-US" dirty="0" err="1"/>
              <a:t>Alabonzo's</a:t>
            </a:r>
            <a:r>
              <a:rPr lang="en-US" dirty="0"/>
              <a:t> counterfeit coin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059AE89-E524-83EE-B4EB-807FC3C4631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06242" y="1134629"/>
            <a:ext cx="8346421" cy="51100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011177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3198311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11.10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Probabilistic game tree for King </a:t>
            </a:r>
            <a:r>
              <a:rPr lang="en-US" dirty="0" err="1"/>
              <a:t>Alabonzo's</a:t>
            </a:r>
            <a:r>
              <a:rPr lang="en-US" dirty="0"/>
              <a:t> counterfeit coin.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530C2C1-66A9-6EB7-7A2D-B4DB6C26E3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23321" y="1112327"/>
            <a:ext cx="5378450" cy="5600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923983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" name="Group 28">
            <a:extLst>
              <a:ext uri="{FF2B5EF4-FFF2-40B4-BE49-F238E27FC236}">
                <a16:creationId xmlns:a16="http://schemas.microsoft.com/office/drawing/2014/main" id="{C5104DA6-99BE-390E-9BA1-F685A2C3478F}"/>
              </a:ext>
            </a:extLst>
          </p:cNvPr>
          <p:cNvGrpSpPr/>
          <p:nvPr/>
        </p:nvGrpSpPr>
        <p:grpSpPr>
          <a:xfrm>
            <a:off x="1359865" y="1325820"/>
            <a:ext cx="10768103" cy="5336292"/>
            <a:chOff x="970406" y="902490"/>
            <a:chExt cx="10768103" cy="5336292"/>
          </a:xfrm>
        </p:grpSpPr>
        <p:grpSp>
          <p:nvGrpSpPr>
            <p:cNvPr id="42" name="Group 41">
              <a:extLst>
                <a:ext uri="{FF2B5EF4-FFF2-40B4-BE49-F238E27FC236}">
                  <a16:creationId xmlns:a16="http://schemas.microsoft.com/office/drawing/2014/main" id="{CD4CA714-7F55-6E2C-D5FD-39BE84655F00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970406" y="1436037"/>
              <a:ext cx="1800000" cy="1800000"/>
              <a:chOff x="2855182" y="301772"/>
              <a:chExt cx="5589571" cy="5589571"/>
            </a:xfrm>
          </p:grpSpPr>
          <p:pic>
            <p:nvPicPr>
              <p:cNvPr id="41" name="Picture 40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1752159D-A2C1-0B9F-501A-7246E8B4A6E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</p:spPr>
          </p:pic>
          <p:sp>
            <p:nvSpPr>
              <p:cNvPr id="6" name="Oval 5">
                <a:extLst>
                  <a:ext uri="{FF2B5EF4-FFF2-40B4-BE49-F238E27FC236}">
                    <a16:creationId xmlns:a16="http://schemas.microsoft.com/office/drawing/2014/main" id="{794E7FD9-157F-E422-380B-2105B45F1E6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" name="Oval 6">
                <a:extLst>
                  <a:ext uri="{FF2B5EF4-FFF2-40B4-BE49-F238E27FC236}">
                    <a16:creationId xmlns:a16="http://schemas.microsoft.com/office/drawing/2014/main" id="{892D405E-1C61-41B1-EA07-09D431D7840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" name="Oval 7">
                <a:extLst>
                  <a:ext uri="{FF2B5EF4-FFF2-40B4-BE49-F238E27FC236}">
                    <a16:creationId xmlns:a16="http://schemas.microsoft.com/office/drawing/2014/main" id="{0E6A513D-1D90-10BE-37E7-661DC4AA638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" name="Oval 8">
                <a:extLst>
                  <a:ext uri="{FF2B5EF4-FFF2-40B4-BE49-F238E27FC236}">
                    <a16:creationId xmlns:a16="http://schemas.microsoft.com/office/drawing/2014/main" id="{9C1713C5-F590-B213-3E5F-DE359E99097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" name="Oval 9">
                <a:extLst>
                  <a:ext uri="{FF2B5EF4-FFF2-40B4-BE49-F238E27FC236}">
                    <a16:creationId xmlns:a16="http://schemas.microsoft.com/office/drawing/2014/main" id="{380B774B-1767-AA3F-9B71-C6B82B16B6E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" name="Oval 11">
                <a:extLst>
                  <a:ext uri="{FF2B5EF4-FFF2-40B4-BE49-F238E27FC236}">
                    <a16:creationId xmlns:a16="http://schemas.microsoft.com/office/drawing/2014/main" id="{B519387F-EF40-9E45-E0E0-A6B21A71CF6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" name="Oval 12">
                <a:extLst>
                  <a:ext uri="{FF2B5EF4-FFF2-40B4-BE49-F238E27FC236}">
                    <a16:creationId xmlns:a16="http://schemas.microsoft.com/office/drawing/2014/main" id="{6761BE19-FEFB-C9ED-4637-9FD019A1E9D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" name="Oval 13">
                <a:extLst>
                  <a:ext uri="{FF2B5EF4-FFF2-40B4-BE49-F238E27FC236}">
                    <a16:creationId xmlns:a16="http://schemas.microsoft.com/office/drawing/2014/main" id="{59634EAC-3D5D-B610-745E-2AED5B4AEE0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5" name="Oval 14">
                <a:extLst>
                  <a:ext uri="{FF2B5EF4-FFF2-40B4-BE49-F238E27FC236}">
                    <a16:creationId xmlns:a16="http://schemas.microsoft.com/office/drawing/2014/main" id="{02F522C8-E45D-4B39-4C21-E440D1D45C7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6" name="Oval 15">
                <a:extLst>
                  <a:ext uri="{FF2B5EF4-FFF2-40B4-BE49-F238E27FC236}">
                    <a16:creationId xmlns:a16="http://schemas.microsoft.com/office/drawing/2014/main" id="{2749B4A9-5817-5431-75B8-649DECD79A1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7" name="Oval 16">
                <a:extLst>
                  <a:ext uri="{FF2B5EF4-FFF2-40B4-BE49-F238E27FC236}">
                    <a16:creationId xmlns:a16="http://schemas.microsoft.com/office/drawing/2014/main" id="{6124D09F-CBBC-1245-05A4-3DB25D4A978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8" name="Oval 17">
                <a:extLst>
                  <a:ext uri="{FF2B5EF4-FFF2-40B4-BE49-F238E27FC236}">
                    <a16:creationId xmlns:a16="http://schemas.microsoft.com/office/drawing/2014/main" id="{B1797AD7-875A-09E8-622D-342A39B28E8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9" name="Oval 18">
                <a:extLst>
                  <a:ext uri="{FF2B5EF4-FFF2-40B4-BE49-F238E27FC236}">
                    <a16:creationId xmlns:a16="http://schemas.microsoft.com/office/drawing/2014/main" id="{9A0DE604-415A-079B-DFDB-608674D3D67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0" name="Oval 19">
                <a:extLst>
                  <a:ext uri="{FF2B5EF4-FFF2-40B4-BE49-F238E27FC236}">
                    <a16:creationId xmlns:a16="http://schemas.microsoft.com/office/drawing/2014/main" id="{008740FD-EBBC-6D5A-DEFF-8274F06C73A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1" name="Oval 20">
                <a:extLst>
                  <a:ext uri="{FF2B5EF4-FFF2-40B4-BE49-F238E27FC236}">
                    <a16:creationId xmlns:a16="http://schemas.microsoft.com/office/drawing/2014/main" id="{1A7A9146-CD59-81F7-A82E-1AD479B8639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2" name="Oval 21">
                <a:extLst>
                  <a:ext uri="{FF2B5EF4-FFF2-40B4-BE49-F238E27FC236}">
                    <a16:creationId xmlns:a16="http://schemas.microsoft.com/office/drawing/2014/main" id="{936D2F28-13FB-407D-7B7A-477E0807EE0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3" name="Oval 22">
                <a:extLst>
                  <a:ext uri="{FF2B5EF4-FFF2-40B4-BE49-F238E27FC236}">
                    <a16:creationId xmlns:a16="http://schemas.microsoft.com/office/drawing/2014/main" id="{A20012D0-65B1-CB2E-E65A-9C066AAF734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4" name="Oval 23">
                <a:extLst>
                  <a:ext uri="{FF2B5EF4-FFF2-40B4-BE49-F238E27FC236}">
                    <a16:creationId xmlns:a16="http://schemas.microsoft.com/office/drawing/2014/main" id="{09E94256-8A05-3A81-AA6C-DB4A7C0736F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5" name="Oval 24">
                <a:extLst>
                  <a:ext uri="{FF2B5EF4-FFF2-40B4-BE49-F238E27FC236}">
                    <a16:creationId xmlns:a16="http://schemas.microsoft.com/office/drawing/2014/main" id="{78C3D10C-F379-7F65-36D3-D0DCEDF2372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6" name="Oval 25">
                <a:extLst>
                  <a:ext uri="{FF2B5EF4-FFF2-40B4-BE49-F238E27FC236}">
                    <a16:creationId xmlns:a16="http://schemas.microsoft.com/office/drawing/2014/main" id="{791768DB-F2CB-01F1-8775-A2320F93836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7" name="Oval 26">
                <a:extLst>
                  <a:ext uri="{FF2B5EF4-FFF2-40B4-BE49-F238E27FC236}">
                    <a16:creationId xmlns:a16="http://schemas.microsoft.com/office/drawing/2014/main" id="{04AD2FCF-8A1A-B07A-6A1C-41F60425BBA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8" name="Oval 27">
                <a:extLst>
                  <a:ext uri="{FF2B5EF4-FFF2-40B4-BE49-F238E27FC236}">
                    <a16:creationId xmlns:a16="http://schemas.microsoft.com/office/drawing/2014/main" id="{95DE2A83-F352-DA41-A7BB-6A6754EB799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0" name="Oval 29">
                <a:extLst>
                  <a:ext uri="{FF2B5EF4-FFF2-40B4-BE49-F238E27FC236}">
                    <a16:creationId xmlns:a16="http://schemas.microsoft.com/office/drawing/2014/main" id="{34BAFC56-CA94-B042-17BC-0FD23532A09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1" name="Oval 30">
                <a:extLst>
                  <a:ext uri="{FF2B5EF4-FFF2-40B4-BE49-F238E27FC236}">
                    <a16:creationId xmlns:a16="http://schemas.microsoft.com/office/drawing/2014/main" id="{05E1636D-3694-616D-64F5-BC77CD0DCA8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2" name="Oval 31">
                <a:extLst>
                  <a:ext uri="{FF2B5EF4-FFF2-40B4-BE49-F238E27FC236}">
                    <a16:creationId xmlns:a16="http://schemas.microsoft.com/office/drawing/2014/main" id="{03364129-8455-D72C-A517-AE722FF2F47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3" name="Oval 32">
                <a:extLst>
                  <a:ext uri="{FF2B5EF4-FFF2-40B4-BE49-F238E27FC236}">
                    <a16:creationId xmlns:a16="http://schemas.microsoft.com/office/drawing/2014/main" id="{1F318D16-0EE4-E7B3-7D51-A2EF7D8917D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4" name="Oval 33">
                <a:extLst>
                  <a:ext uri="{FF2B5EF4-FFF2-40B4-BE49-F238E27FC236}">
                    <a16:creationId xmlns:a16="http://schemas.microsoft.com/office/drawing/2014/main" id="{6971F24C-7C12-A162-0019-82598F9F936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5" name="Oval 34">
                <a:extLst>
                  <a:ext uri="{FF2B5EF4-FFF2-40B4-BE49-F238E27FC236}">
                    <a16:creationId xmlns:a16="http://schemas.microsoft.com/office/drawing/2014/main" id="{301AC193-D411-5E44-60BD-DA0358C47A5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6" name="Oval 35">
                <a:extLst>
                  <a:ext uri="{FF2B5EF4-FFF2-40B4-BE49-F238E27FC236}">
                    <a16:creationId xmlns:a16="http://schemas.microsoft.com/office/drawing/2014/main" id="{D455C815-C39C-6EBC-149D-18C84309B03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7" name="Oval 36">
                <a:extLst>
                  <a:ext uri="{FF2B5EF4-FFF2-40B4-BE49-F238E27FC236}">
                    <a16:creationId xmlns:a16="http://schemas.microsoft.com/office/drawing/2014/main" id="{BD32BC75-927F-3470-8876-1BDBBF36340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8" name="Oval 37">
                <a:extLst>
                  <a:ext uri="{FF2B5EF4-FFF2-40B4-BE49-F238E27FC236}">
                    <a16:creationId xmlns:a16="http://schemas.microsoft.com/office/drawing/2014/main" id="{46C6FE7E-84E9-9DDB-0B20-1D95A2E5CA3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9" name="Oval 38">
                <a:extLst>
                  <a:ext uri="{FF2B5EF4-FFF2-40B4-BE49-F238E27FC236}">
                    <a16:creationId xmlns:a16="http://schemas.microsoft.com/office/drawing/2014/main" id="{549DE4AF-BA69-A310-5354-08FD9DC0FC3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grpSp>
          <p:nvGrpSpPr>
            <p:cNvPr id="2" name="Group 1">
              <a:extLst>
                <a:ext uri="{FF2B5EF4-FFF2-40B4-BE49-F238E27FC236}">
                  <a16:creationId xmlns:a16="http://schemas.microsoft.com/office/drawing/2014/main" id="{8CA508CB-A561-C598-048C-B05896B5097B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4344023" y="1436037"/>
              <a:ext cx="1800000" cy="1800000"/>
              <a:chOff x="2855182" y="301772"/>
              <a:chExt cx="5589571" cy="5589571"/>
            </a:xfrm>
          </p:grpSpPr>
          <p:pic>
            <p:nvPicPr>
              <p:cNvPr id="3" name="Picture 2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ADF56176-3D6B-3541-547A-719408713898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</p:spPr>
          </p:pic>
          <p:sp>
            <p:nvSpPr>
              <p:cNvPr id="4" name="Oval 3">
                <a:extLst>
                  <a:ext uri="{FF2B5EF4-FFF2-40B4-BE49-F238E27FC236}">
                    <a16:creationId xmlns:a16="http://schemas.microsoft.com/office/drawing/2014/main" id="{5AF41BA7-43A7-B1E3-00F7-067C8816D1B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" name="Oval 4">
                <a:extLst>
                  <a:ext uri="{FF2B5EF4-FFF2-40B4-BE49-F238E27FC236}">
                    <a16:creationId xmlns:a16="http://schemas.microsoft.com/office/drawing/2014/main" id="{017ACAFA-06C6-0F32-08A5-9728A33760F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0" name="Oval 39">
                <a:extLst>
                  <a:ext uri="{FF2B5EF4-FFF2-40B4-BE49-F238E27FC236}">
                    <a16:creationId xmlns:a16="http://schemas.microsoft.com/office/drawing/2014/main" id="{6CE4EB69-C261-F170-D4CC-53669E76A47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3" name="Oval 42">
                <a:extLst>
                  <a:ext uri="{FF2B5EF4-FFF2-40B4-BE49-F238E27FC236}">
                    <a16:creationId xmlns:a16="http://schemas.microsoft.com/office/drawing/2014/main" id="{1B0A707C-0CCC-E77F-FEBD-FBD6C56C689D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4" name="Oval 43">
                <a:extLst>
                  <a:ext uri="{FF2B5EF4-FFF2-40B4-BE49-F238E27FC236}">
                    <a16:creationId xmlns:a16="http://schemas.microsoft.com/office/drawing/2014/main" id="{9787D565-50E2-774D-DAC3-8A987C05510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5" name="Oval 44">
                <a:extLst>
                  <a:ext uri="{FF2B5EF4-FFF2-40B4-BE49-F238E27FC236}">
                    <a16:creationId xmlns:a16="http://schemas.microsoft.com/office/drawing/2014/main" id="{AD880DF7-F12D-D6FF-0FF9-A23A8F68342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567758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6" name="Oval 45">
                <a:extLst>
                  <a:ext uri="{FF2B5EF4-FFF2-40B4-BE49-F238E27FC236}">
                    <a16:creationId xmlns:a16="http://schemas.microsoft.com/office/drawing/2014/main" id="{11D9E89E-3AF5-0677-7EE6-674D8825352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7" name="Oval 46">
                <a:extLst>
                  <a:ext uri="{FF2B5EF4-FFF2-40B4-BE49-F238E27FC236}">
                    <a16:creationId xmlns:a16="http://schemas.microsoft.com/office/drawing/2014/main" id="{3857E346-702A-4980-7E3D-4FFA95BB8D8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8" name="Oval 47">
                <a:extLst>
                  <a:ext uri="{FF2B5EF4-FFF2-40B4-BE49-F238E27FC236}">
                    <a16:creationId xmlns:a16="http://schemas.microsoft.com/office/drawing/2014/main" id="{F508EA44-1355-82F0-E173-0EB3C54A01E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9" name="Oval 48">
                <a:extLst>
                  <a:ext uri="{FF2B5EF4-FFF2-40B4-BE49-F238E27FC236}">
                    <a16:creationId xmlns:a16="http://schemas.microsoft.com/office/drawing/2014/main" id="{272C6EEF-F91F-80CD-9B1F-C98824776E4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0" name="Oval 49">
                <a:extLst>
                  <a:ext uri="{FF2B5EF4-FFF2-40B4-BE49-F238E27FC236}">
                    <a16:creationId xmlns:a16="http://schemas.microsoft.com/office/drawing/2014/main" id="{E51F5069-E86C-49EE-500B-133F58EAF10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1" name="Oval 50">
                <a:extLst>
                  <a:ext uri="{FF2B5EF4-FFF2-40B4-BE49-F238E27FC236}">
                    <a16:creationId xmlns:a16="http://schemas.microsoft.com/office/drawing/2014/main" id="{C5582E91-3D51-117D-58A4-C122E390229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2" name="Oval 51">
                <a:extLst>
                  <a:ext uri="{FF2B5EF4-FFF2-40B4-BE49-F238E27FC236}">
                    <a16:creationId xmlns:a16="http://schemas.microsoft.com/office/drawing/2014/main" id="{23343798-38EC-7C60-CA66-430C1BC8D68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3" name="Oval 52">
                <a:extLst>
                  <a:ext uri="{FF2B5EF4-FFF2-40B4-BE49-F238E27FC236}">
                    <a16:creationId xmlns:a16="http://schemas.microsoft.com/office/drawing/2014/main" id="{020BDDC6-20D4-3FAA-782C-C54F46B1A89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4" name="Oval 53">
                <a:extLst>
                  <a:ext uri="{FF2B5EF4-FFF2-40B4-BE49-F238E27FC236}">
                    <a16:creationId xmlns:a16="http://schemas.microsoft.com/office/drawing/2014/main" id="{BE934905-AD8F-61CB-0ACE-D8F78AF24D9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5" name="Oval 54">
                <a:extLst>
                  <a:ext uri="{FF2B5EF4-FFF2-40B4-BE49-F238E27FC236}">
                    <a16:creationId xmlns:a16="http://schemas.microsoft.com/office/drawing/2014/main" id="{1695A9A5-8820-FFB7-625E-F758BCB7835D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6" name="Oval 55">
                <a:extLst>
                  <a:ext uri="{FF2B5EF4-FFF2-40B4-BE49-F238E27FC236}">
                    <a16:creationId xmlns:a16="http://schemas.microsoft.com/office/drawing/2014/main" id="{081E516C-5F01-161E-5106-718CFDF8064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7" name="Oval 56">
                <a:extLst>
                  <a:ext uri="{FF2B5EF4-FFF2-40B4-BE49-F238E27FC236}">
                    <a16:creationId xmlns:a16="http://schemas.microsoft.com/office/drawing/2014/main" id="{589CEE56-5436-016D-25A3-3263F92F1D2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8" name="Oval 57">
                <a:extLst>
                  <a:ext uri="{FF2B5EF4-FFF2-40B4-BE49-F238E27FC236}">
                    <a16:creationId xmlns:a16="http://schemas.microsoft.com/office/drawing/2014/main" id="{51D6AE29-B969-2012-BAD8-693D3352DD9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9" name="Oval 58">
                <a:extLst>
                  <a:ext uri="{FF2B5EF4-FFF2-40B4-BE49-F238E27FC236}">
                    <a16:creationId xmlns:a16="http://schemas.microsoft.com/office/drawing/2014/main" id="{E724B3FA-0363-3BEB-DFFB-9F7C8403C15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0" name="Oval 59">
                <a:extLst>
                  <a:ext uri="{FF2B5EF4-FFF2-40B4-BE49-F238E27FC236}">
                    <a16:creationId xmlns:a16="http://schemas.microsoft.com/office/drawing/2014/main" id="{E4303812-BAC4-2106-B6E7-799142FE2D5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1" name="Oval 60">
                <a:extLst>
                  <a:ext uri="{FF2B5EF4-FFF2-40B4-BE49-F238E27FC236}">
                    <a16:creationId xmlns:a16="http://schemas.microsoft.com/office/drawing/2014/main" id="{A46CF511-2779-8397-BF21-AE16B0F8744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2" name="Oval 61">
                <a:extLst>
                  <a:ext uri="{FF2B5EF4-FFF2-40B4-BE49-F238E27FC236}">
                    <a16:creationId xmlns:a16="http://schemas.microsoft.com/office/drawing/2014/main" id="{0434BCF0-44D5-B780-8B1E-BEFCEAF7819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4" name="Oval 63">
                <a:extLst>
                  <a:ext uri="{FF2B5EF4-FFF2-40B4-BE49-F238E27FC236}">
                    <a16:creationId xmlns:a16="http://schemas.microsoft.com/office/drawing/2014/main" id="{ECF1BD11-3D25-F7B7-7BC6-8FD62CF0B89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5" name="Oval 64">
                <a:extLst>
                  <a:ext uri="{FF2B5EF4-FFF2-40B4-BE49-F238E27FC236}">
                    <a16:creationId xmlns:a16="http://schemas.microsoft.com/office/drawing/2014/main" id="{7F79B089-DD75-20D4-DBF4-2F96857E30F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6" name="Oval 65">
                <a:extLst>
                  <a:ext uri="{FF2B5EF4-FFF2-40B4-BE49-F238E27FC236}">
                    <a16:creationId xmlns:a16="http://schemas.microsoft.com/office/drawing/2014/main" id="{04A91867-ADE3-1502-7AFF-1126292DAC9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7" name="Oval 66">
                <a:extLst>
                  <a:ext uri="{FF2B5EF4-FFF2-40B4-BE49-F238E27FC236}">
                    <a16:creationId xmlns:a16="http://schemas.microsoft.com/office/drawing/2014/main" id="{CA6C7098-8931-ACD6-F65E-3D01AD8FCA9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8" name="Oval 67">
                <a:extLst>
                  <a:ext uri="{FF2B5EF4-FFF2-40B4-BE49-F238E27FC236}">
                    <a16:creationId xmlns:a16="http://schemas.microsoft.com/office/drawing/2014/main" id="{7600601F-2299-0D64-C647-6973AC66880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9" name="Oval 68">
                <a:extLst>
                  <a:ext uri="{FF2B5EF4-FFF2-40B4-BE49-F238E27FC236}">
                    <a16:creationId xmlns:a16="http://schemas.microsoft.com/office/drawing/2014/main" id="{9B337627-C903-AC22-E502-771137A3D4D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0" name="Oval 69">
                <a:extLst>
                  <a:ext uri="{FF2B5EF4-FFF2-40B4-BE49-F238E27FC236}">
                    <a16:creationId xmlns:a16="http://schemas.microsoft.com/office/drawing/2014/main" id="{9689B64F-A68D-211A-1A9C-2C1885FEF90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1" name="Oval 70">
                <a:extLst>
                  <a:ext uri="{FF2B5EF4-FFF2-40B4-BE49-F238E27FC236}">
                    <a16:creationId xmlns:a16="http://schemas.microsoft.com/office/drawing/2014/main" id="{B73F3B12-8E00-60E2-2551-480FCD1408A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2" name="Oval 71">
                <a:extLst>
                  <a:ext uri="{FF2B5EF4-FFF2-40B4-BE49-F238E27FC236}">
                    <a16:creationId xmlns:a16="http://schemas.microsoft.com/office/drawing/2014/main" id="{A250A567-E12C-18B5-0B26-90B17C35CE4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3" name="Oval 72">
                <a:extLst>
                  <a:ext uri="{FF2B5EF4-FFF2-40B4-BE49-F238E27FC236}">
                    <a16:creationId xmlns:a16="http://schemas.microsoft.com/office/drawing/2014/main" id="{083C79BA-580D-F614-7534-DFFD9C98EF0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grpSp>
          <p:nvGrpSpPr>
            <p:cNvPr id="74" name="Group 73">
              <a:extLst>
                <a:ext uri="{FF2B5EF4-FFF2-40B4-BE49-F238E27FC236}">
                  <a16:creationId xmlns:a16="http://schemas.microsoft.com/office/drawing/2014/main" id="{CCDD8604-8EAD-5172-BEE5-390A2F98D731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7717641" y="1436037"/>
              <a:ext cx="1800000" cy="1800000"/>
              <a:chOff x="2855182" y="301772"/>
              <a:chExt cx="5589571" cy="5589571"/>
            </a:xfrm>
          </p:grpSpPr>
          <p:pic>
            <p:nvPicPr>
              <p:cNvPr id="75" name="Picture 74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FE820950-0F9B-12F5-1705-7C6F2ED6D84A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</p:spPr>
          </p:pic>
          <p:sp>
            <p:nvSpPr>
              <p:cNvPr id="76" name="Oval 75">
                <a:extLst>
                  <a:ext uri="{FF2B5EF4-FFF2-40B4-BE49-F238E27FC236}">
                    <a16:creationId xmlns:a16="http://schemas.microsoft.com/office/drawing/2014/main" id="{AEE947EA-E6A7-774D-8BAE-D8339138E91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7" name="Oval 76">
                <a:extLst>
                  <a:ext uri="{FF2B5EF4-FFF2-40B4-BE49-F238E27FC236}">
                    <a16:creationId xmlns:a16="http://schemas.microsoft.com/office/drawing/2014/main" id="{53DB551A-E7BF-FE7A-0E1B-F609A0B6B38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8" name="Oval 77">
                <a:extLst>
                  <a:ext uri="{FF2B5EF4-FFF2-40B4-BE49-F238E27FC236}">
                    <a16:creationId xmlns:a16="http://schemas.microsoft.com/office/drawing/2014/main" id="{FD07B6A7-2A69-C937-D931-F20197A3011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9" name="Oval 78">
                <a:extLst>
                  <a:ext uri="{FF2B5EF4-FFF2-40B4-BE49-F238E27FC236}">
                    <a16:creationId xmlns:a16="http://schemas.microsoft.com/office/drawing/2014/main" id="{20F7CD74-2C29-F3D4-964A-9E546056AB5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0" name="Oval 79">
                <a:extLst>
                  <a:ext uri="{FF2B5EF4-FFF2-40B4-BE49-F238E27FC236}">
                    <a16:creationId xmlns:a16="http://schemas.microsoft.com/office/drawing/2014/main" id="{AE6450AA-B413-7243-5CB1-152FED3EE6B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1" name="Oval 80">
                <a:extLst>
                  <a:ext uri="{FF2B5EF4-FFF2-40B4-BE49-F238E27FC236}">
                    <a16:creationId xmlns:a16="http://schemas.microsoft.com/office/drawing/2014/main" id="{0B060FA9-CDE5-FF80-F450-4680F55701C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567758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2" name="Oval 81">
                <a:extLst>
                  <a:ext uri="{FF2B5EF4-FFF2-40B4-BE49-F238E27FC236}">
                    <a16:creationId xmlns:a16="http://schemas.microsoft.com/office/drawing/2014/main" id="{15A59F9B-333C-DE9C-735D-F51DF378EDD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3" name="Oval 82">
                <a:extLst>
                  <a:ext uri="{FF2B5EF4-FFF2-40B4-BE49-F238E27FC236}">
                    <a16:creationId xmlns:a16="http://schemas.microsoft.com/office/drawing/2014/main" id="{470F1D5C-F43F-A091-7940-845D5B3F639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4" name="Oval 83">
                <a:extLst>
                  <a:ext uri="{FF2B5EF4-FFF2-40B4-BE49-F238E27FC236}">
                    <a16:creationId xmlns:a16="http://schemas.microsoft.com/office/drawing/2014/main" id="{3C5E50D9-AFEE-E818-70D6-1731411D6E7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5" name="Oval 84">
                <a:extLst>
                  <a:ext uri="{FF2B5EF4-FFF2-40B4-BE49-F238E27FC236}">
                    <a16:creationId xmlns:a16="http://schemas.microsoft.com/office/drawing/2014/main" id="{EE356D85-80C0-BE35-CEE4-B9BF7FBC286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6" name="Oval 85">
                <a:extLst>
                  <a:ext uri="{FF2B5EF4-FFF2-40B4-BE49-F238E27FC236}">
                    <a16:creationId xmlns:a16="http://schemas.microsoft.com/office/drawing/2014/main" id="{7828ED63-3A0C-B599-C789-CBACDC26C26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7" name="Oval 86">
                <a:extLst>
                  <a:ext uri="{FF2B5EF4-FFF2-40B4-BE49-F238E27FC236}">
                    <a16:creationId xmlns:a16="http://schemas.microsoft.com/office/drawing/2014/main" id="{B781F3AA-4022-93D2-7E77-41107C34D1D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8" name="Oval 87">
                <a:extLst>
                  <a:ext uri="{FF2B5EF4-FFF2-40B4-BE49-F238E27FC236}">
                    <a16:creationId xmlns:a16="http://schemas.microsoft.com/office/drawing/2014/main" id="{977B43AE-AA0B-C857-7F84-405E7BD0D30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9" name="Oval 88">
                <a:extLst>
                  <a:ext uri="{FF2B5EF4-FFF2-40B4-BE49-F238E27FC236}">
                    <a16:creationId xmlns:a16="http://schemas.microsoft.com/office/drawing/2014/main" id="{8CC1C7B5-1982-D4B0-5377-99438267489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0" name="Oval 89">
                <a:extLst>
                  <a:ext uri="{FF2B5EF4-FFF2-40B4-BE49-F238E27FC236}">
                    <a16:creationId xmlns:a16="http://schemas.microsoft.com/office/drawing/2014/main" id="{9A23460D-3EB9-0688-DEFB-840952EC927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1" name="Oval 90">
                <a:extLst>
                  <a:ext uri="{FF2B5EF4-FFF2-40B4-BE49-F238E27FC236}">
                    <a16:creationId xmlns:a16="http://schemas.microsoft.com/office/drawing/2014/main" id="{E2234B26-5D26-0FE6-F1FD-1AD8196BA38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2" name="Oval 91">
                <a:extLst>
                  <a:ext uri="{FF2B5EF4-FFF2-40B4-BE49-F238E27FC236}">
                    <a16:creationId xmlns:a16="http://schemas.microsoft.com/office/drawing/2014/main" id="{BCD02D4E-1080-C9D0-10F1-6F6E654C89F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3" name="Oval 92">
                <a:extLst>
                  <a:ext uri="{FF2B5EF4-FFF2-40B4-BE49-F238E27FC236}">
                    <a16:creationId xmlns:a16="http://schemas.microsoft.com/office/drawing/2014/main" id="{B45C40FA-8AC0-9C6D-4523-AA4B8C2DA19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4" name="Oval 93">
                <a:extLst>
                  <a:ext uri="{FF2B5EF4-FFF2-40B4-BE49-F238E27FC236}">
                    <a16:creationId xmlns:a16="http://schemas.microsoft.com/office/drawing/2014/main" id="{9A5B476C-0287-98BE-E764-9B9CBA68673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5" name="Oval 94">
                <a:extLst>
                  <a:ext uri="{FF2B5EF4-FFF2-40B4-BE49-F238E27FC236}">
                    <a16:creationId xmlns:a16="http://schemas.microsoft.com/office/drawing/2014/main" id="{E6E8C50F-6EE2-C1EF-3C45-832ECF2C097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6" name="Oval 95">
                <a:extLst>
                  <a:ext uri="{FF2B5EF4-FFF2-40B4-BE49-F238E27FC236}">
                    <a16:creationId xmlns:a16="http://schemas.microsoft.com/office/drawing/2014/main" id="{0FE71F69-5378-2EA6-48FC-A108ED3D7FF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7" name="Oval 96">
                <a:extLst>
                  <a:ext uri="{FF2B5EF4-FFF2-40B4-BE49-F238E27FC236}">
                    <a16:creationId xmlns:a16="http://schemas.microsoft.com/office/drawing/2014/main" id="{50CE2B42-EB1F-845F-4093-B8C4C0F485A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8" name="Oval 97">
                <a:extLst>
                  <a:ext uri="{FF2B5EF4-FFF2-40B4-BE49-F238E27FC236}">
                    <a16:creationId xmlns:a16="http://schemas.microsoft.com/office/drawing/2014/main" id="{F16F6089-CCBE-BDE4-45EB-8E7201F90E2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9" name="Oval 98">
                <a:extLst>
                  <a:ext uri="{FF2B5EF4-FFF2-40B4-BE49-F238E27FC236}">
                    <a16:creationId xmlns:a16="http://schemas.microsoft.com/office/drawing/2014/main" id="{5374BB3C-3A52-92E1-CFD2-B002B28E96F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0" name="Oval 99">
                <a:extLst>
                  <a:ext uri="{FF2B5EF4-FFF2-40B4-BE49-F238E27FC236}">
                    <a16:creationId xmlns:a16="http://schemas.microsoft.com/office/drawing/2014/main" id="{1B8AC045-D617-1FCF-24DE-AE94E2BAC8F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1" name="Oval 100">
                <a:extLst>
                  <a:ext uri="{FF2B5EF4-FFF2-40B4-BE49-F238E27FC236}">
                    <a16:creationId xmlns:a16="http://schemas.microsoft.com/office/drawing/2014/main" id="{E2E47DC4-5B04-3A85-9D54-26E579C1DF4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2" name="Oval 101">
                <a:extLst>
                  <a:ext uri="{FF2B5EF4-FFF2-40B4-BE49-F238E27FC236}">
                    <a16:creationId xmlns:a16="http://schemas.microsoft.com/office/drawing/2014/main" id="{24AFDDC3-6C9E-8B9E-436C-E6C9F0F97A7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3" name="Oval 102">
                <a:extLst>
                  <a:ext uri="{FF2B5EF4-FFF2-40B4-BE49-F238E27FC236}">
                    <a16:creationId xmlns:a16="http://schemas.microsoft.com/office/drawing/2014/main" id="{56A2352E-C8C3-015C-DD5E-DA82AE037F1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4" name="Oval 103">
                <a:extLst>
                  <a:ext uri="{FF2B5EF4-FFF2-40B4-BE49-F238E27FC236}">
                    <a16:creationId xmlns:a16="http://schemas.microsoft.com/office/drawing/2014/main" id="{1301D743-40AB-98DA-4495-71D1F542D44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5" name="Oval 104">
                <a:extLst>
                  <a:ext uri="{FF2B5EF4-FFF2-40B4-BE49-F238E27FC236}">
                    <a16:creationId xmlns:a16="http://schemas.microsoft.com/office/drawing/2014/main" id="{5BD39914-9E65-2FB1-1B49-AC16DA9128D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6" name="Oval 105">
                <a:extLst>
                  <a:ext uri="{FF2B5EF4-FFF2-40B4-BE49-F238E27FC236}">
                    <a16:creationId xmlns:a16="http://schemas.microsoft.com/office/drawing/2014/main" id="{83E41F51-F19F-E3F8-8715-4DE7BBC9EA0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7" name="Oval 106">
                <a:extLst>
                  <a:ext uri="{FF2B5EF4-FFF2-40B4-BE49-F238E27FC236}">
                    <a16:creationId xmlns:a16="http://schemas.microsoft.com/office/drawing/2014/main" id="{E9A5007B-6267-4E4C-0074-D655C8BB6DB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8" name="Oval 107">
                <a:extLst>
                  <a:ext uri="{FF2B5EF4-FFF2-40B4-BE49-F238E27FC236}">
                    <a16:creationId xmlns:a16="http://schemas.microsoft.com/office/drawing/2014/main" id="{5C2CE3F1-305E-73B2-BB78-84D9F21126D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9" name="Oval 108">
                <a:extLst>
                  <a:ext uri="{FF2B5EF4-FFF2-40B4-BE49-F238E27FC236}">
                    <a16:creationId xmlns:a16="http://schemas.microsoft.com/office/drawing/2014/main" id="{146E2500-44DF-A65B-9D27-36003D5AC48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grpSp>
          <p:nvGrpSpPr>
            <p:cNvPr id="110" name="Group 109">
              <a:extLst>
                <a:ext uri="{FF2B5EF4-FFF2-40B4-BE49-F238E27FC236}">
                  <a16:creationId xmlns:a16="http://schemas.microsoft.com/office/drawing/2014/main" id="{C6D969E4-86B2-EF55-00E6-B38ED46507B0}"/>
                </a:ext>
              </a:extLst>
            </p:cNvPr>
            <p:cNvGrpSpPr/>
            <p:nvPr/>
          </p:nvGrpSpPr>
          <p:grpSpPr>
            <a:xfrm>
              <a:off x="4813453" y="4618782"/>
              <a:ext cx="1620000" cy="1620000"/>
              <a:chOff x="1579376" y="1909682"/>
              <a:chExt cx="1620000" cy="1620000"/>
            </a:xfrm>
          </p:grpSpPr>
          <p:sp>
            <p:nvSpPr>
              <p:cNvPr id="111" name="Rectangle 110">
                <a:extLst>
                  <a:ext uri="{FF2B5EF4-FFF2-40B4-BE49-F238E27FC236}">
                    <a16:creationId xmlns:a16="http://schemas.microsoft.com/office/drawing/2014/main" id="{F632AAF7-10CD-6E33-44C3-173FA2326724}"/>
                  </a:ext>
                </a:extLst>
              </p:cNvPr>
              <p:cNvSpPr>
                <a:spLocks/>
              </p:cNvSpPr>
              <p:nvPr/>
            </p:nvSpPr>
            <p:spPr>
              <a:xfrm>
                <a:off x="1579376" y="1909682"/>
                <a:ext cx="1620000" cy="1620000"/>
              </a:xfrm>
              <a:prstGeom prst="rect">
                <a:avLst/>
              </a:prstGeom>
              <a:pattFill prst="openDmnd">
                <a:fgClr>
                  <a:schemeClr val="tx1"/>
                </a:fgClr>
                <a:bgClr>
                  <a:schemeClr val="bg1"/>
                </a:bgClr>
              </a:patt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000"/>
              </a:p>
            </p:txBody>
          </p:sp>
          <p:sp>
            <p:nvSpPr>
              <p:cNvPr id="112" name="TextBox 111">
                <a:extLst>
                  <a:ext uri="{FF2B5EF4-FFF2-40B4-BE49-F238E27FC236}">
                    <a16:creationId xmlns:a16="http://schemas.microsoft.com/office/drawing/2014/main" id="{22D3CB37-04EE-F25A-1BAE-6EC50C5795A1}"/>
                  </a:ext>
                </a:extLst>
              </p:cNvPr>
              <p:cNvSpPr txBox="1"/>
              <p:nvPr/>
            </p:nvSpPr>
            <p:spPr>
              <a:xfrm>
                <a:off x="1601918" y="2181073"/>
                <a:ext cx="1574919" cy="1077218"/>
              </a:xfrm>
              <a:prstGeom prst="rect">
                <a:avLst/>
              </a:prstGeom>
              <a:solidFill>
                <a:schemeClr val="bg1">
                  <a:alpha val="70000"/>
                </a:schemeClr>
              </a:solidFill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n-US" sz="3200" dirty="0"/>
                  <a:t>policy</a:t>
                </a:r>
                <a:br>
                  <a:rPr lang="en-US" sz="3200" dirty="0"/>
                </a:br>
                <a:r>
                  <a:rPr lang="en-US" sz="3200" dirty="0"/>
                  <a:t>network</a:t>
                </a:r>
              </a:p>
            </p:txBody>
          </p:sp>
        </p:grpSp>
        <p:grpSp>
          <p:nvGrpSpPr>
            <p:cNvPr id="113" name="Group 112">
              <a:extLst>
                <a:ext uri="{FF2B5EF4-FFF2-40B4-BE49-F238E27FC236}">
                  <a16:creationId xmlns:a16="http://schemas.microsoft.com/office/drawing/2014/main" id="{54C18780-4A33-4EA0-2310-96FDCA1320A0}"/>
                </a:ext>
              </a:extLst>
            </p:cNvPr>
            <p:cNvGrpSpPr/>
            <p:nvPr/>
          </p:nvGrpSpPr>
          <p:grpSpPr>
            <a:xfrm>
              <a:off x="9401958" y="4618782"/>
              <a:ext cx="1620000" cy="1620000"/>
              <a:chOff x="1579376" y="1909682"/>
              <a:chExt cx="1620000" cy="1620000"/>
            </a:xfrm>
          </p:grpSpPr>
          <p:sp>
            <p:nvSpPr>
              <p:cNvPr id="114" name="Rectangle 113">
                <a:extLst>
                  <a:ext uri="{FF2B5EF4-FFF2-40B4-BE49-F238E27FC236}">
                    <a16:creationId xmlns:a16="http://schemas.microsoft.com/office/drawing/2014/main" id="{FFF3EDDE-F1E0-68F8-6D22-1BC64A2C0C25}"/>
                  </a:ext>
                </a:extLst>
              </p:cNvPr>
              <p:cNvSpPr>
                <a:spLocks/>
              </p:cNvSpPr>
              <p:nvPr/>
            </p:nvSpPr>
            <p:spPr>
              <a:xfrm>
                <a:off x="1579376" y="1909682"/>
                <a:ext cx="1620000" cy="1620000"/>
              </a:xfrm>
              <a:prstGeom prst="rect">
                <a:avLst/>
              </a:prstGeom>
              <a:pattFill prst="openDmnd">
                <a:fgClr>
                  <a:schemeClr val="tx1"/>
                </a:fgClr>
                <a:bgClr>
                  <a:schemeClr val="bg1"/>
                </a:bgClr>
              </a:patt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000"/>
              </a:p>
            </p:txBody>
          </p:sp>
          <p:sp>
            <p:nvSpPr>
              <p:cNvPr id="115" name="TextBox 114">
                <a:extLst>
                  <a:ext uri="{FF2B5EF4-FFF2-40B4-BE49-F238E27FC236}">
                    <a16:creationId xmlns:a16="http://schemas.microsoft.com/office/drawing/2014/main" id="{02F506BC-C8A8-211F-0B06-A6121566B6AF}"/>
                  </a:ext>
                </a:extLst>
              </p:cNvPr>
              <p:cNvSpPr txBox="1"/>
              <p:nvPr/>
            </p:nvSpPr>
            <p:spPr>
              <a:xfrm>
                <a:off x="1601918" y="2181073"/>
                <a:ext cx="1574919" cy="1077218"/>
              </a:xfrm>
              <a:prstGeom prst="rect">
                <a:avLst/>
              </a:prstGeom>
              <a:solidFill>
                <a:schemeClr val="bg1">
                  <a:alpha val="70000"/>
                </a:schemeClr>
              </a:solidFill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n-US" sz="3200" dirty="0"/>
                  <a:t>value</a:t>
                </a:r>
                <a:br>
                  <a:rPr lang="en-US" sz="3200" dirty="0"/>
                </a:br>
                <a:r>
                  <a:rPr lang="en-US" sz="3200" dirty="0"/>
                  <a:t>network</a:t>
                </a:r>
              </a:p>
            </p:txBody>
          </p:sp>
        </p:grpSp>
        <p:sp>
          <p:nvSpPr>
            <p:cNvPr id="116" name="Right Arrow 115">
              <a:extLst>
                <a:ext uri="{FF2B5EF4-FFF2-40B4-BE49-F238E27FC236}">
                  <a16:creationId xmlns:a16="http://schemas.microsoft.com/office/drawing/2014/main" id="{8FA13492-1C58-67D9-2E70-0C163A85888A}"/>
                </a:ext>
              </a:extLst>
            </p:cNvPr>
            <p:cNvSpPr/>
            <p:nvPr/>
          </p:nvSpPr>
          <p:spPr>
            <a:xfrm>
              <a:off x="3062692" y="2132653"/>
              <a:ext cx="989045" cy="406769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Right Arrow 116">
              <a:extLst>
                <a:ext uri="{FF2B5EF4-FFF2-40B4-BE49-F238E27FC236}">
                  <a16:creationId xmlns:a16="http://schemas.microsoft.com/office/drawing/2014/main" id="{EEE02322-2F5E-BC2E-2298-BBC6CE8BD315}"/>
                </a:ext>
              </a:extLst>
            </p:cNvPr>
            <p:cNvSpPr/>
            <p:nvPr/>
          </p:nvSpPr>
          <p:spPr>
            <a:xfrm>
              <a:off x="6436309" y="2132653"/>
              <a:ext cx="989045" cy="406769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TextBox 117">
              <a:extLst>
                <a:ext uri="{FF2B5EF4-FFF2-40B4-BE49-F238E27FC236}">
                  <a16:creationId xmlns:a16="http://schemas.microsoft.com/office/drawing/2014/main" id="{ED6E6295-2C50-AD7B-7306-FFCF58B9F6B6}"/>
                </a:ext>
              </a:extLst>
            </p:cNvPr>
            <p:cNvSpPr txBox="1"/>
            <p:nvPr/>
          </p:nvSpPr>
          <p:spPr>
            <a:xfrm>
              <a:off x="3038416" y="902490"/>
              <a:ext cx="995465" cy="95410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your</a:t>
              </a:r>
              <a:br>
                <a:rPr lang="en-US" sz="2800" dirty="0"/>
              </a:br>
              <a:r>
                <a:rPr lang="en-US" sz="2800" dirty="0"/>
                <a:t>move</a:t>
              </a:r>
            </a:p>
          </p:txBody>
        </p:sp>
        <p:sp>
          <p:nvSpPr>
            <p:cNvPr id="119" name="TextBox 118">
              <a:extLst>
                <a:ext uri="{FF2B5EF4-FFF2-40B4-BE49-F238E27FC236}">
                  <a16:creationId xmlns:a16="http://schemas.microsoft.com/office/drawing/2014/main" id="{16AD434E-CE29-F35A-D7F8-C16A7991D127}"/>
                </a:ext>
              </a:extLst>
            </p:cNvPr>
            <p:cNvSpPr txBox="1"/>
            <p:nvPr/>
          </p:nvSpPr>
          <p:spPr>
            <a:xfrm>
              <a:off x="6064366" y="902490"/>
              <a:ext cx="1835759" cy="95410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opponent’s</a:t>
              </a:r>
              <a:br>
                <a:rPr lang="en-US" sz="2800" dirty="0"/>
              </a:br>
              <a:r>
                <a:rPr lang="en-US" sz="2800" dirty="0"/>
                <a:t>move</a:t>
              </a:r>
            </a:p>
          </p:txBody>
        </p:sp>
        <p:cxnSp>
          <p:nvCxnSpPr>
            <p:cNvPr id="120" name="Straight Arrow Connector 119">
              <a:extLst>
                <a:ext uri="{FF2B5EF4-FFF2-40B4-BE49-F238E27FC236}">
                  <a16:creationId xmlns:a16="http://schemas.microsoft.com/office/drawing/2014/main" id="{74263B07-0D09-2EE6-EF14-0B635E3432A5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6144023" y="2795057"/>
              <a:ext cx="611348" cy="1741196"/>
            </a:xfrm>
            <a:prstGeom prst="straightConnector1">
              <a:avLst/>
            </a:prstGeom>
            <a:ln w="38100">
              <a:solidFill>
                <a:srgbClr val="FF0000"/>
              </a:solidFill>
              <a:tailEnd type="triangle" w="lg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3" name="TextBox 122">
              <a:extLst>
                <a:ext uri="{FF2B5EF4-FFF2-40B4-BE49-F238E27FC236}">
                  <a16:creationId xmlns:a16="http://schemas.microsoft.com/office/drawing/2014/main" id="{ACF51DA5-4B17-96BF-1410-952719AA67FD}"/>
                </a:ext>
              </a:extLst>
            </p:cNvPr>
            <p:cNvSpPr txBox="1"/>
            <p:nvPr/>
          </p:nvSpPr>
          <p:spPr>
            <a:xfrm>
              <a:off x="4257030" y="3547320"/>
              <a:ext cx="2023183" cy="95410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how likely is </a:t>
              </a:r>
              <a:br>
                <a:rPr lang="en-US" sz="2800" dirty="0"/>
              </a:br>
              <a:r>
                <a:rPr lang="en-US" sz="2800" dirty="0"/>
                <a:t>this move?</a:t>
              </a:r>
            </a:p>
          </p:txBody>
        </p:sp>
        <p:cxnSp>
          <p:nvCxnSpPr>
            <p:cNvPr id="125" name="Straight Arrow Connector 124">
              <a:extLst>
                <a:ext uri="{FF2B5EF4-FFF2-40B4-BE49-F238E27FC236}">
                  <a16:creationId xmlns:a16="http://schemas.microsoft.com/office/drawing/2014/main" id="{B8A9359E-DC0E-24CE-6AC2-0CEC00B8BFA1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8935787" y="3316735"/>
              <a:ext cx="713945" cy="1219518"/>
            </a:xfrm>
            <a:prstGeom prst="straightConnector1">
              <a:avLst/>
            </a:prstGeom>
            <a:ln w="38100">
              <a:solidFill>
                <a:srgbClr val="FF0000"/>
              </a:solidFill>
              <a:tailEnd type="triangle" w="lg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6" name="TextBox 125">
              <a:extLst>
                <a:ext uri="{FF2B5EF4-FFF2-40B4-BE49-F238E27FC236}">
                  <a16:creationId xmlns:a16="http://schemas.microsoft.com/office/drawing/2014/main" id="{96A8F81F-6F70-3E5B-0F4F-2900E2227746}"/>
                </a:ext>
              </a:extLst>
            </p:cNvPr>
            <p:cNvSpPr txBox="1"/>
            <p:nvPr/>
          </p:nvSpPr>
          <p:spPr>
            <a:xfrm>
              <a:off x="9591767" y="3547320"/>
              <a:ext cx="2146742" cy="95410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how good is </a:t>
              </a:r>
              <a:br>
                <a:rPr lang="en-US" sz="2800" dirty="0"/>
              </a:br>
              <a:r>
                <a:rPr lang="en-US" sz="2800" dirty="0"/>
                <a:t>this position?</a:t>
              </a:r>
            </a:p>
          </p:txBody>
        </p:sp>
      </p:grpSp>
      <p:sp>
        <p:nvSpPr>
          <p:cNvPr id="11" name="TextBox 10">
            <a:extLst>
              <a:ext uri="{FF2B5EF4-FFF2-40B4-BE49-F238E27FC236}">
                <a16:creationId xmlns:a16="http://schemas.microsoft.com/office/drawing/2014/main" id="{16842768-7B7E-0E2D-5E6B-3ED24FF49CC0}"/>
              </a:ext>
            </a:extLst>
          </p:cNvPr>
          <p:cNvSpPr txBox="1"/>
          <p:nvPr/>
        </p:nvSpPr>
        <p:spPr>
          <a:xfrm>
            <a:off x="0" y="5856881"/>
            <a:ext cx="3198311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11.11</a:t>
            </a:r>
          </a:p>
        </p:txBody>
      </p:sp>
      <p:sp>
        <p:nvSpPr>
          <p:cNvPr id="63" name="Title 62">
            <a:extLst>
              <a:ext uri="{FF2B5EF4-FFF2-40B4-BE49-F238E27FC236}">
                <a16:creationId xmlns:a16="http://schemas.microsoft.com/office/drawing/2014/main" id="{844E7E1F-42C3-0684-4A23-CAADCFFFA9E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Policy and vale networks to guide search in the game tree</a:t>
            </a:r>
          </a:p>
        </p:txBody>
      </p:sp>
    </p:spTree>
    <p:extLst>
      <p:ext uri="{BB962C8B-B14F-4D97-AF65-F5344CB8AC3E}">
        <p14:creationId xmlns:p14="http://schemas.microsoft.com/office/powerpoint/2010/main" val="329745617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3198311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11.12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0000" y="0"/>
            <a:ext cx="12012000" cy="963160"/>
          </a:xfrm>
        </p:spPr>
        <p:txBody>
          <a:bodyPr>
            <a:noAutofit/>
          </a:bodyPr>
          <a:lstStyle/>
          <a:p>
            <a:r>
              <a:rPr lang="en-US" sz="3000" dirty="0"/>
              <a:t>Pseudocode for Monte-Carlo tree search using policy and value networks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82E4C74-8182-03A5-DC59-8820B65FDAD6}"/>
              </a:ext>
            </a:extLst>
          </p:cNvPr>
          <p:cNvSpPr txBox="1"/>
          <p:nvPr/>
        </p:nvSpPr>
        <p:spPr>
          <a:xfrm>
            <a:off x="180000" y="686235"/>
            <a:ext cx="11832000" cy="517064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200" dirty="0"/>
              <a:t>1. Start at a board state</a:t>
            </a:r>
          </a:p>
          <a:p>
            <a:r>
              <a:rPr lang="en-US" sz="2200" dirty="0"/>
              <a:t>2. Choose a potential move M (exhaustively, or in random order)</a:t>
            </a:r>
          </a:p>
          <a:p>
            <a:r>
              <a:rPr lang="en-US" sz="2200" dirty="0"/>
              <a:t>  2.1. Work out the board position after the move</a:t>
            </a:r>
          </a:p>
          <a:p>
            <a:r>
              <a:rPr lang="en-US" sz="2200" dirty="0"/>
              <a:t>  2.2. Calculate probability of opponent moves using policy network </a:t>
            </a:r>
          </a:p>
          <a:p>
            <a:r>
              <a:rPr lang="en-US" sz="2200" dirty="0"/>
              <a:t>  2.3. Randomly choose an opponent move O based on likelihood from step 4.</a:t>
            </a:r>
          </a:p>
          <a:p>
            <a:r>
              <a:rPr lang="en-US" sz="2200" dirty="0"/>
              <a:t>	 2.3.1  Work out the board position after the opponent move</a:t>
            </a:r>
          </a:p>
          <a:p>
            <a:r>
              <a:rPr lang="en-US" sz="2200" dirty="0"/>
              <a:t>     2.3.2. Calculate the heuristic using the value network for this position </a:t>
            </a:r>
          </a:p>
          <a:p>
            <a:r>
              <a:rPr lang="en-US" sz="2200" dirty="0"/>
              <a:t>     2.3.3  Depending on the heuristic and past ones, either treat this value as the board position </a:t>
            </a:r>
            <a:br>
              <a:rPr lang="en-US" sz="2200" dirty="0"/>
            </a:br>
            <a:r>
              <a:rPr lang="en-US" sz="2200" dirty="0"/>
              <a:t>                minimax value, or ...</a:t>
            </a:r>
          </a:p>
          <a:p>
            <a:r>
              <a:rPr lang="en-US" sz="2200" dirty="0"/>
              <a:t>     2.3.4. Recursively repeat steps 1--3 from this board position to work outa minimax value.</a:t>
            </a:r>
          </a:p>
          <a:p>
            <a:r>
              <a:rPr lang="en-US" sz="2200" dirty="0"/>
              <a:t>  2.4. Potentially repeat 1.3 for more possible opponent moves</a:t>
            </a:r>
          </a:p>
          <a:p>
            <a:r>
              <a:rPr lang="en-US" sz="2200" dirty="0"/>
              <a:t>  2.5. Record the minimax for M as the minimum (least good) of   the minimax value of each opponent </a:t>
            </a:r>
          </a:p>
          <a:p>
            <a:r>
              <a:rPr lang="en-US" sz="2200" dirty="0"/>
              <a:t>          move O tried, potentially weighted by probability</a:t>
            </a:r>
          </a:p>
          <a:p>
            <a:r>
              <a:rPr lang="en-US" sz="2200" dirty="0"/>
              <a:t>3. Record the overall minimax of the board position as the maximum of the minimax of each move M.</a:t>
            </a:r>
          </a:p>
          <a:p>
            <a:r>
              <a:rPr lang="en-US" sz="2200" dirty="0"/>
              <a:t>4. Make the move M with the largest minimax value.</a:t>
            </a:r>
          </a:p>
        </p:txBody>
      </p:sp>
    </p:spTree>
    <p:extLst>
      <p:ext uri="{BB962C8B-B14F-4D97-AF65-F5344CB8AC3E}">
        <p14:creationId xmlns:p14="http://schemas.microsoft.com/office/powerpoint/2010/main" val="108619040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>
            <a:extLst>
              <a:ext uri="{FF2B5EF4-FFF2-40B4-BE49-F238E27FC236}">
                <a16:creationId xmlns:a16="http://schemas.microsoft.com/office/drawing/2014/main" id="{FBDC5994-F18A-75F4-8D7C-68609D0483D8}"/>
              </a:ext>
            </a:extLst>
          </p:cNvPr>
          <p:cNvGrpSpPr/>
          <p:nvPr/>
        </p:nvGrpSpPr>
        <p:grpSpPr>
          <a:xfrm>
            <a:off x="1575161" y="731961"/>
            <a:ext cx="10678063" cy="6083706"/>
            <a:chOff x="626896" y="386825"/>
            <a:chExt cx="10678063" cy="6083706"/>
          </a:xfrm>
        </p:grpSpPr>
        <p:grpSp>
          <p:nvGrpSpPr>
            <p:cNvPr id="4" name="Group 3">
              <a:extLst>
                <a:ext uri="{FF2B5EF4-FFF2-40B4-BE49-F238E27FC236}">
                  <a16:creationId xmlns:a16="http://schemas.microsoft.com/office/drawing/2014/main" id="{68D4AB53-5D23-74EF-DFC2-60A748744574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5143374" y="3857211"/>
              <a:ext cx="2107900" cy="2107900"/>
              <a:chOff x="2855182" y="301772"/>
              <a:chExt cx="5589571" cy="5589571"/>
            </a:xfrm>
          </p:grpSpPr>
          <p:pic>
            <p:nvPicPr>
              <p:cNvPr id="5" name="Picture 4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F129A34E-CCCD-0F66-A891-215031398EA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  <a:effectLst>
                <a:outerShdw blurRad="127000" dist="127000" dir="2700000" algn="tl" rotWithShape="0">
                  <a:prstClr val="black">
                    <a:alpha val="40000"/>
                  </a:prstClr>
                </a:outerShdw>
              </a:effectLst>
            </p:spPr>
          </p:pic>
          <p:sp>
            <p:nvSpPr>
              <p:cNvPr id="40" name="Oval 39">
                <a:extLst>
                  <a:ext uri="{FF2B5EF4-FFF2-40B4-BE49-F238E27FC236}">
                    <a16:creationId xmlns:a16="http://schemas.microsoft.com/office/drawing/2014/main" id="{3469E393-4421-87E9-7FA8-46FAC48F6A0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3" name="Oval 42">
                <a:extLst>
                  <a:ext uri="{FF2B5EF4-FFF2-40B4-BE49-F238E27FC236}">
                    <a16:creationId xmlns:a16="http://schemas.microsoft.com/office/drawing/2014/main" id="{30CC35E6-F1E1-59C0-8151-6A4488244B0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4" name="Oval 43">
                <a:extLst>
                  <a:ext uri="{FF2B5EF4-FFF2-40B4-BE49-F238E27FC236}">
                    <a16:creationId xmlns:a16="http://schemas.microsoft.com/office/drawing/2014/main" id="{3DB2FD3D-2E53-26F7-1238-10A0BCC872D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5" name="Oval 44">
                <a:extLst>
                  <a:ext uri="{FF2B5EF4-FFF2-40B4-BE49-F238E27FC236}">
                    <a16:creationId xmlns:a16="http://schemas.microsoft.com/office/drawing/2014/main" id="{3E72693B-8DC0-6BA4-75FF-7B791CCC803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6" name="Oval 45">
                <a:extLst>
                  <a:ext uri="{FF2B5EF4-FFF2-40B4-BE49-F238E27FC236}">
                    <a16:creationId xmlns:a16="http://schemas.microsoft.com/office/drawing/2014/main" id="{FDBFFB7B-BD70-C51E-C8D4-7413D2BEB79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7" name="Oval 46">
                <a:extLst>
                  <a:ext uri="{FF2B5EF4-FFF2-40B4-BE49-F238E27FC236}">
                    <a16:creationId xmlns:a16="http://schemas.microsoft.com/office/drawing/2014/main" id="{1A3AEA9A-1254-D8D7-F274-78CBE54E286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567758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8" name="Oval 47">
                <a:extLst>
                  <a:ext uri="{FF2B5EF4-FFF2-40B4-BE49-F238E27FC236}">
                    <a16:creationId xmlns:a16="http://schemas.microsoft.com/office/drawing/2014/main" id="{1C468B40-E58B-194D-8630-3B6D7D58054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49" name="Oval 48">
                <a:extLst>
                  <a:ext uri="{FF2B5EF4-FFF2-40B4-BE49-F238E27FC236}">
                    <a16:creationId xmlns:a16="http://schemas.microsoft.com/office/drawing/2014/main" id="{BB4DBA13-2E55-AB52-1239-F86DEF4AA1C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0" name="Oval 49">
                <a:extLst>
                  <a:ext uri="{FF2B5EF4-FFF2-40B4-BE49-F238E27FC236}">
                    <a16:creationId xmlns:a16="http://schemas.microsoft.com/office/drawing/2014/main" id="{E9ED9D34-1DE0-9C6B-E765-DE40F5CC146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1" name="Oval 50">
                <a:extLst>
                  <a:ext uri="{FF2B5EF4-FFF2-40B4-BE49-F238E27FC236}">
                    <a16:creationId xmlns:a16="http://schemas.microsoft.com/office/drawing/2014/main" id="{42A77378-C522-88CB-4B43-5D44B2ECB1E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2" name="Oval 51">
                <a:extLst>
                  <a:ext uri="{FF2B5EF4-FFF2-40B4-BE49-F238E27FC236}">
                    <a16:creationId xmlns:a16="http://schemas.microsoft.com/office/drawing/2014/main" id="{4AD7706F-1C38-720D-5873-8EF4BBAE0F4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3" name="Oval 52">
                <a:extLst>
                  <a:ext uri="{FF2B5EF4-FFF2-40B4-BE49-F238E27FC236}">
                    <a16:creationId xmlns:a16="http://schemas.microsoft.com/office/drawing/2014/main" id="{664E6BBB-8A7E-1092-0F8C-A6275AE5DD9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4" name="Oval 53">
                <a:extLst>
                  <a:ext uri="{FF2B5EF4-FFF2-40B4-BE49-F238E27FC236}">
                    <a16:creationId xmlns:a16="http://schemas.microsoft.com/office/drawing/2014/main" id="{8C5C7EC9-EBC4-CB76-0F73-757055C029F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5" name="Oval 54">
                <a:extLst>
                  <a:ext uri="{FF2B5EF4-FFF2-40B4-BE49-F238E27FC236}">
                    <a16:creationId xmlns:a16="http://schemas.microsoft.com/office/drawing/2014/main" id="{2C81347E-F1B0-2394-A827-D8DFDC2E52D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6" name="Oval 55">
                <a:extLst>
                  <a:ext uri="{FF2B5EF4-FFF2-40B4-BE49-F238E27FC236}">
                    <a16:creationId xmlns:a16="http://schemas.microsoft.com/office/drawing/2014/main" id="{4E9B4206-C308-A374-B6F7-48DF93E2C9A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7" name="Oval 56">
                <a:extLst>
                  <a:ext uri="{FF2B5EF4-FFF2-40B4-BE49-F238E27FC236}">
                    <a16:creationId xmlns:a16="http://schemas.microsoft.com/office/drawing/2014/main" id="{9D2A1663-161D-1A40-7D92-DB056902D01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8" name="Oval 57">
                <a:extLst>
                  <a:ext uri="{FF2B5EF4-FFF2-40B4-BE49-F238E27FC236}">
                    <a16:creationId xmlns:a16="http://schemas.microsoft.com/office/drawing/2014/main" id="{9C5ADF06-7F4F-BCB3-1F38-8E83A868FE2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59" name="Oval 58">
                <a:extLst>
                  <a:ext uri="{FF2B5EF4-FFF2-40B4-BE49-F238E27FC236}">
                    <a16:creationId xmlns:a16="http://schemas.microsoft.com/office/drawing/2014/main" id="{2A1DBF78-0129-89F0-EB99-A4BDE932C27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0" name="Oval 59">
                <a:extLst>
                  <a:ext uri="{FF2B5EF4-FFF2-40B4-BE49-F238E27FC236}">
                    <a16:creationId xmlns:a16="http://schemas.microsoft.com/office/drawing/2014/main" id="{8B7F8C4F-1551-7EAF-6EDA-1F6D7FEDC2B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1" name="Oval 60">
                <a:extLst>
                  <a:ext uri="{FF2B5EF4-FFF2-40B4-BE49-F238E27FC236}">
                    <a16:creationId xmlns:a16="http://schemas.microsoft.com/office/drawing/2014/main" id="{67944C52-493B-68D1-965C-B2130226F89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2" name="Oval 61">
                <a:extLst>
                  <a:ext uri="{FF2B5EF4-FFF2-40B4-BE49-F238E27FC236}">
                    <a16:creationId xmlns:a16="http://schemas.microsoft.com/office/drawing/2014/main" id="{D0E61FE8-E5FC-DCD2-BF3E-B3DB23670DB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3" name="Oval 62">
                <a:extLst>
                  <a:ext uri="{FF2B5EF4-FFF2-40B4-BE49-F238E27FC236}">
                    <a16:creationId xmlns:a16="http://schemas.microsoft.com/office/drawing/2014/main" id="{313DFD9E-23E2-94C9-15B6-0AFA5E6B69F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4" name="Oval 63">
                <a:extLst>
                  <a:ext uri="{FF2B5EF4-FFF2-40B4-BE49-F238E27FC236}">
                    <a16:creationId xmlns:a16="http://schemas.microsoft.com/office/drawing/2014/main" id="{93D4A2D7-2C26-092A-E587-FBA8FF50C9E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5" name="Oval 64">
                <a:extLst>
                  <a:ext uri="{FF2B5EF4-FFF2-40B4-BE49-F238E27FC236}">
                    <a16:creationId xmlns:a16="http://schemas.microsoft.com/office/drawing/2014/main" id="{EC328C77-2385-832E-9A8A-DD5BD2E9928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6" name="Oval 65">
                <a:extLst>
                  <a:ext uri="{FF2B5EF4-FFF2-40B4-BE49-F238E27FC236}">
                    <a16:creationId xmlns:a16="http://schemas.microsoft.com/office/drawing/2014/main" id="{0D30291A-6E97-2745-9FCF-67D630E4D55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7" name="Oval 66">
                <a:extLst>
                  <a:ext uri="{FF2B5EF4-FFF2-40B4-BE49-F238E27FC236}">
                    <a16:creationId xmlns:a16="http://schemas.microsoft.com/office/drawing/2014/main" id="{3A206784-219D-E697-9729-F4C4DA0AE1F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8" name="Oval 67">
                <a:extLst>
                  <a:ext uri="{FF2B5EF4-FFF2-40B4-BE49-F238E27FC236}">
                    <a16:creationId xmlns:a16="http://schemas.microsoft.com/office/drawing/2014/main" id="{D656A06A-FFC0-C767-A496-F8BF40A14F7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69" name="Oval 68">
                <a:extLst>
                  <a:ext uri="{FF2B5EF4-FFF2-40B4-BE49-F238E27FC236}">
                    <a16:creationId xmlns:a16="http://schemas.microsoft.com/office/drawing/2014/main" id="{00FE1376-9716-AFE4-8C7C-F8220326E9B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0" name="Oval 69">
                <a:extLst>
                  <a:ext uri="{FF2B5EF4-FFF2-40B4-BE49-F238E27FC236}">
                    <a16:creationId xmlns:a16="http://schemas.microsoft.com/office/drawing/2014/main" id="{CCAED424-CBC9-8B25-0B47-4C90B59124B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1" name="Oval 70">
                <a:extLst>
                  <a:ext uri="{FF2B5EF4-FFF2-40B4-BE49-F238E27FC236}">
                    <a16:creationId xmlns:a16="http://schemas.microsoft.com/office/drawing/2014/main" id="{D034B845-4787-0A36-C7D4-F40C8E4F36D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2" name="Oval 71">
                <a:extLst>
                  <a:ext uri="{FF2B5EF4-FFF2-40B4-BE49-F238E27FC236}">
                    <a16:creationId xmlns:a16="http://schemas.microsoft.com/office/drawing/2014/main" id="{81996113-E546-80F3-494C-FB9DE8D0C8E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3" name="Oval 72">
                <a:extLst>
                  <a:ext uri="{FF2B5EF4-FFF2-40B4-BE49-F238E27FC236}">
                    <a16:creationId xmlns:a16="http://schemas.microsoft.com/office/drawing/2014/main" id="{DAF745D1-F3DF-3468-D4A3-CDFEF0AF432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4" name="Oval 73">
                <a:extLst>
                  <a:ext uri="{FF2B5EF4-FFF2-40B4-BE49-F238E27FC236}">
                    <a16:creationId xmlns:a16="http://schemas.microsoft.com/office/drawing/2014/main" id="{DC13966F-6937-57A2-CFFD-2B7060741D4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5" name="Oval 74">
                <a:extLst>
                  <a:ext uri="{FF2B5EF4-FFF2-40B4-BE49-F238E27FC236}">
                    <a16:creationId xmlns:a16="http://schemas.microsoft.com/office/drawing/2014/main" id="{A7FC6816-B25A-F348-D416-18E7D6BD5BC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grpSp>
          <p:nvGrpSpPr>
            <p:cNvPr id="112" name="Group 111">
              <a:extLst>
                <a:ext uri="{FF2B5EF4-FFF2-40B4-BE49-F238E27FC236}">
                  <a16:creationId xmlns:a16="http://schemas.microsoft.com/office/drawing/2014/main" id="{83224E59-027B-4984-1DBB-0BA3634ECDF0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5940439" y="3649177"/>
              <a:ext cx="2107900" cy="2107900"/>
              <a:chOff x="2855182" y="301772"/>
              <a:chExt cx="5589571" cy="5589571"/>
            </a:xfrm>
          </p:grpSpPr>
          <p:pic>
            <p:nvPicPr>
              <p:cNvPr id="113" name="Picture 112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436CBB68-02A2-3046-ADDA-A937C660344D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  <a:effectLst>
                <a:outerShdw blurRad="127000" dist="127000" dir="2700000" algn="tl" rotWithShape="0">
                  <a:prstClr val="black">
                    <a:alpha val="40000"/>
                  </a:prstClr>
                </a:outerShdw>
              </a:effectLst>
            </p:spPr>
          </p:pic>
          <p:sp>
            <p:nvSpPr>
              <p:cNvPr id="114" name="Oval 113">
                <a:extLst>
                  <a:ext uri="{FF2B5EF4-FFF2-40B4-BE49-F238E27FC236}">
                    <a16:creationId xmlns:a16="http://schemas.microsoft.com/office/drawing/2014/main" id="{6DD4AEC0-4DBD-6143-2916-0B386E5192A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5" name="Oval 114">
                <a:extLst>
                  <a:ext uri="{FF2B5EF4-FFF2-40B4-BE49-F238E27FC236}">
                    <a16:creationId xmlns:a16="http://schemas.microsoft.com/office/drawing/2014/main" id="{81ED7167-F606-1481-356D-5E9DDD16B6D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6" name="Oval 115">
                <a:extLst>
                  <a:ext uri="{FF2B5EF4-FFF2-40B4-BE49-F238E27FC236}">
                    <a16:creationId xmlns:a16="http://schemas.microsoft.com/office/drawing/2014/main" id="{369D55E2-D4BE-5F0E-1795-0A64004F1D9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7" name="Oval 116">
                <a:extLst>
                  <a:ext uri="{FF2B5EF4-FFF2-40B4-BE49-F238E27FC236}">
                    <a16:creationId xmlns:a16="http://schemas.microsoft.com/office/drawing/2014/main" id="{7B582B64-7FC1-5873-A852-E797919DDA2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8" name="Oval 117">
                <a:extLst>
                  <a:ext uri="{FF2B5EF4-FFF2-40B4-BE49-F238E27FC236}">
                    <a16:creationId xmlns:a16="http://schemas.microsoft.com/office/drawing/2014/main" id="{6D598242-72A0-49BF-88BE-3C6604AF1CB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9" name="Oval 118">
                <a:extLst>
                  <a:ext uri="{FF2B5EF4-FFF2-40B4-BE49-F238E27FC236}">
                    <a16:creationId xmlns:a16="http://schemas.microsoft.com/office/drawing/2014/main" id="{8D4E3FB7-67BD-0C4F-8121-A2FCFD9E26F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567758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0" name="Oval 119">
                <a:extLst>
                  <a:ext uri="{FF2B5EF4-FFF2-40B4-BE49-F238E27FC236}">
                    <a16:creationId xmlns:a16="http://schemas.microsoft.com/office/drawing/2014/main" id="{E675272B-84DF-5CF1-422F-DB9FE7325CC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1" name="Oval 120">
                <a:extLst>
                  <a:ext uri="{FF2B5EF4-FFF2-40B4-BE49-F238E27FC236}">
                    <a16:creationId xmlns:a16="http://schemas.microsoft.com/office/drawing/2014/main" id="{9CA590BC-96A4-755B-AF05-6A2E72E82A1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2" name="Oval 121">
                <a:extLst>
                  <a:ext uri="{FF2B5EF4-FFF2-40B4-BE49-F238E27FC236}">
                    <a16:creationId xmlns:a16="http://schemas.microsoft.com/office/drawing/2014/main" id="{10C7CC9B-09F5-C577-8E7D-B566061FC50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3" name="Oval 122">
                <a:extLst>
                  <a:ext uri="{FF2B5EF4-FFF2-40B4-BE49-F238E27FC236}">
                    <a16:creationId xmlns:a16="http://schemas.microsoft.com/office/drawing/2014/main" id="{0443AF05-EBCC-CDBF-A3BE-960262F646C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4" name="Oval 123">
                <a:extLst>
                  <a:ext uri="{FF2B5EF4-FFF2-40B4-BE49-F238E27FC236}">
                    <a16:creationId xmlns:a16="http://schemas.microsoft.com/office/drawing/2014/main" id="{5F9FF14E-7EA8-72B4-2230-7FCDC3DE8DB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5" name="Oval 124">
                <a:extLst>
                  <a:ext uri="{FF2B5EF4-FFF2-40B4-BE49-F238E27FC236}">
                    <a16:creationId xmlns:a16="http://schemas.microsoft.com/office/drawing/2014/main" id="{942D55B9-2986-9473-9EEA-D0B74D6BA93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6" name="Oval 125">
                <a:extLst>
                  <a:ext uri="{FF2B5EF4-FFF2-40B4-BE49-F238E27FC236}">
                    <a16:creationId xmlns:a16="http://schemas.microsoft.com/office/drawing/2014/main" id="{1B745DD2-CD0A-091C-A5FB-512B7EA8187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7" name="Oval 126">
                <a:extLst>
                  <a:ext uri="{FF2B5EF4-FFF2-40B4-BE49-F238E27FC236}">
                    <a16:creationId xmlns:a16="http://schemas.microsoft.com/office/drawing/2014/main" id="{94B42C0D-C552-242F-0F2B-56C0A883500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8" name="Oval 127">
                <a:extLst>
                  <a:ext uri="{FF2B5EF4-FFF2-40B4-BE49-F238E27FC236}">
                    <a16:creationId xmlns:a16="http://schemas.microsoft.com/office/drawing/2014/main" id="{1B48EFBD-8399-F5ED-A16D-A80F0BFCB9D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9" name="Oval 128">
                <a:extLst>
                  <a:ext uri="{FF2B5EF4-FFF2-40B4-BE49-F238E27FC236}">
                    <a16:creationId xmlns:a16="http://schemas.microsoft.com/office/drawing/2014/main" id="{2B8B80D2-7F61-D180-7B78-DA91390E9BC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0" name="Oval 129">
                <a:extLst>
                  <a:ext uri="{FF2B5EF4-FFF2-40B4-BE49-F238E27FC236}">
                    <a16:creationId xmlns:a16="http://schemas.microsoft.com/office/drawing/2014/main" id="{0FC56604-4D79-6F9B-573A-9E9293E306B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1" name="Oval 130">
                <a:extLst>
                  <a:ext uri="{FF2B5EF4-FFF2-40B4-BE49-F238E27FC236}">
                    <a16:creationId xmlns:a16="http://schemas.microsoft.com/office/drawing/2014/main" id="{CAC6DCEE-F116-C0D1-08A5-56DCABE262A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2" name="Oval 131">
                <a:extLst>
                  <a:ext uri="{FF2B5EF4-FFF2-40B4-BE49-F238E27FC236}">
                    <a16:creationId xmlns:a16="http://schemas.microsoft.com/office/drawing/2014/main" id="{474B605D-A92A-B71A-58C4-26C2810C38A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3" name="Oval 132">
                <a:extLst>
                  <a:ext uri="{FF2B5EF4-FFF2-40B4-BE49-F238E27FC236}">
                    <a16:creationId xmlns:a16="http://schemas.microsoft.com/office/drawing/2014/main" id="{C2EC2D1E-DA87-F17A-1B39-935D661C405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4" name="Oval 133">
                <a:extLst>
                  <a:ext uri="{FF2B5EF4-FFF2-40B4-BE49-F238E27FC236}">
                    <a16:creationId xmlns:a16="http://schemas.microsoft.com/office/drawing/2014/main" id="{17152B25-2DC3-A776-A96E-9EEE2824C16D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5" name="Oval 134">
                <a:extLst>
                  <a:ext uri="{FF2B5EF4-FFF2-40B4-BE49-F238E27FC236}">
                    <a16:creationId xmlns:a16="http://schemas.microsoft.com/office/drawing/2014/main" id="{4053714F-202A-EA95-26D1-1754A086988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6" name="Oval 135">
                <a:extLst>
                  <a:ext uri="{FF2B5EF4-FFF2-40B4-BE49-F238E27FC236}">
                    <a16:creationId xmlns:a16="http://schemas.microsoft.com/office/drawing/2014/main" id="{E920D1B6-5F95-1092-67FE-89EFB623CAB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7" name="Oval 136">
                <a:extLst>
                  <a:ext uri="{FF2B5EF4-FFF2-40B4-BE49-F238E27FC236}">
                    <a16:creationId xmlns:a16="http://schemas.microsoft.com/office/drawing/2014/main" id="{A710571A-7FD2-9789-2FB3-1C2BF61B129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8" name="Oval 137">
                <a:extLst>
                  <a:ext uri="{FF2B5EF4-FFF2-40B4-BE49-F238E27FC236}">
                    <a16:creationId xmlns:a16="http://schemas.microsoft.com/office/drawing/2014/main" id="{52FC7901-15AC-2ACF-5772-591A3FD735F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9" name="Oval 138">
                <a:extLst>
                  <a:ext uri="{FF2B5EF4-FFF2-40B4-BE49-F238E27FC236}">
                    <a16:creationId xmlns:a16="http://schemas.microsoft.com/office/drawing/2014/main" id="{3E33A722-05D6-FCE7-1DD3-A36D374E2E0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0" name="Oval 139">
                <a:extLst>
                  <a:ext uri="{FF2B5EF4-FFF2-40B4-BE49-F238E27FC236}">
                    <a16:creationId xmlns:a16="http://schemas.microsoft.com/office/drawing/2014/main" id="{420728B4-E38C-4F2E-1357-BD039499542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1" name="Oval 140">
                <a:extLst>
                  <a:ext uri="{FF2B5EF4-FFF2-40B4-BE49-F238E27FC236}">
                    <a16:creationId xmlns:a16="http://schemas.microsoft.com/office/drawing/2014/main" id="{3F5E8AFF-939E-93DB-26FD-B629C194FCD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2" name="Oval 141">
                <a:extLst>
                  <a:ext uri="{FF2B5EF4-FFF2-40B4-BE49-F238E27FC236}">
                    <a16:creationId xmlns:a16="http://schemas.microsoft.com/office/drawing/2014/main" id="{8FCE8844-C253-D725-A28C-62CAA3FF69D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3" name="Oval 142">
                <a:extLst>
                  <a:ext uri="{FF2B5EF4-FFF2-40B4-BE49-F238E27FC236}">
                    <a16:creationId xmlns:a16="http://schemas.microsoft.com/office/drawing/2014/main" id="{E7629812-EDD4-820E-052B-C1B20FF4CDE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4" name="Oval 143">
                <a:extLst>
                  <a:ext uri="{FF2B5EF4-FFF2-40B4-BE49-F238E27FC236}">
                    <a16:creationId xmlns:a16="http://schemas.microsoft.com/office/drawing/2014/main" id="{8D4E0F59-D3A8-2E64-40EA-1D9B1B3D930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5" name="Oval 144">
                <a:extLst>
                  <a:ext uri="{FF2B5EF4-FFF2-40B4-BE49-F238E27FC236}">
                    <a16:creationId xmlns:a16="http://schemas.microsoft.com/office/drawing/2014/main" id="{988D2D61-317E-8482-7BED-9DD6BE1630C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6" name="Oval 145">
                <a:extLst>
                  <a:ext uri="{FF2B5EF4-FFF2-40B4-BE49-F238E27FC236}">
                    <a16:creationId xmlns:a16="http://schemas.microsoft.com/office/drawing/2014/main" id="{3191118A-74AF-BA56-62DB-34418944CA6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7" name="Oval 146">
                <a:extLst>
                  <a:ext uri="{FF2B5EF4-FFF2-40B4-BE49-F238E27FC236}">
                    <a16:creationId xmlns:a16="http://schemas.microsoft.com/office/drawing/2014/main" id="{68965A5F-5F34-9EF1-5151-39837F4ADB9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grpSp>
          <p:nvGrpSpPr>
            <p:cNvPr id="76" name="Group 75">
              <a:extLst>
                <a:ext uri="{FF2B5EF4-FFF2-40B4-BE49-F238E27FC236}">
                  <a16:creationId xmlns:a16="http://schemas.microsoft.com/office/drawing/2014/main" id="{43BA2064-AF58-1552-F51A-A8F80C072EDC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5677592" y="3085111"/>
              <a:ext cx="2107900" cy="2107900"/>
              <a:chOff x="2855182" y="301772"/>
              <a:chExt cx="5589571" cy="5589571"/>
            </a:xfrm>
          </p:grpSpPr>
          <p:pic>
            <p:nvPicPr>
              <p:cNvPr id="77" name="Picture 76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E68068D5-088E-3D9E-9BD3-17A9DF485C4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  <a:effectLst>
                <a:outerShdw blurRad="127000" dist="127000" dir="2700000" algn="tl" rotWithShape="0">
                  <a:prstClr val="black">
                    <a:alpha val="40000"/>
                  </a:prstClr>
                </a:outerShdw>
              </a:effectLst>
            </p:spPr>
          </p:pic>
          <p:sp>
            <p:nvSpPr>
              <p:cNvPr id="78" name="Oval 77">
                <a:extLst>
                  <a:ext uri="{FF2B5EF4-FFF2-40B4-BE49-F238E27FC236}">
                    <a16:creationId xmlns:a16="http://schemas.microsoft.com/office/drawing/2014/main" id="{4B8993F4-F23F-6641-2CA3-DF85D86680F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9" name="Oval 78">
                <a:extLst>
                  <a:ext uri="{FF2B5EF4-FFF2-40B4-BE49-F238E27FC236}">
                    <a16:creationId xmlns:a16="http://schemas.microsoft.com/office/drawing/2014/main" id="{8029552B-A7CB-670E-E046-46331370694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0" name="Oval 79">
                <a:extLst>
                  <a:ext uri="{FF2B5EF4-FFF2-40B4-BE49-F238E27FC236}">
                    <a16:creationId xmlns:a16="http://schemas.microsoft.com/office/drawing/2014/main" id="{CBAE39A1-84C1-8411-B8EC-714647C66DA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1" name="Oval 80">
                <a:extLst>
                  <a:ext uri="{FF2B5EF4-FFF2-40B4-BE49-F238E27FC236}">
                    <a16:creationId xmlns:a16="http://schemas.microsoft.com/office/drawing/2014/main" id="{78AF41FA-8DB1-4301-9A2D-609EA1CD30B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2" name="Oval 81">
                <a:extLst>
                  <a:ext uri="{FF2B5EF4-FFF2-40B4-BE49-F238E27FC236}">
                    <a16:creationId xmlns:a16="http://schemas.microsoft.com/office/drawing/2014/main" id="{75AEE291-2704-BCEA-B70F-7C80AFE4DDF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3" name="Oval 82">
                <a:extLst>
                  <a:ext uri="{FF2B5EF4-FFF2-40B4-BE49-F238E27FC236}">
                    <a16:creationId xmlns:a16="http://schemas.microsoft.com/office/drawing/2014/main" id="{C7D933A8-22E0-2548-6BF2-4A194AE2D17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567758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4" name="Oval 83">
                <a:extLst>
                  <a:ext uri="{FF2B5EF4-FFF2-40B4-BE49-F238E27FC236}">
                    <a16:creationId xmlns:a16="http://schemas.microsoft.com/office/drawing/2014/main" id="{1C22516F-9687-A15A-277A-C0629930A15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5" name="Oval 84">
                <a:extLst>
                  <a:ext uri="{FF2B5EF4-FFF2-40B4-BE49-F238E27FC236}">
                    <a16:creationId xmlns:a16="http://schemas.microsoft.com/office/drawing/2014/main" id="{3BE2F8C5-DFBC-B51F-936D-382C29705DC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6" name="Oval 85">
                <a:extLst>
                  <a:ext uri="{FF2B5EF4-FFF2-40B4-BE49-F238E27FC236}">
                    <a16:creationId xmlns:a16="http://schemas.microsoft.com/office/drawing/2014/main" id="{17AFE74D-AA6A-D89D-5F0B-2DC7DEB49FC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7" name="Oval 86">
                <a:extLst>
                  <a:ext uri="{FF2B5EF4-FFF2-40B4-BE49-F238E27FC236}">
                    <a16:creationId xmlns:a16="http://schemas.microsoft.com/office/drawing/2014/main" id="{04420E6E-92FF-4A29-25A5-6143AA84E5B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8" name="Oval 87">
                <a:extLst>
                  <a:ext uri="{FF2B5EF4-FFF2-40B4-BE49-F238E27FC236}">
                    <a16:creationId xmlns:a16="http://schemas.microsoft.com/office/drawing/2014/main" id="{37B7DB92-EF81-6686-8DDF-5BB424A3A4F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9" name="Oval 88">
                <a:extLst>
                  <a:ext uri="{FF2B5EF4-FFF2-40B4-BE49-F238E27FC236}">
                    <a16:creationId xmlns:a16="http://schemas.microsoft.com/office/drawing/2014/main" id="{ED5A16CB-BEEF-BA40-E9B2-07AAD522A76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0" name="Oval 89">
                <a:extLst>
                  <a:ext uri="{FF2B5EF4-FFF2-40B4-BE49-F238E27FC236}">
                    <a16:creationId xmlns:a16="http://schemas.microsoft.com/office/drawing/2014/main" id="{6E6AAB8B-E1C1-D185-4D0B-CBE24A779C2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1" name="Oval 90">
                <a:extLst>
                  <a:ext uri="{FF2B5EF4-FFF2-40B4-BE49-F238E27FC236}">
                    <a16:creationId xmlns:a16="http://schemas.microsoft.com/office/drawing/2014/main" id="{D7DEF35A-20A7-0DBD-3658-4D0A8FB30A5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2" name="Oval 91">
                <a:extLst>
                  <a:ext uri="{FF2B5EF4-FFF2-40B4-BE49-F238E27FC236}">
                    <a16:creationId xmlns:a16="http://schemas.microsoft.com/office/drawing/2014/main" id="{E0CCA2B5-A570-B1D8-41A4-A86BDF27834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3" name="Oval 92">
                <a:extLst>
                  <a:ext uri="{FF2B5EF4-FFF2-40B4-BE49-F238E27FC236}">
                    <a16:creationId xmlns:a16="http://schemas.microsoft.com/office/drawing/2014/main" id="{C8CC72AD-9137-2D4C-1B0C-D220117BDB1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4" name="Oval 93">
                <a:extLst>
                  <a:ext uri="{FF2B5EF4-FFF2-40B4-BE49-F238E27FC236}">
                    <a16:creationId xmlns:a16="http://schemas.microsoft.com/office/drawing/2014/main" id="{57B044D4-2D03-7675-AB3B-802F0FB6306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5" name="Oval 94">
                <a:extLst>
                  <a:ext uri="{FF2B5EF4-FFF2-40B4-BE49-F238E27FC236}">
                    <a16:creationId xmlns:a16="http://schemas.microsoft.com/office/drawing/2014/main" id="{8220D523-EEF5-30F9-68A6-9346F9926A6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6" name="Oval 95">
                <a:extLst>
                  <a:ext uri="{FF2B5EF4-FFF2-40B4-BE49-F238E27FC236}">
                    <a16:creationId xmlns:a16="http://schemas.microsoft.com/office/drawing/2014/main" id="{3AC155BB-EBC4-9BB9-4560-7ECA8518BA7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7" name="Oval 96">
                <a:extLst>
                  <a:ext uri="{FF2B5EF4-FFF2-40B4-BE49-F238E27FC236}">
                    <a16:creationId xmlns:a16="http://schemas.microsoft.com/office/drawing/2014/main" id="{36546CDA-E101-0200-B57F-147D0C39AC9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8" name="Oval 97">
                <a:extLst>
                  <a:ext uri="{FF2B5EF4-FFF2-40B4-BE49-F238E27FC236}">
                    <a16:creationId xmlns:a16="http://schemas.microsoft.com/office/drawing/2014/main" id="{FD7B0FEC-69BE-F2F8-D8C7-26AF2919237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9" name="Oval 98">
                <a:extLst>
                  <a:ext uri="{FF2B5EF4-FFF2-40B4-BE49-F238E27FC236}">
                    <a16:creationId xmlns:a16="http://schemas.microsoft.com/office/drawing/2014/main" id="{009B2D8D-29E4-ED98-CDF6-B86273739E5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0" name="Oval 99">
                <a:extLst>
                  <a:ext uri="{FF2B5EF4-FFF2-40B4-BE49-F238E27FC236}">
                    <a16:creationId xmlns:a16="http://schemas.microsoft.com/office/drawing/2014/main" id="{D8426B33-AB90-3F79-4470-564B4EC2AE5D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1" name="Oval 100">
                <a:extLst>
                  <a:ext uri="{FF2B5EF4-FFF2-40B4-BE49-F238E27FC236}">
                    <a16:creationId xmlns:a16="http://schemas.microsoft.com/office/drawing/2014/main" id="{319BF1DD-32AA-F863-79A7-3E332CFCE230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2" name="Oval 101">
                <a:extLst>
                  <a:ext uri="{FF2B5EF4-FFF2-40B4-BE49-F238E27FC236}">
                    <a16:creationId xmlns:a16="http://schemas.microsoft.com/office/drawing/2014/main" id="{67FA1E97-5B31-4DC0-C098-6501F932B26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3" name="Oval 102">
                <a:extLst>
                  <a:ext uri="{FF2B5EF4-FFF2-40B4-BE49-F238E27FC236}">
                    <a16:creationId xmlns:a16="http://schemas.microsoft.com/office/drawing/2014/main" id="{A3DA29F5-9A07-C49C-45C6-60D431E2582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4" name="Oval 103">
                <a:extLst>
                  <a:ext uri="{FF2B5EF4-FFF2-40B4-BE49-F238E27FC236}">
                    <a16:creationId xmlns:a16="http://schemas.microsoft.com/office/drawing/2014/main" id="{4272CFC5-FDD9-86D8-4990-C1846FA0996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5" name="Oval 104">
                <a:extLst>
                  <a:ext uri="{FF2B5EF4-FFF2-40B4-BE49-F238E27FC236}">
                    <a16:creationId xmlns:a16="http://schemas.microsoft.com/office/drawing/2014/main" id="{B194C811-5FFA-4581-9447-9F3916BB967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6" name="Oval 105">
                <a:extLst>
                  <a:ext uri="{FF2B5EF4-FFF2-40B4-BE49-F238E27FC236}">
                    <a16:creationId xmlns:a16="http://schemas.microsoft.com/office/drawing/2014/main" id="{619F4712-687F-DBA5-F962-89DA2F4EB95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7" name="Oval 106">
                <a:extLst>
                  <a:ext uri="{FF2B5EF4-FFF2-40B4-BE49-F238E27FC236}">
                    <a16:creationId xmlns:a16="http://schemas.microsoft.com/office/drawing/2014/main" id="{0A063231-8C51-F711-4966-40C8EA8FBA5D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8" name="Oval 107">
                <a:extLst>
                  <a:ext uri="{FF2B5EF4-FFF2-40B4-BE49-F238E27FC236}">
                    <a16:creationId xmlns:a16="http://schemas.microsoft.com/office/drawing/2014/main" id="{3DB4EBF8-F4B3-7816-260D-667E143A200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9" name="Oval 108">
                <a:extLst>
                  <a:ext uri="{FF2B5EF4-FFF2-40B4-BE49-F238E27FC236}">
                    <a16:creationId xmlns:a16="http://schemas.microsoft.com/office/drawing/2014/main" id="{87CB6EE7-683A-C852-6FEF-700C934B0CF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0" name="Oval 109">
                <a:extLst>
                  <a:ext uri="{FF2B5EF4-FFF2-40B4-BE49-F238E27FC236}">
                    <a16:creationId xmlns:a16="http://schemas.microsoft.com/office/drawing/2014/main" id="{A6279C7C-D939-680D-B48C-6F93FB24AC4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1" name="Oval 110">
                <a:extLst>
                  <a:ext uri="{FF2B5EF4-FFF2-40B4-BE49-F238E27FC236}">
                    <a16:creationId xmlns:a16="http://schemas.microsoft.com/office/drawing/2014/main" id="{3BE3F763-9D30-3CB5-03BB-C62B89BBF03F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grpSp>
          <p:nvGrpSpPr>
            <p:cNvPr id="42" name="Group 41">
              <a:extLst>
                <a:ext uri="{FF2B5EF4-FFF2-40B4-BE49-F238E27FC236}">
                  <a16:creationId xmlns:a16="http://schemas.microsoft.com/office/drawing/2014/main" id="{CD4CA714-7F55-6E2C-D5FD-39BE84655F00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4487077" y="1529296"/>
              <a:ext cx="2880000" cy="2880000"/>
              <a:chOff x="2855182" y="301772"/>
              <a:chExt cx="5589571" cy="5589571"/>
            </a:xfrm>
          </p:grpSpPr>
          <p:pic>
            <p:nvPicPr>
              <p:cNvPr id="41" name="Picture 40" descr="A picture containing background pattern&#10;&#10;Description automatically generated">
                <a:extLst>
                  <a:ext uri="{FF2B5EF4-FFF2-40B4-BE49-F238E27FC236}">
                    <a16:creationId xmlns:a16="http://schemas.microsoft.com/office/drawing/2014/main" id="{1752159D-A2C1-0B9F-501A-7246E8B4A6E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2855182" y="301772"/>
                <a:ext cx="5589571" cy="5589571"/>
              </a:xfrm>
              <a:prstGeom prst="rect">
                <a:avLst/>
              </a:prstGeom>
              <a:effectLst>
                <a:outerShdw blurRad="190500" dist="190500" dir="2700000" algn="tl" rotWithShape="0">
                  <a:prstClr val="black">
                    <a:alpha val="53000"/>
                  </a:prstClr>
                </a:outerShdw>
              </a:effectLst>
            </p:spPr>
          </p:pic>
          <p:sp>
            <p:nvSpPr>
              <p:cNvPr id="6" name="Oval 5">
                <a:extLst>
                  <a:ext uri="{FF2B5EF4-FFF2-40B4-BE49-F238E27FC236}">
                    <a16:creationId xmlns:a16="http://schemas.microsoft.com/office/drawing/2014/main" id="{794E7FD9-157F-E422-380B-2105B45F1E6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7" name="Oval 6">
                <a:extLst>
                  <a:ext uri="{FF2B5EF4-FFF2-40B4-BE49-F238E27FC236}">
                    <a16:creationId xmlns:a16="http://schemas.microsoft.com/office/drawing/2014/main" id="{892D405E-1C61-41B1-EA07-09D431D78409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8" name="Oval 7">
                <a:extLst>
                  <a:ext uri="{FF2B5EF4-FFF2-40B4-BE49-F238E27FC236}">
                    <a16:creationId xmlns:a16="http://schemas.microsoft.com/office/drawing/2014/main" id="{0E6A513D-1D90-10BE-37E7-661DC4AA638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9" name="Oval 8">
                <a:extLst>
                  <a:ext uri="{FF2B5EF4-FFF2-40B4-BE49-F238E27FC236}">
                    <a16:creationId xmlns:a16="http://schemas.microsoft.com/office/drawing/2014/main" id="{9C1713C5-F590-B213-3E5F-DE359E99097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879838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" name="Oval 9">
                <a:extLst>
                  <a:ext uri="{FF2B5EF4-FFF2-40B4-BE49-F238E27FC236}">
                    <a16:creationId xmlns:a16="http://schemas.microsoft.com/office/drawing/2014/main" id="{380B774B-1767-AA3F-9B71-C6B82B16B6E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1" name="Oval 10">
                <a:extLst>
                  <a:ext uri="{FF2B5EF4-FFF2-40B4-BE49-F238E27FC236}">
                    <a16:creationId xmlns:a16="http://schemas.microsoft.com/office/drawing/2014/main" id="{82196E61-4D88-671F-BF27-CFDF2C4FE66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567758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2" name="Oval 11">
                <a:extLst>
                  <a:ext uri="{FF2B5EF4-FFF2-40B4-BE49-F238E27FC236}">
                    <a16:creationId xmlns:a16="http://schemas.microsoft.com/office/drawing/2014/main" id="{B519387F-EF40-9E45-E0E0-A6B21A71CF6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3" name="Oval 12">
                <a:extLst>
                  <a:ext uri="{FF2B5EF4-FFF2-40B4-BE49-F238E27FC236}">
                    <a16:creationId xmlns:a16="http://schemas.microsoft.com/office/drawing/2014/main" id="{6761BE19-FEFB-C9ED-4637-9FD019A1E9D4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4" name="Oval 13">
                <a:extLst>
                  <a:ext uri="{FF2B5EF4-FFF2-40B4-BE49-F238E27FC236}">
                    <a16:creationId xmlns:a16="http://schemas.microsoft.com/office/drawing/2014/main" id="{59634EAC-3D5D-B610-745E-2AED5B4AEE0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5" name="Oval 14">
                <a:extLst>
                  <a:ext uri="{FF2B5EF4-FFF2-40B4-BE49-F238E27FC236}">
                    <a16:creationId xmlns:a16="http://schemas.microsoft.com/office/drawing/2014/main" id="{02F522C8-E45D-4B39-4C21-E440D1D45C7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6" name="Oval 15">
                <a:extLst>
                  <a:ext uri="{FF2B5EF4-FFF2-40B4-BE49-F238E27FC236}">
                    <a16:creationId xmlns:a16="http://schemas.microsoft.com/office/drawing/2014/main" id="{2749B4A9-5817-5431-75B8-649DECD79A1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7" name="Oval 16">
                <a:extLst>
                  <a:ext uri="{FF2B5EF4-FFF2-40B4-BE49-F238E27FC236}">
                    <a16:creationId xmlns:a16="http://schemas.microsoft.com/office/drawing/2014/main" id="{6124D09F-CBBC-1245-05A4-3DB25D4A978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4812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8" name="Oval 17">
                <a:extLst>
                  <a:ext uri="{FF2B5EF4-FFF2-40B4-BE49-F238E27FC236}">
                    <a16:creationId xmlns:a16="http://schemas.microsoft.com/office/drawing/2014/main" id="{B1797AD7-875A-09E8-622D-342A39B28E8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9" name="Oval 18">
                <a:extLst>
                  <a:ext uri="{FF2B5EF4-FFF2-40B4-BE49-F238E27FC236}">
                    <a16:creationId xmlns:a16="http://schemas.microsoft.com/office/drawing/2014/main" id="{9A0DE604-415A-079B-DFDB-608674D3D67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0" name="Oval 19">
                <a:extLst>
                  <a:ext uri="{FF2B5EF4-FFF2-40B4-BE49-F238E27FC236}">
                    <a16:creationId xmlns:a16="http://schemas.microsoft.com/office/drawing/2014/main" id="{008740FD-EBBC-6D5A-DEFF-8274F06C73A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1" name="Oval 20">
                <a:extLst>
                  <a:ext uri="{FF2B5EF4-FFF2-40B4-BE49-F238E27FC236}">
                    <a16:creationId xmlns:a16="http://schemas.microsoft.com/office/drawing/2014/main" id="{1A7A9146-CD59-81F7-A82E-1AD479B8639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3768939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2" name="Oval 21">
                <a:extLst>
                  <a:ext uri="{FF2B5EF4-FFF2-40B4-BE49-F238E27FC236}">
                    <a16:creationId xmlns:a16="http://schemas.microsoft.com/office/drawing/2014/main" id="{936D2F28-13FB-407D-7B7A-477E0807EE0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61883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3" name="Oval 22">
                <a:extLst>
                  <a:ext uri="{FF2B5EF4-FFF2-40B4-BE49-F238E27FC236}">
                    <a16:creationId xmlns:a16="http://schemas.microsoft.com/office/drawing/2014/main" id="{A20012D0-65B1-CB2E-E65A-9C066AAF734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32000">
                    <a:schemeClr val="tx1">
                      <a:lumMod val="75000"/>
                      <a:lumOff val="25000"/>
                    </a:schemeClr>
                  </a:gs>
                  <a:gs pos="83000">
                    <a:schemeClr val="tx1">
                      <a:lumMod val="95000"/>
                      <a:lumOff val="5000"/>
                    </a:schemeClr>
                  </a:gs>
                  <a:gs pos="100000">
                    <a:schemeClr val="tx1">
                      <a:lumMod val="95000"/>
                      <a:lumOff val="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tx1">
                    <a:lumMod val="95000"/>
                    <a:lumOff val="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4" name="Oval 23">
                <a:extLst>
                  <a:ext uri="{FF2B5EF4-FFF2-40B4-BE49-F238E27FC236}">
                    <a16:creationId xmlns:a16="http://schemas.microsoft.com/office/drawing/2014/main" id="{09E94256-8A05-3A81-AA6C-DB4A7C0736F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5" name="Oval 24">
                <a:extLst>
                  <a:ext uri="{FF2B5EF4-FFF2-40B4-BE49-F238E27FC236}">
                    <a16:creationId xmlns:a16="http://schemas.microsoft.com/office/drawing/2014/main" id="{78C3D10C-F379-7F65-36D3-D0DCEDF2372C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022191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6" name="Oval 25">
                <a:extLst>
                  <a:ext uri="{FF2B5EF4-FFF2-40B4-BE49-F238E27FC236}">
                    <a16:creationId xmlns:a16="http://schemas.microsoft.com/office/drawing/2014/main" id="{791768DB-F2CB-01F1-8775-A2320F93836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5462286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7" name="Oval 26">
                <a:extLst>
                  <a:ext uri="{FF2B5EF4-FFF2-40B4-BE49-F238E27FC236}">
                    <a16:creationId xmlns:a16="http://schemas.microsoft.com/office/drawing/2014/main" id="{04AD2FCF-8A1A-B07A-6A1C-41F60425BBA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121464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8" name="Oval 27">
                <a:extLst>
                  <a:ext uri="{FF2B5EF4-FFF2-40B4-BE49-F238E27FC236}">
                    <a16:creationId xmlns:a16="http://schemas.microsoft.com/office/drawing/2014/main" id="{95DE2A83-F352-DA41-A7BB-6A6754EB799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9" name="Oval 28">
                <a:extLst>
                  <a:ext uri="{FF2B5EF4-FFF2-40B4-BE49-F238E27FC236}">
                    <a16:creationId xmlns:a16="http://schemas.microsoft.com/office/drawing/2014/main" id="{1C1CD752-97A7-2C0C-9434-5BAB1E71A2E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309907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0" name="Oval 29">
                <a:extLst>
                  <a:ext uri="{FF2B5EF4-FFF2-40B4-BE49-F238E27FC236}">
                    <a16:creationId xmlns:a16="http://schemas.microsoft.com/office/drawing/2014/main" id="{34BAFC56-CA94-B042-17BC-0FD23532A093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1" name="Oval 30">
                <a:extLst>
                  <a:ext uri="{FF2B5EF4-FFF2-40B4-BE49-F238E27FC236}">
                    <a16:creationId xmlns:a16="http://schemas.microsoft.com/office/drawing/2014/main" id="{05E1636D-3694-616D-64F5-BC77CD0DCA8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2" name="Oval 31">
                <a:extLst>
                  <a:ext uri="{FF2B5EF4-FFF2-40B4-BE49-F238E27FC236}">
                    <a16:creationId xmlns:a16="http://schemas.microsoft.com/office/drawing/2014/main" id="{03364129-8455-D72C-A517-AE722FF2F475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158340" y="784158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3" name="Oval 32">
                <a:extLst>
                  <a:ext uri="{FF2B5EF4-FFF2-40B4-BE49-F238E27FC236}">
                    <a16:creationId xmlns:a16="http://schemas.microsoft.com/office/drawing/2014/main" id="{1F318D16-0EE4-E7B3-7D51-A2EF7D8917D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163550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4" name="Oval 33">
                <a:extLst>
                  <a:ext uri="{FF2B5EF4-FFF2-40B4-BE49-F238E27FC236}">
                    <a16:creationId xmlns:a16="http://schemas.microsoft.com/office/drawing/2014/main" id="{6971F24C-7C12-A162-0019-82598F9F9366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6725982" y="2054743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5" name="Oval 34">
                <a:extLst>
                  <a:ext uri="{FF2B5EF4-FFF2-40B4-BE49-F238E27FC236}">
                    <a16:creationId xmlns:a16="http://schemas.microsoft.com/office/drawing/2014/main" id="{301AC193-D411-5E44-60BD-DA0358C47A5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2907182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6" name="Oval 35">
                <a:extLst>
                  <a:ext uri="{FF2B5EF4-FFF2-40B4-BE49-F238E27FC236}">
                    <a16:creationId xmlns:a16="http://schemas.microsoft.com/office/drawing/2014/main" id="{D455C815-C39C-6EBC-149D-18C84309B037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3324926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7" name="Oval 36">
                <a:extLst>
                  <a:ext uri="{FF2B5EF4-FFF2-40B4-BE49-F238E27FC236}">
                    <a16:creationId xmlns:a16="http://schemas.microsoft.com/office/drawing/2014/main" id="{BD32BC75-927F-3470-8876-1BDBBF363401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374438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8" name="Oval 37">
                <a:extLst>
                  <a:ext uri="{FF2B5EF4-FFF2-40B4-BE49-F238E27FC236}">
                    <a16:creationId xmlns:a16="http://schemas.microsoft.com/office/drawing/2014/main" id="{46C6FE7E-84E9-9DDB-0B20-1D95A2E5CA3E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206012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39" name="Oval 38">
                <a:extLst>
                  <a:ext uri="{FF2B5EF4-FFF2-40B4-BE49-F238E27FC236}">
                    <a16:creationId xmlns:a16="http://schemas.microsoft.com/office/drawing/2014/main" id="{549DE4AF-BA69-A310-5354-08FD9DC0FC3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615739" y="4168115"/>
                <a:ext cx="360000" cy="360000"/>
              </a:xfrm>
              <a:prstGeom prst="ellipse">
                <a:avLst/>
              </a:prstGeom>
              <a:gradFill flip="none" rotWithShape="1">
                <a:gsLst>
                  <a:gs pos="0">
                    <a:schemeClr val="bg1"/>
                  </a:gs>
                  <a:gs pos="49000">
                    <a:schemeClr val="bg1"/>
                  </a:gs>
                  <a:gs pos="83000">
                    <a:schemeClr val="bg1">
                      <a:lumMod val="85000"/>
                    </a:schemeClr>
                  </a:gs>
                  <a:gs pos="100000">
                    <a:schemeClr val="bg1">
                      <a:lumMod val="85000"/>
                    </a:schemeClr>
                  </a:gs>
                </a:gsLst>
                <a:path path="circle">
                  <a:fillToRect r="100000" b="100000"/>
                </a:path>
                <a:tileRect l="-100000" t="-100000"/>
              </a:gradFill>
              <a:ln>
                <a:solidFill>
                  <a:schemeClr val="bg1">
                    <a:lumMod val="8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sp>
          <p:nvSpPr>
            <p:cNvPr id="148" name="TextBox 147">
              <a:extLst>
                <a:ext uri="{FF2B5EF4-FFF2-40B4-BE49-F238E27FC236}">
                  <a16:creationId xmlns:a16="http://schemas.microsoft.com/office/drawing/2014/main" id="{B86F66D3-EDBE-AB8A-E121-8D38922AA696}"/>
                </a:ext>
              </a:extLst>
            </p:cNvPr>
            <p:cNvSpPr txBox="1"/>
            <p:nvPr/>
          </p:nvSpPr>
          <p:spPr>
            <a:xfrm>
              <a:off x="5720015" y="4612337"/>
              <a:ext cx="2023054" cy="954107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many 1000s </a:t>
              </a:r>
              <a:br>
                <a:rPr lang="en-US" sz="2800" dirty="0"/>
              </a:br>
              <a:r>
                <a:rPr lang="en-US" sz="2800" dirty="0"/>
                <a:t>of games …</a:t>
              </a:r>
            </a:p>
          </p:txBody>
        </p:sp>
        <p:sp>
          <p:nvSpPr>
            <p:cNvPr id="150" name="Left-right Arrow 149">
              <a:extLst>
                <a:ext uri="{FF2B5EF4-FFF2-40B4-BE49-F238E27FC236}">
                  <a16:creationId xmlns:a16="http://schemas.microsoft.com/office/drawing/2014/main" id="{6677EAEE-BB0A-D5CE-F09E-8BE28195C933}"/>
                </a:ext>
              </a:extLst>
            </p:cNvPr>
            <p:cNvSpPr/>
            <p:nvPr/>
          </p:nvSpPr>
          <p:spPr>
            <a:xfrm>
              <a:off x="7505532" y="2269176"/>
              <a:ext cx="1126063" cy="467117"/>
            </a:xfrm>
            <a:prstGeom prst="left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Left-right Arrow 150">
              <a:extLst>
                <a:ext uri="{FF2B5EF4-FFF2-40B4-BE49-F238E27FC236}">
                  <a16:creationId xmlns:a16="http://schemas.microsoft.com/office/drawing/2014/main" id="{517D8B55-DDE9-AA38-D5EA-A19D69EC1BF5}"/>
                </a:ext>
              </a:extLst>
            </p:cNvPr>
            <p:cNvSpPr/>
            <p:nvPr/>
          </p:nvSpPr>
          <p:spPr>
            <a:xfrm>
              <a:off x="3299175" y="2309911"/>
              <a:ext cx="1126063" cy="467117"/>
            </a:xfrm>
            <a:prstGeom prst="left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Circular Arrow 151">
              <a:extLst>
                <a:ext uri="{FF2B5EF4-FFF2-40B4-BE49-F238E27FC236}">
                  <a16:creationId xmlns:a16="http://schemas.microsoft.com/office/drawing/2014/main" id="{DB27E944-CE1D-8E37-E91F-20D1DF4F600E}"/>
                </a:ext>
              </a:extLst>
            </p:cNvPr>
            <p:cNvSpPr/>
            <p:nvPr/>
          </p:nvSpPr>
          <p:spPr>
            <a:xfrm flipV="1">
              <a:off x="9341689" y="3260075"/>
              <a:ext cx="1963270" cy="1963270"/>
            </a:xfrm>
            <a:prstGeom prst="circularArrow">
              <a:avLst>
                <a:gd name="adj1" fmla="val 7388"/>
                <a:gd name="adj2" fmla="val 1509301"/>
                <a:gd name="adj3" fmla="val 3175427"/>
                <a:gd name="adj4" fmla="val 10800000"/>
                <a:gd name="adj5" fmla="val 10724"/>
              </a:avLst>
            </a:prstGeom>
            <a:solidFill>
              <a:srgbClr val="7030A0"/>
            </a:solidFill>
            <a:ln>
              <a:solidFill>
                <a:srgbClr val="9640D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153" name="Circular Arrow 152">
              <a:extLst>
                <a:ext uri="{FF2B5EF4-FFF2-40B4-BE49-F238E27FC236}">
                  <a16:creationId xmlns:a16="http://schemas.microsoft.com/office/drawing/2014/main" id="{1583E7F4-597E-1BD3-1C80-081F93DD70C4}"/>
                </a:ext>
              </a:extLst>
            </p:cNvPr>
            <p:cNvSpPr/>
            <p:nvPr/>
          </p:nvSpPr>
          <p:spPr>
            <a:xfrm flipH="1" flipV="1">
              <a:off x="626896" y="3260075"/>
              <a:ext cx="1963270" cy="1963270"/>
            </a:xfrm>
            <a:prstGeom prst="circularArrow">
              <a:avLst>
                <a:gd name="adj1" fmla="val 7388"/>
                <a:gd name="adj2" fmla="val 1509301"/>
                <a:gd name="adj3" fmla="val 3175427"/>
                <a:gd name="adj4" fmla="val 10800000"/>
                <a:gd name="adj5" fmla="val 10724"/>
              </a:avLst>
            </a:prstGeom>
            <a:solidFill>
              <a:srgbClr val="7030A0"/>
            </a:solidFill>
            <a:ln>
              <a:solidFill>
                <a:srgbClr val="9640D7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154" name="TextBox 153">
              <a:extLst>
                <a:ext uri="{FF2B5EF4-FFF2-40B4-BE49-F238E27FC236}">
                  <a16:creationId xmlns:a16="http://schemas.microsoft.com/office/drawing/2014/main" id="{22AF61DE-F4A5-F775-2558-2D837BCA5157}"/>
                </a:ext>
              </a:extLst>
            </p:cNvPr>
            <p:cNvSpPr txBox="1"/>
            <p:nvPr/>
          </p:nvSpPr>
          <p:spPr>
            <a:xfrm>
              <a:off x="6738864" y="386825"/>
              <a:ext cx="3214021" cy="954107"/>
            </a:xfrm>
            <a:prstGeom prst="rect">
              <a:avLst/>
            </a:prstGeom>
            <a:solidFill>
              <a:schemeClr val="bg1">
                <a:alpha val="70000"/>
              </a:schemeClr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variants play against </a:t>
              </a:r>
              <a:br>
                <a:rPr lang="en-US" sz="2800" dirty="0"/>
              </a:br>
              <a:r>
                <a:rPr lang="en-US" sz="2800" dirty="0"/>
                <a:t>one another</a:t>
              </a:r>
            </a:p>
          </p:txBody>
        </p:sp>
        <p:cxnSp>
          <p:nvCxnSpPr>
            <p:cNvPr id="155" name="Straight Arrow Connector 154">
              <a:extLst>
                <a:ext uri="{FF2B5EF4-FFF2-40B4-BE49-F238E27FC236}">
                  <a16:creationId xmlns:a16="http://schemas.microsoft.com/office/drawing/2014/main" id="{CAAD89EA-6C06-BF2E-D0F3-B17B56245547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4049486" y="1025514"/>
              <a:ext cx="3006823" cy="1210535"/>
            </a:xfrm>
            <a:prstGeom prst="straightConnector1">
              <a:avLst/>
            </a:prstGeom>
            <a:ln w="38100">
              <a:solidFill>
                <a:srgbClr val="FF0000"/>
              </a:solidFill>
              <a:tailEnd type="triangle" w="lg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57" name="Group 156">
              <a:extLst>
                <a:ext uri="{FF2B5EF4-FFF2-40B4-BE49-F238E27FC236}">
                  <a16:creationId xmlns:a16="http://schemas.microsoft.com/office/drawing/2014/main" id="{DD283A71-27FC-9603-AF24-B015BC765090}"/>
                </a:ext>
              </a:extLst>
            </p:cNvPr>
            <p:cNvGrpSpPr/>
            <p:nvPr/>
          </p:nvGrpSpPr>
          <p:grpSpPr>
            <a:xfrm>
              <a:off x="1579376" y="1833434"/>
              <a:ext cx="1620000" cy="2160000"/>
              <a:chOff x="1579376" y="1833434"/>
              <a:chExt cx="1620000" cy="2160000"/>
            </a:xfrm>
          </p:grpSpPr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9D2A27D0-0820-8499-F093-A88D47B2F3EE}"/>
                  </a:ext>
                </a:extLst>
              </p:cNvPr>
              <p:cNvSpPr>
                <a:spLocks/>
              </p:cNvSpPr>
              <p:nvPr/>
            </p:nvSpPr>
            <p:spPr>
              <a:xfrm>
                <a:off x="1579376" y="1833434"/>
                <a:ext cx="1620000" cy="2160000"/>
              </a:xfrm>
              <a:prstGeom prst="rect">
                <a:avLst/>
              </a:prstGeom>
              <a:pattFill prst="openDmnd">
                <a:fgClr>
                  <a:schemeClr val="tx1"/>
                </a:fgClr>
                <a:bgClr>
                  <a:schemeClr val="bg1"/>
                </a:bgClr>
              </a:patt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6" name="TextBox 155">
                <a:extLst>
                  <a:ext uri="{FF2B5EF4-FFF2-40B4-BE49-F238E27FC236}">
                    <a16:creationId xmlns:a16="http://schemas.microsoft.com/office/drawing/2014/main" id="{0FA048F2-77F8-5F48-8F91-9F863418996C}"/>
                  </a:ext>
                </a:extLst>
              </p:cNvPr>
              <p:cNvSpPr txBox="1"/>
              <p:nvPr/>
            </p:nvSpPr>
            <p:spPr>
              <a:xfrm>
                <a:off x="1658535" y="2651824"/>
                <a:ext cx="1461682" cy="523220"/>
              </a:xfrm>
              <a:prstGeom prst="rect">
                <a:avLst/>
              </a:prstGeom>
              <a:solidFill>
                <a:schemeClr val="bg1">
                  <a:alpha val="70000"/>
                </a:schemeClr>
              </a:solidFill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n-US" sz="2800" dirty="0"/>
                  <a:t>variant 1</a:t>
                </a:r>
              </a:p>
            </p:txBody>
          </p:sp>
        </p:grpSp>
        <p:grpSp>
          <p:nvGrpSpPr>
            <p:cNvPr id="158" name="Group 157">
              <a:extLst>
                <a:ext uri="{FF2B5EF4-FFF2-40B4-BE49-F238E27FC236}">
                  <a16:creationId xmlns:a16="http://schemas.microsoft.com/office/drawing/2014/main" id="{2AD78399-1FEB-1C43-6BD3-064B4C254412}"/>
                </a:ext>
              </a:extLst>
            </p:cNvPr>
            <p:cNvGrpSpPr/>
            <p:nvPr/>
          </p:nvGrpSpPr>
          <p:grpSpPr>
            <a:xfrm>
              <a:off x="8754840" y="1833434"/>
              <a:ext cx="1620000" cy="2160000"/>
              <a:chOff x="1579376" y="1833434"/>
              <a:chExt cx="1620000" cy="2160000"/>
            </a:xfrm>
          </p:grpSpPr>
          <p:sp>
            <p:nvSpPr>
              <p:cNvPr id="159" name="Rectangle 158">
                <a:extLst>
                  <a:ext uri="{FF2B5EF4-FFF2-40B4-BE49-F238E27FC236}">
                    <a16:creationId xmlns:a16="http://schemas.microsoft.com/office/drawing/2014/main" id="{0D2DBF45-F6C7-48F0-1490-C2E8C299D2EC}"/>
                  </a:ext>
                </a:extLst>
              </p:cNvPr>
              <p:cNvSpPr>
                <a:spLocks/>
              </p:cNvSpPr>
              <p:nvPr/>
            </p:nvSpPr>
            <p:spPr>
              <a:xfrm>
                <a:off x="1579376" y="1833434"/>
                <a:ext cx="1620000" cy="2160000"/>
              </a:xfrm>
              <a:prstGeom prst="rect">
                <a:avLst/>
              </a:prstGeom>
              <a:pattFill prst="openDmnd">
                <a:fgClr>
                  <a:schemeClr val="tx1"/>
                </a:fgClr>
                <a:bgClr>
                  <a:schemeClr val="bg1"/>
                </a:bgClr>
              </a:patt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0" name="TextBox 159">
                <a:extLst>
                  <a:ext uri="{FF2B5EF4-FFF2-40B4-BE49-F238E27FC236}">
                    <a16:creationId xmlns:a16="http://schemas.microsoft.com/office/drawing/2014/main" id="{D1625FD5-26D3-9794-CFB6-0E4B258844BD}"/>
                  </a:ext>
                </a:extLst>
              </p:cNvPr>
              <p:cNvSpPr txBox="1"/>
              <p:nvPr/>
            </p:nvSpPr>
            <p:spPr>
              <a:xfrm>
                <a:off x="1658535" y="2651824"/>
                <a:ext cx="1461683" cy="523220"/>
              </a:xfrm>
              <a:prstGeom prst="rect">
                <a:avLst/>
              </a:prstGeom>
              <a:solidFill>
                <a:schemeClr val="bg1">
                  <a:alpha val="70000"/>
                </a:schemeClr>
              </a:solidFill>
            </p:spPr>
            <p:txBody>
              <a:bodyPr wrap="none" rtlCol="0">
                <a:spAutoFit/>
              </a:bodyPr>
              <a:lstStyle/>
              <a:p>
                <a:pPr algn="ctr"/>
                <a:r>
                  <a:rPr lang="en-US" sz="2800" dirty="0"/>
                  <a:t>variant 2</a:t>
                </a:r>
              </a:p>
            </p:txBody>
          </p:sp>
        </p:grpSp>
        <p:cxnSp>
          <p:nvCxnSpPr>
            <p:cNvPr id="163" name="Straight Arrow Connector 162">
              <a:extLst>
                <a:ext uri="{FF2B5EF4-FFF2-40B4-BE49-F238E27FC236}">
                  <a16:creationId xmlns:a16="http://schemas.microsoft.com/office/drawing/2014/main" id="{4A2C7D10-CEF4-F5CF-7436-8C0C57C92316}"/>
                </a:ext>
              </a:extLst>
            </p:cNvPr>
            <p:cNvCxnSpPr>
              <a:cxnSpLocks/>
            </p:cNvCxnSpPr>
            <p:nvPr/>
          </p:nvCxnSpPr>
          <p:spPr>
            <a:xfrm>
              <a:off x="8068563" y="1402030"/>
              <a:ext cx="0" cy="760407"/>
            </a:xfrm>
            <a:prstGeom prst="straightConnector1">
              <a:avLst/>
            </a:prstGeom>
            <a:ln w="38100">
              <a:solidFill>
                <a:srgbClr val="FF0000"/>
              </a:solidFill>
              <a:tailEnd type="triangle" w="lg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6" name="TextBox 165">
              <a:extLst>
                <a:ext uri="{FF2B5EF4-FFF2-40B4-BE49-F238E27FC236}">
                  <a16:creationId xmlns:a16="http://schemas.microsoft.com/office/drawing/2014/main" id="{929677C9-C00C-B0AC-DFC0-DAA8F767D0CC}"/>
                </a:ext>
              </a:extLst>
            </p:cNvPr>
            <p:cNvSpPr txBox="1"/>
            <p:nvPr/>
          </p:nvSpPr>
          <p:spPr>
            <a:xfrm>
              <a:off x="1589355" y="5516424"/>
              <a:ext cx="3019801" cy="954107"/>
            </a:xfrm>
            <a:prstGeom prst="rect">
              <a:avLst/>
            </a:prstGeom>
            <a:solidFill>
              <a:schemeClr val="bg1">
                <a:alpha val="70000"/>
              </a:schemeClr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800" dirty="0"/>
                <a:t>each variant learns </a:t>
              </a:r>
              <a:br>
                <a:rPr lang="en-US" sz="2800" dirty="0"/>
              </a:br>
              <a:r>
                <a:rPr lang="en-US" sz="2800" dirty="0"/>
                <a:t>to play better</a:t>
              </a:r>
            </a:p>
          </p:txBody>
        </p:sp>
        <p:cxnSp>
          <p:nvCxnSpPr>
            <p:cNvPr id="167" name="Straight Arrow Connector 166">
              <a:extLst>
                <a:ext uri="{FF2B5EF4-FFF2-40B4-BE49-F238E27FC236}">
                  <a16:creationId xmlns:a16="http://schemas.microsoft.com/office/drawing/2014/main" id="{44331EC2-B904-6514-19A5-B8F02774CB82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2406867" y="4813030"/>
              <a:ext cx="370251" cy="740083"/>
            </a:xfrm>
            <a:prstGeom prst="straightConnector1">
              <a:avLst/>
            </a:prstGeom>
            <a:ln w="38100">
              <a:solidFill>
                <a:srgbClr val="FF0000"/>
              </a:solidFill>
              <a:tailEnd type="triangle" w="lg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0" name="Straight Arrow Connector 169">
              <a:extLst>
                <a:ext uri="{FF2B5EF4-FFF2-40B4-BE49-F238E27FC236}">
                  <a16:creationId xmlns:a16="http://schemas.microsoft.com/office/drawing/2014/main" id="{24F86BB9-7CD8-92EB-6D3F-84463BDB3AD7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202385" y="5073338"/>
              <a:ext cx="5602097" cy="1161367"/>
            </a:xfrm>
            <a:prstGeom prst="straightConnector1">
              <a:avLst/>
            </a:prstGeom>
            <a:ln w="38100">
              <a:solidFill>
                <a:srgbClr val="FF0000"/>
              </a:solidFill>
              <a:tailEnd type="triangle" w="lg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9" name="TextBox 148">
            <a:extLst>
              <a:ext uri="{FF2B5EF4-FFF2-40B4-BE49-F238E27FC236}">
                <a16:creationId xmlns:a16="http://schemas.microsoft.com/office/drawing/2014/main" id="{CAD38315-4F0F-8492-FA9F-F99C992A734F}"/>
              </a:ext>
            </a:extLst>
          </p:cNvPr>
          <p:cNvSpPr txBox="1"/>
          <p:nvPr/>
        </p:nvSpPr>
        <p:spPr>
          <a:xfrm>
            <a:off x="0" y="6088559"/>
            <a:ext cx="2395207" cy="769441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4400" dirty="0"/>
              <a:t>Fig. 11.13</a:t>
            </a:r>
          </a:p>
        </p:txBody>
      </p:sp>
      <p:sp>
        <p:nvSpPr>
          <p:cNvPr id="161" name="Title 160">
            <a:extLst>
              <a:ext uri="{FF2B5EF4-FFF2-40B4-BE49-F238E27FC236}">
                <a16:creationId xmlns:a16="http://schemas.microsoft.com/office/drawing/2014/main" id="{29018283-AD9F-A416-C388-AB851BA065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Self play</a:t>
            </a:r>
          </a:p>
        </p:txBody>
      </p:sp>
    </p:spTree>
    <p:extLst>
      <p:ext uri="{BB962C8B-B14F-4D97-AF65-F5344CB8AC3E}">
        <p14:creationId xmlns:p14="http://schemas.microsoft.com/office/powerpoint/2010/main" val="9681596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3198311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11.14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Hex-lines (exercise 7,.2)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BAE7563-2CFD-A7B6-C46D-AEB2FC2BD03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3982" y="1811364"/>
            <a:ext cx="11038132" cy="2369442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3533258D-A30B-4D54-039D-FF9138CBA7EC}"/>
              </a:ext>
            </a:extLst>
          </p:cNvPr>
          <p:cNvSpPr txBox="1"/>
          <p:nvPr/>
        </p:nvSpPr>
        <p:spPr>
          <a:xfrm>
            <a:off x="3456879" y="4702052"/>
            <a:ext cx="7556556" cy="954107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800" dirty="0"/>
              <a:t>Players take turns to draw a line between two dots</a:t>
            </a:r>
          </a:p>
          <a:p>
            <a:r>
              <a:rPr lang="en-US" sz="2800" dirty="0"/>
              <a:t>Each dot can only be used once </a:t>
            </a:r>
          </a:p>
        </p:txBody>
      </p:sp>
    </p:spTree>
    <p:extLst>
      <p:ext uri="{BB962C8B-B14F-4D97-AF65-F5344CB8AC3E}">
        <p14:creationId xmlns:p14="http://schemas.microsoft.com/office/powerpoint/2010/main" val="176976370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3198311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11.14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461440C-1734-4C20-33BE-4CC4CB8A72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Solution to exercise 7.2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1A1F8D2-DB13-97CE-FEB1-8DC98FDAAD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82638" y="519538"/>
            <a:ext cx="7668085" cy="58189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234514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57478</TotalTime>
  <Words>831</Words>
  <Application>Microsoft Macintosh PowerPoint</Application>
  <PresentationFormat>Widescreen</PresentationFormat>
  <Paragraphs>149</Paragraphs>
  <Slides>16</Slides>
  <Notes>16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Aptos</vt:lpstr>
      <vt:lpstr>Arial</vt:lpstr>
      <vt:lpstr>Calibri</vt:lpstr>
      <vt:lpstr>Calibri Light</vt:lpstr>
      <vt:lpstr>Office Theme</vt:lpstr>
      <vt:lpstr>Chapter 11</vt:lpstr>
      <vt:lpstr>Game tree for “placing dominoes”</vt:lpstr>
      <vt:lpstr>Minimax search on a game tree</vt:lpstr>
      <vt:lpstr>Minimax pseudocode</vt:lpstr>
      <vt:lpstr>Horizon effect – simple heuristics can be wrong!</vt:lpstr>
      <vt:lpstr>The prisoner's dilemma</vt:lpstr>
      <vt:lpstr>Game tree for prisoner's dilemma</vt:lpstr>
      <vt:lpstr>Modified prisoner's dilemma</vt:lpstr>
      <vt:lpstr>Non-Pareto-optimal solution</vt:lpstr>
      <vt:lpstr>Minimax search for King Alabonzo's counterfeit coin</vt:lpstr>
      <vt:lpstr>Probabilistic game tree for King Alabonzo's counterfeit coin.</vt:lpstr>
      <vt:lpstr>Policy and vale networks to guide search in the game tree</vt:lpstr>
      <vt:lpstr>Pseudocode for Monte-Carlo tree search using policy and value networks</vt:lpstr>
      <vt:lpstr>Self play</vt:lpstr>
      <vt:lpstr>Hex-lines (exercise 7,.2)</vt:lpstr>
      <vt:lpstr>Solution to exercise 7.2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Dix A.J.</dc:creator>
  <cp:lastModifiedBy>Alan Dix</cp:lastModifiedBy>
  <cp:revision>178</cp:revision>
  <dcterms:created xsi:type="dcterms:W3CDTF">2020-12-29T13:51:26Z</dcterms:created>
  <dcterms:modified xsi:type="dcterms:W3CDTF">2025-04-22T17:51:51Z</dcterms:modified>
</cp:coreProperties>
</file>