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595" r:id="rId2"/>
    <p:sldId id="580" r:id="rId3"/>
    <p:sldId id="656" r:id="rId4"/>
    <p:sldId id="654" r:id="rId5"/>
    <p:sldId id="655" r:id="rId6"/>
    <p:sldId id="650" r:id="rId7"/>
    <p:sldId id="653" r:id="rId8"/>
    <p:sldId id="651" r:id="rId9"/>
    <p:sldId id="652" r:id="rId10"/>
    <p:sldId id="642" r:id="rId11"/>
    <p:sldId id="649" r:id="rId12"/>
    <p:sldId id="647" r:id="rId13"/>
    <p:sldId id="648" r:id="rId14"/>
    <p:sldId id="643" r:id="rId15"/>
    <p:sldId id="646" r:id="rId16"/>
    <p:sldId id="644" r:id="rId17"/>
    <p:sldId id="645" r:id="rId18"/>
    <p:sldId id="623" r:id="rId19"/>
    <p:sldId id="641" r:id="rId20"/>
    <p:sldId id="639" r:id="rId21"/>
    <p:sldId id="640" r:id="rId22"/>
    <p:sldId id="635" r:id="rId23"/>
    <p:sldId id="638" r:id="rId24"/>
    <p:sldId id="636" r:id="rId25"/>
    <p:sldId id="637" r:id="rId26"/>
    <p:sldId id="657" r:id="rId27"/>
    <p:sldId id="660" r:id="rId28"/>
    <p:sldId id="658" r:id="rId29"/>
    <p:sldId id="659" r:id="rId30"/>
    <p:sldId id="627" r:id="rId31"/>
    <p:sldId id="634" r:id="rId32"/>
    <p:sldId id="632" r:id="rId33"/>
    <p:sldId id="633" r:id="rId34"/>
    <p:sldId id="362" r:id="rId35"/>
    <p:sldId id="361" r:id="rId36"/>
    <p:sldId id="571" r:id="rId37"/>
    <p:sldId id="572" r:id="rId38"/>
    <p:sldId id="624" r:id="rId39"/>
    <p:sldId id="625" r:id="rId40"/>
    <p:sldId id="62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FF40FF"/>
    <a:srgbClr val="EEE8BC"/>
    <a:srgbClr val="FF9300"/>
    <a:srgbClr val="0432FF"/>
    <a:srgbClr val="9640D7"/>
    <a:srgbClr val="FF9495"/>
    <a:srgbClr val="7F0002"/>
    <a:srgbClr val="FCAFB0"/>
    <a:srgbClr val="FFD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0"/>
    <p:restoredTop sz="59452"/>
  </p:normalViewPr>
  <p:slideViewPr>
    <p:cSldViewPr snapToGrid="0" snapToObjects="1">
      <p:cViewPr varScale="1">
        <p:scale>
          <a:sx n="68" d="100"/>
          <a:sy n="68" d="100"/>
        </p:scale>
        <p:origin x="164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420AE-8A32-DF45-AA1D-9290FEB2E3A3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D25C2-CC05-8D45-A0DE-0805BFD1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4093-CE24-64B3-A360-8080B558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72143-E363-F594-6068-8DFDA4260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AC033-C433-1B75-5F7B-5E3E3FCD9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List of Figures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	Phases of computer vision.	162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	Digitised image.	163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	Thresholding.	163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12.4	A difficult image to threshold.	164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12.5	Applying a digital filter.	165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12.6	Applying a 2x2 smoothing filter.	166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12.7	Gaussian filter with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s.d.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0.8	166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12.8	Different gradient filters.	167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12.9	Applying gradient filters.	168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12.10	Gradient filter on a diagonal edge.	168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12.11	Robert's operator.	168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12.12	Sobel's operator.	169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12.13	Approximations to the Laplacian.	169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12.14	Using the Laplacian.	170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12.15	Following edges.	171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12.16	Region merging.	172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12.17	Quadtree representation of image.	174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12.18	Scene with edges labelled.	174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12.19	Possible trihedral vertices -- T junctions (T1--T4), arrows (A1--A3), forks (F1--F5) and L junctions (L1--L6).	174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12.20	Applying Waltz's algorithm.	175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12.21	Scene with ambiguous labelling.	176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12.22	Improper scene.	176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12.23	Two objects or three?	176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12.24	Shadows and highlights.	177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12.25	Simple template matching.	177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12.26	Choosing an object-centred co-ordinate system.	178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12.27	Different orientations of an object.	179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12.28	Matching an object.	179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12.29	Handwriting recognition -- warping the sample.	180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12.30	Convolutional neural network.	182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12.31	Autoencoder.	182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12.32	Training a diffusion model.	183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12.33	Using a diffusion model to generate images from prompts.	184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12.34	Stereo vision.	185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12.35	Triangulation.	185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12.36	For exercise 4.	187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6F06E-2AF7-6001-874C-262EC0ECD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81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12.9	Applying gradient filters.	168</a:t>
            </a:r>
          </a:p>
          <a:p>
            <a:endParaRPr lang="en-US" dirty="0"/>
          </a:p>
          <a:p>
            <a:r>
              <a:rPr lang="en-US" dirty="0"/>
              <a:t>vision/gradient-2.eps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4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12.10	Gradient filter on a diagonal edge.	168</a:t>
            </a:r>
          </a:p>
          <a:p>
            <a:endParaRPr lang="en-US" dirty="0"/>
          </a:p>
          <a:p>
            <a:r>
              <a:rPr lang="en-US" dirty="0"/>
              <a:t>vision/gradient-3.eps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83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12.11	Robert's operator.	168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robert.eps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70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12.12	Sobel's operator.	169</a:t>
            </a:r>
          </a:p>
          <a:p>
            <a:endParaRPr lang="en-US" dirty="0"/>
          </a:p>
          <a:p>
            <a:r>
              <a:rPr lang="en-US" dirty="0"/>
              <a:t>vision/sobel-1.eps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12.13	Approximations to the Laplacian.	169</a:t>
            </a:r>
          </a:p>
          <a:p>
            <a:endParaRPr lang="en-US" dirty="0"/>
          </a:p>
          <a:p>
            <a:r>
              <a:rPr lang="en-US" dirty="0"/>
              <a:t>vision/sobel-2.eps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42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12.14	Using the Laplacian.	170</a:t>
            </a:r>
          </a:p>
          <a:p>
            <a:endParaRPr lang="en-US" dirty="0"/>
          </a:p>
          <a:p>
            <a:r>
              <a:rPr lang="en-US" dirty="0"/>
              <a:t>vision/sobel-3.eps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70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12.15	Following edges.	171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edge.eps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5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12.16	Region merging.	172</a:t>
            </a:r>
          </a:p>
          <a:p>
            <a:endParaRPr lang="en-US" dirty="0"/>
          </a:p>
          <a:p>
            <a:r>
              <a:rPr lang="en-US" dirty="0"/>
              <a:t>vision/region-2.png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65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12.17	Quadtree representation of image.	174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quadtree.eps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4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12.18	Scene with edges labelled.	174</a:t>
            </a:r>
          </a:p>
          <a:p>
            <a:endParaRPr lang="en-US" dirty="0"/>
          </a:p>
          <a:p>
            <a:r>
              <a:rPr lang="en-US" dirty="0"/>
              <a:t>vision/waltz-1.eps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1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	Phases of computer vision.	162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process.eps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12.19a	Possible trihedral vertices – T junctions (T1–T4), arrows (A1–A3), forks (F1–F5) and L junctions (L–-L6).	174</a:t>
            </a:r>
          </a:p>
          <a:p>
            <a:endParaRPr lang="en-US" dirty="0"/>
          </a:p>
          <a:p>
            <a:r>
              <a:rPr lang="en-US" dirty="0"/>
              <a:t>vision/trihed-1.eps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5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12.19b	Possible trihedral vertices – T junctions (T1–T4), arrows (A1–A3), forks (F1–F5) and L junctions (L–-L6).	174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vision/trihed-2.eps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71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12.19c	Possible trihedral vertices – T junctions (T1–T4), arrows (A1–A3), forks (F1–F5) and L junctions (L–-L6).	174</a:t>
            </a:r>
          </a:p>
          <a:p>
            <a:endParaRPr lang="en-US" dirty="0"/>
          </a:p>
          <a:p>
            <a:r>
              <a:rPr lang="en-US" dirty="0"/>
              <a:t>vision/trihed-3.eps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44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12.19d	Possible trihedral vertices – T junctions (T1–T4), arrows (A1–A3), forks (F1–F5) and L junctions (L–-L6).	174</a:t>
            </a:r>
          </a:p>
          <a:p>
            <a:endParaRPr lang="en-US" dirty="0"/>
          </a:p>
          <a:p>
            <a:r>
              <a:rPr lang="en-US" dirty="0"/>
              <a:t>vision/trihed-4.eps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34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12.20	Applying Waltz's algorithm.	175</a:t>
            </a:r>
          </a:p>
          <a:p>
            <a:endParaRPr lang="en-US" dirty="0"/>
          </a:p>
          <a:p>
            <a:r>
              <a:rPr lang="en-US" dirty="0"/>
              <a:t>vision/waltz-2.eps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17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12.21	Scene with ambiguous labelling.	176</a:t>
            </a:r>
          </a:p>
          <a:p>
            <a:endParaRPr lang="en-US" dirty="0"/>
          </a:p>
          <a:p>
            <a:r>
              <a:rPr lang="en-US" dirty="0"/>
              <a:t>vision/waltz-3.eps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92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12.22	Improper scene.	176</a:t>
            </a:r>
          </a:p>
          <a:p>
            <a:endParaRPr lang="en-US" dirty="0"/>
          </a:p>
          <a:p>
            <a:r>
              <a:rPr lang="en-US" dirty="0"/>
              <a:t>vision/waltz-4.eps</a:t>
            </a:r>
          </a:p>
          <a:p>
            <a:r>
              <a:rPr lang="en-US" dirty="0"/>
              <a:t>vision/waltz-5.eps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12.23	Two objects or three?	176</a:t>
            </a:r>
          </a:p>
          <a:p>
            <a:endParaRPr lang="en-US" dirty="0"/>
          </a:p>
          <a:p>
            <a:r>
              <a:rPr lang="en-US" dirty="0"/>
              <a:t>vision/shadows-1.eps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3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12.24	Shadows and highlights.	177</a:t>
            </a:r>
          </a:p>
          <a:p>
            <a:endParaRPr lang="en-US" dirty="0"/>
          </a:p>
          <a:p>
            <a:r>
              <a:rPr lang="en-US" dirty="0"/>
              <a:t>vision/shadows-2.png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52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12.25	Simple template matching.	177</a:t>
            </a:r>
          </a:p>
          <a:p>
            <a:endParaRPr lang="en-US" dirty="0"/>
          </a:p>
          <a:p>
            <a:r>
              <a:rPr lang="en-US" dirty="0"/>
              <a:t>vision/match-1.eps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	Digitised image.	163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digitize.png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45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12.26	Choosing an object-centred co-ordinate system.	178</a:t>
            </a:r>
          </a:p>
          <a:p>
            <a:endParaRPr lang="en-US" dirty="0"/>
          </a:p>
          <a:p>
            <a:r>
              <a:rPr lang="en-US" dirty="0"/>
              <a:t>vision/match-2.eps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7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12.27	Different orientations of an object.	179</a:t>
            </a:r>
          </a:p>
          <a:p>
            <a:endParaRPr lang="en-US" dirty="0"/>
          </a:p>
          <a:p>
            <a:r>
              <a:rPr lang="en-US" dirty="0"/>
              <a:t>vision/object-1.eps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21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12.28	Matching an object.	179</a:t>
            </a:r>
          </a:p>
          <a:p>
            <a:endParaRPr lang="en-US" dirty="0"/>
          </a:p>
          <a:p>
            <a:r>
              <a:rPr lang="en-US" dirty="0"/>
              <a:t>vision/object-2.eps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4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12.29	Handwriting recognition -- warping the sample.	180</a:t>
            </a:r>
          </a:p>
          <a:p>
            <a:endParaRPr lang="en-US" dirty="0"/>
          </a:p>
          <a:p>
            <a:r>
              <a:rPr lang="en-US" dirty="0"/>
              <a:t>vision/</a:t>
            </a:r>
            <a:r>
              <a:rPr lang="en-US" dirty="0" err="1"/>
              <a:t>handwriting.eps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81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12.30	Convolutional neural network.	182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5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12.31	Autoencoder.	182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0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12.32	Training a diffusion model.	183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own photos adding noise with https://</a:t>
            </a:r>
            <a:r>
              <a:rPr lang="en-GB" dirty="0" err="1"/>
              <a:t>pinetools.com</a:t>
            </a:r>
            <a:r>
              <a:rPr lang="en-GB" dirty="0"/>
              <a:t>/add-noise-image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AE543-44E2-D24D-8366-B6DD5CC029A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237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12.33	Using a diffusion model to generate images from prompts.	184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3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12.34	Stereo vision.	185</a:t>
            </a:r>
          </a:p>
          <a:p>
            <a:endParaRPr lang="en-US" dirty="0"/>
          </a:p>
          <a:p>
            <a:r>
              <a:rPr lang="en-US" dirty="0"/>
              <a:t>vision/stereo-1.eps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12.35	Triangulation.	185</a:t>
            </a:r>
          </a:p>
          <a:p>
            <a:endParaRPr lang="en-US" dirty="0"/>
          </a:p>
          <a:p>
            <a:r>
              <a:rPr lang="en-US" dirty="0"/>
              <a:t>vision/stereo-2.eps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9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	Thresholding.	163</a:t>
            </a:r>
          </a:p>
          <a:p>
            <a:endParaRPr lang="en-US" dirty="0"/>
          </a:p>
          <a:p>
            <a:r>
              <a:rPr lang="en-US" dirty="0"/>
              <a:t>vision/thresh-1.eps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29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12.36	For exercise 4.	187</a:t>
            </a:r>
          </a:p>
          <a:p>
            <a:endParaRPr lang="en-US" dirty="0"/>
          </a:p>
          <a:p>
            <a:pPr marL="285750" indent="-285750">
              <a:buAutoNum type="romanLcParenBoth"/>
            </a:pPr>
            <a:r>
              <a:rPr lang="en-US" dirty="0"/>
              <a:t>vision/vis-ex-</a:t>
            </a:r>
            <a:r>
              <a:rPr lang="en-US" dirty="0" err="1"/>
              <a:t>i.eps</a:t>
            </a:r>
            <a:endParaRPr lang="en-US" dirty="0"/>
          </a:p>
          <a:p>
            <a:pPr marL="285750" indent="-285750">
              <a:buAutoNum type="romanLcParenBoth"/>
            </a:pPr>
            <a:r>
              <a:rPr lang="en-US" dirty="0"/>
              <a:t> vision/vis-ex-</a:t>
            </a:r>
            <a:r>
              <a:rPr lang="en-US" dirty="0" err="1"/>
              <a:t>ii.eps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17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12.4	A difficult image to threshold.	164</a:t>
            </a:r>
          </a:p>
          <a:p>
            <a:endParaRPr lang="en-US" dirty="0"/>
          </a:p>
          <a:p>
            <a:r>
              <a:rPr lang="en-US" dirty="0"/>
              <a:t>vision/thresh-2.eps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12.5	Applying a digital filter.	165</a:t>
            </a:r>
          </a:p>
          <a:p>
            <a:endParaRPr lang="en-US" dirty="0"/>
          </a:p>
          <a:p>
            <a:r>
              <a:rPr lang="en-US" dirty="0"/>
              <a:t>vision/filtered-1.eps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12.6	Applying a 2x2 smoothing filter.	166</a:t>
            </a:r>
          </a:p>
          <a:p>
            <a:endParaRPr lang="en-US" dirty="0"/>
          </a:p>
          <a:p>
            <a:r>
              <a:rPr lang="en-US" dirty="0"/>
              <a:t>vision/filtered-2.eps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9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12.7	Gaussian filter with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s.d.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0.8	166</a:t>
            </a:r>
          </a:p>
          <a:p>
            <a:endParaRPr lang="en-US" dirty="0"/>
          </a:p>
          <a:p>
            <a:r>
              <a:rPr lang="en-US" dirty="0"/>
              <a:t>vision/filtered-3.eps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0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12.8	Different gradient filters.	167</a:t>
            </a:r>
          </a:p>
          <a:p>
            <a:endParaRPr lang="en-US" dirty="0"/>
          </a:p>
          <a:p>
            <a:r>
              <a:rPr lang="en-US" dirty="0"/>
              <a:t>vision/gradient-1.eps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9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C139-5317-EE4E-83CD-C1D409B88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87DC7-11CF-4346-B61C-2699C417D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F7C8-7CAD-F544-980A-34D0DCEF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1E05-649F-5942-B978-4A8130F4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CDBDD-2B7D-EA45-BEF2-12D200C8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9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B437-2066-B24D-BAD0-BF756F75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CDAE5-1AB9-2549-9324-9BDF11957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42F7A-E5D2-9B4C-AF5A-6D9E4AC9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40D08-A43A-CD4E-AD6C-567C8531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E36F-5180-E443-B14F-6DA4B7D6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16C52-EDDA-E840-96A0-5015D2D2C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D395C-EFAC-064E-AF2C-30A3044F9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5059F-FFE0-744C-AEC8-2F9F9C1B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46CB3-58DC-3D4A-96C6-2E7A746E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2880-D2E1-164C-9A5E-CA8B15D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7D79-63F2-8748-8F20-D003C815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6F210-1BAB-DA4F-8DB1-F0C0D754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D5B8D-CA30-5F40-912E-DC8641F1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9192-3DD1-AC46-BA3E-F086362D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F049-9AC9-C445-8ED8-739C69C3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564A-515B-4942-9721-5A208A1F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AA69-F436-D242-AF4B-230EA5BE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49AA-2C04-FE41-93F9-82A64538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D9A42-781A-7647-BA44-F8A6A849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DD79-247C-EF4C-B7FC-8C00210A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8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486E-96C3-2C4B-8F71-32EAEC98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8D6E-2D6C-FA4E-B750-240E89B81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73A7A-C701-1B45-AB23-DFB10B253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94000-9E0A-454A-9015-C390889F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EF7AA-A6E4-4E44-9DE3-50CADBF3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F1BA7-85C7-3F44-A23B-40FFC4B9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0539-CB8E-9B4E-AE04-A3E97433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62A0E-FCA2-1546-837B-430766B1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F2B66-4EBE-4B4F-8ACB-7990BC25A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34CB-C6B8-C04F-8A2C-B76C17458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67B79-4B59-8848-AA95-116E5C3EC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3368E-A34B-A644-98DD-2F142A06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4464A-6060-2944-B277-2DFBAC59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46CBE-E098-014A-94EF-60A2ACCE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5680-6998-9944-AFD2-15B80995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0"/>
            <a:ext cx="11846096" cy="1734207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A2F74-5D9F-AC49-B161-5A9312CE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AEE50-C384-0E45-90C0-ABA9C67F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C07CB-B7E3-AB4C-9C97-DA1C3D56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975184-D611-3243-9797-D565090E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823B3-3912-1042-96A9-F7AD4460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A0643-D0CA-F940-B0A5-D1EDC068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1D9C-F352-D045-BABC-72CFAAE6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845DB-7D98-544E-A848-11AC35B0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5D71A-ABBD-0C4D-A7AC-0B6448EC1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04E87-C643-A147-BCC9-79F2DA50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21BA5-CF92-5B4F-9030-84B48D4F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88813-A5DF-EA42-BC2C-309A4E81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D8AE-1CF7-2F42-A4A4-22FFC042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59AE04-8526-BC44-9280-9F47139E4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E4D76-90E8-E840-8E23-2D4BD5FE2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B019F-985D-7544-9F45-54EC89DD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018D4-E14A-BA45-BEC6-004C4F7B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957B1-0CA5-304F-99E7-72D48840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D5024D-366B-8E47-B918-5C798CE8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0871-B1F5-6B40-9484-0A4B95523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0D22-0DC0-D548-B700-DDEB544ED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EA66D-BD09-3945-A3A9-48ACF163B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53D1-9C7C-5040-B71C-00AE0772C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797D-AD8D-4643-7516-2378FC8EF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B4778-D302-8D46-56A3-1126EC58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550" y="1536251"/>
            <a:ext cx="6526924" cy="1122363"/>
          </a:xfrm>
        </p:spPr>
        <p:txBody>
          <a:bodyPr/>
          <a:lstStyle/>
          <a:p>
            <a:r>
              <a:rPr lang="en-US" sz="5400" dirty="0">
                <a:latin typeface="+mn-lt"/>
              </a:rPr>
              <a:t>Chapter </a:t>
            </a:r>
            <a:r>
              <a:rPr lang="en-US" sz="6000" dirty="0">
                <a:latin typeface="+mn-lt"/>
              </a:rPr>
              <a:t>12</a:t>
            </a:r>
            <a:endParaRPr lang="en-US" dirty="0">
              <a:latin typeface="+mn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A52D69-5479-332E-A10F-C6AF58589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9550" y="3034473"/>
            <a:ext cx="6526924" cy="2767234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+mj-lt"/>
              </a:rPr>
              <a:t>Computer vision</a:t>
            </a:r>
          </a:p>
        </p:txBody>
      </p:sp>
      <p:pic>
        <p:nvPicPr>
          <p:cNvPr id="3" name="Picture 2" descr="A book cover of a book&#10;&#10;AI-generated content may be incorrect.">
            <a:extLst>
              <a:ext uri="{FF2B5EF4-FFF2-40B4-BE49-F238E27FC236}">
                <a16:creationId xmlns:a16="http://schemas.microsoft.com/office/drawing/2014/main" id="{389F93A7-5294-73EE-713E-CDE6D05A4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4024" cy="68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1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gradient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94AB6-B9AD-E47E-8ADC-4AD898516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54" y="867103"/>
            <a:ext cx="8506367" cy="50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filter on a diagonal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4F227-47E4-AFD0-7C47-3F170A33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1" y="1334392"/>
            <a:ext cx="10440637" cy="35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Robert's operator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3F3A3-69C0-EE35-746F-33160C3D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47" y="1473200"/>
            <a:ext cx="9068789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Sobel's operator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DA84F-4796-807B-CC55-AFFE6B66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54" y="1416366"/>
            <a:ext cx="9858492" cy="40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6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Approximations to the Laplacian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194E5-8460-3C4B-13D6-EDF620B3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07" y="1482325"/>
            <a:ext cx="7155985" cy="39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4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Laplacian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2831D-9D2C-0446-69C3-87D3851B6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54" y="1368038"/>
            <a:ext cx="7933292" cy="41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edges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B998A-7023-9E7E-CBDA-C7EB71CDA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87" y="780585"/>
            <a:ext cx="8829625" cy="47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5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merging</a:t>
            </a:r>
          </a:p>
        </p:txBody>
      </p:sp>
      <p:pic>
        <p:nvPicPr>
          <p:cNvPr id="5" name="Picture 4" descr="A group of black squares with numbers&#10;&#10;Description automatically generated">
            <a:extLst>
              <a:ext uri="{FF2B5EF4-FFF2-40B4-BE49-F238E27FC236}">
                <a16:creationId xmlns:a16="http://schemas.microsoft.com/office/drawing/2014/main" id="{CC410DB5-CB60-10AE-B688-B5B15B8C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156" y="628369"/>
            <a:ext cx="7129036" cy="59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8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Quad-tree representation of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636DE-5ED8-3DBF-8C08-BF916EB4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25" y="1178001"/>
            <a:ext cx="10121615" cy="41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with edges labelled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D87CC-76E0-77AE-0B59-C7065A71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77" y="1265856"/>
            <a:ext cx="5106330" cy="51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67D7-67CA-68A9-73A6-A387115C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939" y="692930"/>
            <a:ext cx="7612745" cy="61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00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56700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12.19a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trihedral vertices – T junctions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E6B82-67D4-0A05-F026-48BB2C38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2641600"/>
            <a:ext cx="72644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60226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12.19b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trihedral vertices – arrows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19A8D-4B56-9DEC-E441-58C9C604A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2768600"/>
            <a:ext cx="5207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0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52372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12.19c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trihedral vertices – forks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9A2A6-DF63-F044-F3C3-C5909417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565400"/>
            <a:ext cx="86868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9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60226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12.19d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trihedral vertices – L junctions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85E33-5C75-3E73-17AC-1EC6FFAA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2819400"/>
            <a:ext cx="10591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1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Waltz's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EAEF7-AEE5-53E5-2E3F-E7AF9D5E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125" y="867103"/>
            <a:ext cx="5598997" cy="58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with ambiguous labelling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01D3B-347D-9098-E825-4711380F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8" y="2333126"/>
            <a:ext cx="10815102" cy="25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12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scene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3957C-AE73-C27B-1431-0F20CF51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70" y="1567794"/>
            <a:ext cx="3302000" cy="35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FB035-5164-6E39-FA1C-8C8EB7C6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533" y="1567794"/>
            <a:ext cx="33528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objects or three?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0E91E-D403-E680-BA8C-B39D68E7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79" y="1450317"/>
            <a:ext cx="7454850" cy="38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2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Shadows and highlights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51940-441D-92CD-FA9A-2DB209D6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70" y="1890544"/>
            <a:ext cx="7089697" cy="34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2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template matching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5D295-A841-C136-5824-B9481A37A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64" y="2046440"/>
            <a:ext cx="9662881" cy="21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4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Digitized image</a:t>
            </a:r>
          </a:p>
        </p:txBody>
      </p:sp>
      <p:pic>
        <p:nvPicPr>
          <p:cNvPr id="5" name="Picture 4" descr="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9B1CEC40-1DDE-92CF-121A-5E1B48F7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42" y="1437165"/>
            <a:ext cx="9051723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38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an object-</a:t>
            </a:r>
            <a:r>
              <a:rPr lang="en-US" dirty="0" err="1"/>
              <a:t>centred</a:t>
            </a:r>
            <a:r>
              <a:rPr lang="en-US" dirty="0"/>
              <a:t> co-ordinate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DDCD7-9605-C5A1-BD37-C2E87EE9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05" y="1117906"/>
            <a:ext cx="6803121" cy="53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orientations of an object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5ADAC-F83C-4F9E-6590-7734AB3D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82" y="2068743"/>
            <a:ext cx="10252131" cy="21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an object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2274F-1626-7A23-8626-A2236B55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85" y="1452394"/>
            <a:ext cx="8685995" cy="36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3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12.29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Handwriting recognition – warping the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A7324-146A-BE7E-1DC1-5329ECB4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48" y="783072"/>
            <a:ext cx="7155367" cy="58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70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8FEF14-7924-1D96-497A-4BECC3186FE6}"/>
              </a:ext>
            </a:extLst>
          </p:cNvPr>
          <p:cNvGrpSpPr/>
          <p:nvPr/>
        </p:nvGrpSpPr>
        <p:grpSpPr>
          <a:xfrm>
            <a:off x="2159530" y="817867"/>
            <a:ext cx="8355660" cy="5698325"/>
            <a:chOff x="500067" y="817867"/>
            <a:chExt cx="8355660" cy="56983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167963-C1B1-D546-988B-7FDE810B180F}"/>
                </a:ext>
              </a:extLst>
            </p:cNvPr>
            <p:cNvSpPr/>
            <p:nvPr/>
          </p:nvSpPr>
          <p:spPr>
            <a:xfrm>
              <a:off x="6293493" y="2632473"/>
              <a:ext cx="306520" cy="847060"/>
            </a:xfrm>
            <a:prstGeom prst="rect">
              <a:avLst/>
            </a:prstGeom>
            <a:pattFill prst="dkHorz">
              <a:fgClr>
                <a:srgbClr val="FF40FF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666A8E-E725-F14D-888E-3C7609DBCFB0}"/>
                </a:ext>
              </a:extLst>
            </p:cNvPr>
            <p:cNvSpPr/>
            <p:nvPr/>
          </p:nvSpPr>
          <p:spPr>
            <a:xfrm>
              <a:off x="6293493" y="3928071"/>
              <a:ext cx="306520" cy="847060"/>
            </a:xfrm>
            <a:prstGeom prst="rect">
              <a:avLst/>
            </a:prstGeom>
            <a:pattFill prst="dkHorz">
              <a:fgClr>
                <a:srgbClr val="FF40FF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F3643F-EA05-AB43-BC68-F1EE0F9B8999}"/>
                </a:ext>
              </a:extLst>
            </p:cNvPr>
            <p:cNvSpPr/>
            <p:nvPr/>
          </p:nvSpPr>
          <p:spPr>
            <a:xfrm>
              <a:off x="7795911" y="1828792"/>
              <a:ext cx="306520" cy="2402959"/>
            </a:xfrm>
            <a:prstGeom prst="rect">
              <a:avLst/>
            </a:prstGeom>
            <a:pattFill prst="dkHorz">
              <a:fgClr>
                <a:srgbClr val="00FA0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DCA06A4D-249B-B841-9635-9072A73B68AA}"/>
                </a:ext>
              </a:extLst>
            </p:cNvPr>
            <p:cNvGrpSpPr/>
            <p:nvPr/>
          </p:nvGrpSpPr>
          <p:grpSpPr>
            <a:xfrm flipH="1" flipV="1">
              <a:off x="6617882" y="1857069"/>
              <a:ext cx="1179348" cy="2349330"/>
              <a:chOff x="8734873" y="1318436"/>
              <a:chExt cx="1506054" cy="3121564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64878BA5-667A-424C-BEC6-57C81F8E25D9}"/>
                  </a:ext>
                </a:extLst>
              </p:cNvPr>
              <p:cNvGrpSpPr/>
              <p:nvPr/>
            </p:nvGrpSpPr>
            <p:grpSpPr>
              <a:xfrm>
                <a:off x="8734873" y="1318436"/>
                <a:ext cx="1506054" cy="3121564"/>
                <a:chOff x="5127343" y="1318436"/>
                <a:chExt cx="1506054" cy="3121564"/>
              </a:xfrm>
            </p:grpSpPr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8919F365-166B-A84C-BC4E-C20AABB58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318436"/>
                  <a:ext cx="1506054" cy="11148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ED6E1AE0-249C-434F-88F3-5F7F0BF486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2879218"/>
                  <a:ext cx="1506053" cy="2229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656FF8E9-80A5-EB41-99A2-591184660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3325156"/>
                  <a:ext cx="1506053" cy="2229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22E5D35F-7320-7441-B04F-06962947E1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2879218"/>
                  <a:ext cx="1506054" cy="11148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F1E68B32-BAF6-1741-814C-5FA09B2E87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2879218"/>
                  <a:ext cx="1506053" cy="15607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17E455C4-8E9C-F242-A50A-D4BD7A9D8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3325156"/>
                  <a:ext cx="1506054" cy="66890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513BFB1D-9BF2-B94E-B77A-3D399459F5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3325156"/>
                  <a:ext cx="1506054" cy="11148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8630161B-4A7D-4B4A-98CD-FFD94B3CD4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318436"/>
                  <a:ext cx="1506054" cy="15607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310CAE61-6445-B64F-8588-036E2945D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764374"/>
                  <a:ext cx="1506054" cy="11148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9F24B374-DFE9-EC4A-9C1A-D636D1D23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7343" y="2433280"/>
                  <a:ext cx="1506053" cy="2229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800706CA-FBFF-8449-8582-E4BF51A81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2656250"/>
                  <a:ext cx="1506053" cy="2229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E887B3E9-C2E6-0446-A127-7DBDD2696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2210312"/>
                  <a:ext cx="1506053" cy="11148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490B00BD-6492-8143-A908-455DFF802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764374"/>
                  <a:ext cx="1506053" cy="66890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A6849598-EB7B-8A47-99DC-A31797272F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34873" y="2433280"/>
                <a:ext cx="1506054" cy="20067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92DF8D7F-E509-D64F-9C2B-998B84594D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34873" y="2433280"/>
                <a:ext cx="1506054" cy="15607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A832CE2-10B7-3545-BDD5-B4F19A5446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6699" y="2879218"/>
                <a:ext cx="1446393" cy="6801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DE4E741E-3967-A14F-B9B3-ED949A106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2656250"/>
                <a:ext cx="1506054" cy="6689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B812FB54-2647-E240-8060-22FB2A837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3102188"/>
                <a:ext cx="1506054" cy="2229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6B5668D1-D613-A344-A8A3-0254E448F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1318436"/>
                <a:ext cx="1506054" cy="20067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B40AB906-6C2A-1E45-9975-443B4312EC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2210312"/>
                <a:ext cx="1506054" cy="2229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5E500B4F-0FF3-524B-9C21-0160258A94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34873" y="2433280"/>
                <a:ext cx="1506054" cy="668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C606EE0-68A8-FC42-AA5B-FD10BCD83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1764374"/>
                <a:ext cx="1506054" cy="1560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B50C17F-042B-1848-B494-C6CF4AAF69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873" y="2210312"/>
                <a:ext cx="1506054" cy="6689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609DA6BC-E3DE-5E40-A7F4-CA7DA7CBAEAD}"/>
                </a:ext>
              </a:extLst>
            </p:cNvPr>
            <p:cNvSpPr txBox="1"/>
            <p:nvPr/>
          </p:nvSpPr>
          <p:spPr>
            <a:xfrm>
              <a:off x="500067" y="4675553"/>
              <a:ext cx="24039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all or many</a:t>
              </a:r>
              <a:br>
                <a:rPr lang="en-US" sz="2400" dirty="0"/>
              </a:br>
              <a:r>
                <a:rPr lang="en-US" sz="2400" dirty="0"/>
                <a:t>patches extracted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17304F-0889-14D8-219B-09FF7D561DC9}"/>
                </a:ext>
              </a:extLst>
            </p:cNvPr>
            <p:cNvGrpSpPr/>
            <p:nvPr/>
          </p:nvGrpSpPr>
          <p:grpSpPr>
            <a:xfrm flipV="1">
              <a:off x="6560644" y="1389579"/>
              <a:ext cx="1220766" cy="2807335"/>
              <a:chOff x="5877527" y="2619519"/>
              <a:chExt cx="1220766" cy="280733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A95BA5A-8799-652E-6A45-C6E6568D7675}"/>
                  </a:ext>
                </a:extLst>
              </p:cNvPr>
              <p:cNvGrpSpPr/>
              <p:nvPr/>
            </p:nvGrpSpPr>
            <p:grpSpPr>
              <a:xfrm flipH="1">
                <a:off x="5877527" y="2619519"/>
                <a:ext cx="1220766" cy="2799384"/>
                <a:chOff x="5127341" y="1318436"/>
                <a:chExt cx="1558947" cy="3719552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E285305-40B5-BAE8-81AD-E337CB788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102188"/>
                  <a:ext cx="1506056" cy="1045178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E2BF9B1-DFA9-BC7F-EDB7-186205D19A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994064"/>
                  <a:ext cx="1558945" cy="814024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C4B94B4-B183-9CA7-3F3D-4E2E3897A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4440001"/>
                  <a:ext cx="1530572" cy="341215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7BD471F-F7E8-FEBE-B80B-E2ADBEA989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994065"/>
                  <a:ext cx="1488219" cy="1022792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B26F9F0-6A4E-2D27-E51E-1525E757A5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4440000"/>
                  <a:ext cx="1506054" cy="597988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0AAE47D-92D9-EC9E-8922-EB660EE75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318436"/>
                  <a:ext cx="1558945" cy="3567500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6BEBDF1-4A6C-BD00-6E56-9664A0D9A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764374"/>
                  <a:ext cx="1493865" cy="3155249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2E9E53A-1293-DD69-CC8F-0C882D2E38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2656249"/>
                  <a:ext cx="1488218" cy="2105820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5B7B5BE-3B90-BCB8-E549-850569921D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1" y="2656249"/>
                  <a:ext cx="1507225" cy="1491117"/>
                </a:xfrm>
                <a:prstGeom prst="line">
                  <a:avLst/>
                </a:prstGeom>
                <a:ln w="127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AE3AA96-E735-0639-D34E-E08988C67F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02398" y="4731380"/>
                <a:ext cx="1195894" cy="23746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75A8527-3BFF-4974-19E2-BBCB8FAC76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024" y="4633233"/>
                <a:ext cx="1180269" cy="295667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247AD4C-920B-829D-9499-835ED41EAA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944" y="3961994"/>
                <a:ext cx="1179347" cy="1464860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F6C786E-53B1-A6B1-DF63-28400B1593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50281" y="2619519"/>
                <a:ext cx="1148011" cy="2129090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6C66FF1-9817-8016-F5E3-126CB40FBF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9745" y="3290757"/>
                <a:ext cx="1198547" cy="1619502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317A7C4-EBEA-CC17-C780-F52D125F36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944" y="3961995"/>
                <a:ext cx="1179347" cy="966905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6E9E056-4D16-7A07-4A06-D52850FEA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024" y="2955138"/>
                <a:ext cx="1180269" cy="1780752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1875699-A356-868C-354C-A642AF6BCE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2911" y="3290757"/>
                <a:ext cx="1165381" cy="2113386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543DAF-AEDA-EDA2-A11C-61D84CB76EE6}"/>
                </a:ext>
              </a:extLst>
            </p:cNvPr>
            <p:cNvGrpSpPr/>
            <p:nvPr/>
          </p:nvGrpSpPr>
          <p:grpSpPr>
            <a:xfrm>
              <a:off x="6567333" y="1865545"/>
              <a:ext cx="1220766" cy="2807335"/>
              <a:chOff x="5877527" y="2619519"/>
              <a:chExt cx="1220766" cy="2807335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8198C5B-EC8A-FC4F-B797-5B041662D741}"/>
                  </a:ext>
                </a:extLst>
              </p:cNvPr>
              <p:cNvGrpSpPr/>
              <p:nvPr/>
            </p:nvGrpSpPr>
            <p:grpSpPr>
              <a:xfrm flipH="1">
                <a:off x="5877527" y="2619519"/>
                <a:ext cx="1220766" cy="2799384"/>
                <a:chOff x="5127341" y="1318436"/>
                <a:chExt cx="1558947" cy="3719552"/>
              </a:xfrm>
            </p:grpSpPr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04348F6D-22EE-5646-A519-EAB5CC722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102188"/>
                  <a:ext cx="1506056" cy="1045178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7CC4364E-BA09-EA4F-BFAA-132919220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994064"/>
                  <a:ext cx="1558945" cy="814024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309B66F1-EA7D-B444-AC9C-00F4F32E7D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4440001"/>
                  <a:ext cx="1530572" cy="341215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531352EA-DD37-CF49-8CB8-05547953D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3994065"/>
                  <a:ext cx="1488219" cy="1022792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8E7776C9-681E-3E48-8B29-CD1B46BCA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4440000"/>
                  <a:ext cx="1506054" cy="597988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F1AEE0DB-EA21-E04A-9D25-0B6E10D9D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318436"/>
                  <a:ext cx="1558945" cy="356750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B5263513-896C-0B42-8060-960CD20F6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1764374"/>
                  <a:ext cx="1493865" cy="3155249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9FE465AF-3E32-4749-A62A-00949FCA9C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3" y="2656249"/>
                  <a:ext cx="1488218" cy="210582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B8EE64CA-D3C8-C746-91EA-ADFC17EEE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7341" y="2656249"/>
                  <a:ext cx="1507225" cy="1491117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31EF8146-EEFA-E546-9631-F7726D788A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02398" y="4731380"/>
                <a:ext cx="1195894" cy="237469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60D59940-3D06-724F-9FE2-34B1E21704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024" y="4633233"/>
                <a:ext cx="1180269" cy="295667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9C6FF0B0-7BF6-1A40-9544-2C53AF9F7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944" y="3961994"/>
                <a:ext cx="1179347" cy="146486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A1A212C-174E-D140-A739-0756790E12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50281" y="2619519"/>
                <a:ext cx="1148011" cy="212909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65171242-1008-8747-B84B-56C3DDAB3A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9745" y="3290757"/>
                <a:ext cx="1198547" cy="1619502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7CEC7334-42CD-D14D-8D0D-D0A914773E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944" y="3961995"/>
                <a:ext cx="1179347" cy="966905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A6E228C2-6832-0141-AB75-249ECD361B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8024" y="2955138"/>
                <a:ext cx="1180269" cy="1780752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D545336A-2A61-5242-A4EF-5862E8C80C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2911" y="3290757"/>
                <a:ext cx="1165381" cy="2113386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9AEF2E0-06DB-B646-FF12-E6234034ECCB}"/>
                </a:ext>
              </a:extLst>
            </p:cNvPr>
            <p:cNvSpPr/>
            <p:nvPr/>
          </p:nvSpPr>
          <p:spPr>
            <a:xfrm>
              <a:off x="6293493" y="1287328"/>
              <a:ext cx="306520" cy="847060"/>
            </a:xfrm>
            <a:prstGeom prst="rect">
              <a:avLst/>
            </a:prstGeom>
            <a:pattFill prst="dkHorz">
              <a:fgClr>
                <a:srgbClr val="FF40FF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A picture containing outdoor, blurry&#10;&#10;Description automatically generated">
              <a:extLst>
                <a:ext uri="{FF2B5EF4-FFF2-40B4-BE49-F238E27FC236}">
                  <a16:creationId xmlns:a16="http://schemas.microsoft.com/office/drawing/2014/main" id="{4CF5E582-54DE-CB86-DD1B-4560FA755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56" t="39654" r="56527" b="43529"/>
            <a:stretch/>
          </p:blipFill>
          <p:spPr>
            <a:xfrm>
              <a:off x="5412718" y="2760435"/>
              <a:ext cx="591135" cy="591137"/>
            </a:xfrm>
            <a:prstGeom prst="rect">
              <a:avLst/>
            </a:prstGeom>
          </p:spPr>
        </p:pic>
        <p:pic>
          <p:nvPicPr>
            <p:cNvPr id="75" name="Picture 74" descr="A picture containing outdoor, blurry&#10;&#10;Description automatically generated">
              <a:extLst>
                <a:ext uri="{FF2B5EF4-FFF2-40B4-BE49-F238E27FC236}">
                  <a16:creationId xmlns:a16="http://schemas.microsoft.com/office/drawing/2014/main" id="{AEDF414E-8458-F2B0-30DF-D57B5BF2F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015" t="83354" r="30169"/>
            <a:stretch/>
          </p:blipFill>
          <p:spPr>
            <a:xfrm>
              <a:off x="5412718" y="4059022"/>
              <a:ext cx="591135" cy="585158"/>
            </a:xfrm>
            <a:prstGeom prst="rect">
              <a:avLst/>
            </a:prstGeom>
          </p:spPr>
        </p:pic>
        <p:pic>
          <p:nvPicPr>
            <p:cNvPr id="76" name="Picture 75" descr="A picture containing outdoor, blurry&#10;&#10;Description automatically generated">
              <a:extLst>
                <a:ext uri="{FF2B5EF4-FFF2-40B4-BE49-F238E27FC236}">
                  <a16:creationId xmlns:a16="http://schemas.microsoft.com/office/drawing/2014/main" id="{B14F148E-9BF8-CB3E-0C81-722DD8254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875" t="10006" r="66309" b="73178"/>
            <a:stretch/>
          </p:blipFill>
          <p:spPr>
            <a:xfrm>
              <a:off x="5412718" y="1415290"/>
              <a:ext cx="591135" cy="591136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72B3547-3BB2-8FB7-2BE6-87A98E1FC94D}"/>
                </a:ext>
              </a:extLst>
            </p:cNvPr>
            <p:cNvGrpSpPr/>
            <p:nvPr/>
          </p:nvGrpSpPr>
          <p:grpSpPr>
            <a:xfrm>
              <a:off x="976465" y="817867"/>
              <a:ext cx="3515246" cy="3515246"/>
              <a:chOff x="286659" y="1571841"/>
              <a:chExt cx="3515246" cy="3515246"/>
            </a:xfrm>
          </p:grpSpPr>
          <p:pic>
            <p:nvPicPr>
              <p:cNvPr id="73" name="Picture 72" descr="A picture containing outdoor, blurry&#10;&#10;Description automatically generated">
                <a:extLst>
                  <a:ext uri="{FF2B5EF4-FFF2-40B4-BE49-F238E27FC236}">
                    <a16:creationId xmlns:a16="http://schemas.microsoft.com/office/drawing/2014/main" id="{DB1053C4-9BAB-4EC4-2C5B-5F7DF458D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659" y="1571841"/>
                <a:ext cx="3515246" cy="3515246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0F80D7-6B0C-90A2-B6CD-D1245570B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5362" y="1921162"/>
                <a:ext cx="594994" cy="59499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0A3ADE8-B1D5-D100-005B-FEB000EBBF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8343" y="2960758"/>
                <a:ext cx="594994" cy="59499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BA238D-91C1-089C-E3E1-59570DE10E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61740" y="4492093"/>
                <a:ext cx="594994" cy="59499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48C205E5-85B0-0348-8621-33F51BE99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4088" y="4457269"/>
              <a:ext cx="2539933" cy="598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D5A5F4F-D360-B938-93C0-4673B264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5347" y="4141103"/>
              <a:ext cx="613696" cy="6464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E635AC94-E95D-3066-BC82-4B86743655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6537" y="4768336"/>
              <a:ext cx="1068295" cy="8276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9F4427F9-730A-90E1-C60B-AEB987D72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2618" y="4917062"/>
              <a:ext cx="1415851" cy="7409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C160CE2-95DA-A59D-931A-E66A326AB110}"/>
                </a:ext>
              </a:extLst>
            </p:cNvPr>
            <p:cNvSpPr txBox="1"/>
            <p:nvPr/>
          </p:nvSpPr>
          <p:spPr>
            <a:xfrm>
              <a:off x="1849116" y="5568022"/>
              <a:ext cx="2946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each patch passed to</a:t>
              </a:r>
              <a:br>
                <a:rPr lang="en-US" sz="2400" dirty="0"/>
              </a:br>
              <a:r>
                <a:rPr lang="en-US" sz="2400" dirty="0"/>
                <a:t>copy of same network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914CA3F-2C2F-3283-DBFA-0855D018AA86}"/>
                </a:ext>
              </a:extLst>
            </p:cNvPr>
            <p:cNvSpPr txBox="1"/>
            <p:nvPr/>
          </p:nvSpPr>
          <p:spPr>
            <a:xfrm>
              <a:off x="5572456" y="5685195"/>
              <a:ext cx="32832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outputs of each patch </a:t>
              </a:r>
              <a:br>
                <a:rPr lang="en-US" sz="2400" dirty="0"/>
              </a:br>
              <a:r>
                <a:rPr lang="en-US" sz="2400" dirty="0"/>
                <a:t>form input to later layers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F2728F35-E8B5-75CA-0A33-819E0203F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1026" y="4665479"/>
              <a:ext cx="88756" cy="8614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915C68-619F-5B5E-0433-2317C5910DC2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90CFC6-1516-218F-6322-CD1660FA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855975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862DE2-0A6F-1F44-9ABB-1499375EACED}"/>
              </a:ext>
            </a:extLst>
          </p:cNvPr>
          <p:cNvSpPr/>
          <p:nvPr/>
        </p:nvSpPr>
        <p:spPr>
          <a:xfrm>
            <a:off x="2980057" y="2520261"/>
            <a:ext cx="306520" cy="2402959"/>
          </a:xfrm>
          <a:prstGeom prst="rect">
            <a:avLst/>
          </a:prstGeom>
          <a:pattFill prst="dkHorz">
            <a:fgClr>
              <a:srgbClr val="0070C0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9A872-C466-0147-9E33-02D8082F1A83}"/>
              </a:ext>
            </a:extLst>
          </p:cNvPr>
          <p:cNvSpPr/>
          <p:nvPr/>
        </p:nvSpPr>
        <p:spPr>
          <a:xfrm>
            <a:off x="4445708" y="2520261"/>
            <a:ext cx="306520" cy="2402959"/>
          </a:xfrm>
          <a:prstGeom prst="rect">
            <a:avLst/>
          </a:prstGeom>
          <a:pattFill prst="dkHorz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CE69D-8C68-CA4F-B3D2-30FE410F5AD0}"/>
              </a:ext>
            </a:extLst>
          </p:cNvPr>
          <p:cNvSpPr/>
          <p:nvPr/>
        </p:nvSpPr>
        <p:spPr>
          <a:xfrm>
            <a:off x="5972717" y="3312367"/>
            <a:ext cx="306520" cy="84706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B96DD-461D-D145-878B-9A40BDA95F8E}"/>
              </a:ext>
            </a:extLst>
          </p:cNvPr>
          <p:cNvSpPr/>
          <p:nvPr/>
        </p:nvSpPr>
        <p:spPr>
          <a:xfrm>
            <a:off x="7484576" y="2520261"/>
            <a:ext cx="306520" cy="2402959"/>
          </a:xfrm>
          <a:prstGeom prst="rect">
            <a:avLst/>
          </a:prstGeom>
          <a:pattFill prst="dkHorz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5475D1-54FC-2D4A-9468-F08BBA43D42E}"/>
              </a:ext>
            </a:extLst>
          </p:cNvPr>
          <p:cNvSpPr/>
          <p:nvPr/>
        </p:nvSpPr>
        <p:spPr>
          <a:xfrm>
            <a:off x="8905424" y="2520261"/>
            <a:ext cx="306520" cy="2402959"/>
          </a:xfrm>
          <a:prstGeom prst="rect">
            <a:avLst/>
          </a:prstGeom>
          <a:pattFill prst="dkHorz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0B9E6E-F86A-0146-827B-D824FC27FE45}"/>
              </a:ext>
            </a:extLst>
          </p:cNvPr>
          <p:cNvGrpSpPr/>
          <p:nvPr/>
        </p:nvGrpSpPr>
        <p:grpSpPr>
          <a:xfrm>
            <a:off x="3286576" y="2520261"/>
            <a:ext cx="1179348" cy="2402959"/>
            <a:chOff x="2630397" y="870756"/>
            <a:chExt cx="1536700" cy="40036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66DD10-A62C-2545-9F21-2766F38E92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884001"/>
              <a:ext cx="1506053" cy="4344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21628E-134A-7946-93FF-1480F00AFB0C}"/>
                </a:ext>
              </a:extLst>
            </p:cNvPr>
            <p:cNvCxnSpPr/>
            <p:nvPr/>
          </p:nvCxnSpPr>
          <p:spPr>
            <a:xfrm>
              <a:off x="2661044" y="4440000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7365B7-1560-3042-94A6-BB2472C8FA11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67130E-08DC-5343-815C-785FB5AAB79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4933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D86C24-110F-334C-8BC1-15F9B9BA3391}"/>
                </a:ext>
              </a:extLst>
            </p:cNvPr>
            <p:cNvCxnSpPr/>
            <p:nvPr/>
          </p:nvCxnSpPr>
          <p:spPr>
            <a:xfrm>
              <a:off x="2661044" y="2232836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071B50-F5A1-C34A-80BC-3C6C5E5A2F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5316FE0-1A43-CB48-8EEC-8E8208FF0EB8}"/>
                </a:ext>
              </a:extLst>
            </p:cNvPr>
            <p:cNvCxnSpPr>
              <a:cxnSpLocks/>
            </p:cNvCxnSpPr>
            <p:nvPr/>
          </p:nvCxnSpPr>
          <p:spPr>
            <a:xfrm>
              <a:off x="2661044" y="1318436"/>
              <a:ext cx="1488106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A22B4B-7E4F-D341-8C6D-572D0A049486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506053" cy="13378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E70D4B-5E90-8841-9E82-F4D8361AF646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102188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46C79B-61AD-D947-8F30-28444192CB4F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656250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EC38A9-F769-5C48-AE72-4FA1661F04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1318436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214B53-DC3C-B34D-A655-BA16D7255C3F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994064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3E40D8-1E76-7B4D-B8B6-EE345FE3954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ED1A05D-5E36-4F4A-BF55-D4A22F5F9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884001"/>
              <a:ext cx="1493353" cy="132631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8178B6-D021-1B4D-9A44-A95106ED9998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548126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45D6028-190B-2D4D-877B-9EE36D63577D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096436"/>
              <a:ext cx="1506053" cy="1777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E2685BE-3C5A-FC48-A0B3-13420A876DFE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542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EDE290E-C05C-F744-8CEE-90ED8FC7AB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8344" y="3096436"/>
              <a:ext cx="1488106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6F6CDBF-61A9-BA46-B324-F129DE2C01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0397" y="884001"/>
              <a:ext cx="1506053" cy="265837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F0FACD-7121-EA4E-AB91-A2A577E39E1F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542374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8E74EF-20C3-A741-A361-2D8C026F7263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988312"/>
              <a:ext cx="1506053" cy="8861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535B85-6DF1-0A42-9AE1-D07E011FFF65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210312"/>
              <a:ext cx="1506053" cy="13378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9F8065-D2AB-8640-9368-2292920B58EB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656250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EECAE7-A9FF-F442-85CE-805DB9664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2210312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A1FDC0-EF75-7A48-8523-15F3C542B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1764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8ED656C-1876-DC42-AD75-CEB03C8697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3994064"/>
              <a:ext cx="1506053" cy="44593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485838-F6BC-5349-AA46-DCCEB5CB6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2656250"/>
              <a:ext cx="1506053" cy="17837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DB6DA82-115F-A046-97B8-4325F13DF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3548126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826AA7-6713-BF4A-A884-D9BC5E9E2614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506053" cy="178375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25FB571-88F4-0947-9F1F-6F81DCA867B3}"/>
                </a:ext>
              </a:extLst>
            </p:cNvPr>
            <p:cNvCxnSpPr>
              <a:cxnSpLocks/>
            </p:cNvCxnSpPr>
            <p:nvPr/>
          </p:nvCxnSpPr>
          <p:spPr>
            <a:xfrm>
              <a:off x="2638332" y="870756"/>
              <a:ext cx="1510818" cy="89361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5AB27E-9DDF-6147-825B-6833A0CD21E5}"/>
                </a:ext>
              </a:extLst>
            </p:cNvPr>
            <p:cNvCxnSpPr>
              <a:cxnSpLocks/>
            </p:cNvCxnSpPr>
            <p:nvPr/>
          </p:nvCxnSpPr>
          <p:spPr>
            <a:xfrm>
              <a:off x="2638332" y="870756"/>
              <a:ext cx="1498118" cy="44768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0ACA79-A4D4-0A41-A76C-D437F2C32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493572" cy="399043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1BB64C8-CAEF-444F-B039-F6BC39D153C4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506272" cy="266412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5FBB114-FDB4-4E4C-825C-42B3E08545D2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506272" cy="3555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70B0A6D-CEE2-AD44-83D0-72F1F117B6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4440000"/>
              <a:ext cx="1506272" cy="4344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6D204D-7DC2-A849-8C60-56E7E5D18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3994064"/>
              <a:ext cx="1506272" cy="88037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5D0430-2E29-8D48-B88A-732504947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1318436"/>
              <a:ext cx="1506272" cy="3555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B58121-E471-3744-AF19-AC133093B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3102188"/>
              <a:ext cx="1506272" cy="177224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F27579-1609-C34C-8D21-2371105260FE}"/>
              </a:ext>
            </a:extLst>
          </p:cNvPr>
          <p:cNvGrpSpPr/>
          <p:nvPr/>
        </p:nvGrpSpPr>
        <p:grpSpPr>
          <a:xfrm flipH="1">
            <a:off x="7763047" y="2537490"/>
            <a:ext cx="1179348" cy="2402959"/>
            <a:chOff x="2630397" y="870756"/>
            <a:chExt cx="1536700" cy="4003679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AC97D97-5331-B148-A613-4B4AFB2ED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884001"/>
              <a:ext cx="1506053" cy="4344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55AD6F4-477A-0D47-95E6-EF2F3D4D52F9}"/>
                </a:ext>
              </a:extLst>
            </p:cNvPr>
            <p:cNvCxnSpPr/>
            <p:nvPr/>
          </p:nvCxnSpPr>
          <p:spPr>
            <a:xfrm>
              <a:off x="2661044" y="4440000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7FC0114-3B93-A44A-AE12-71E32B1730CF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513EA84-3DBD-7344-8D6E-17567822BAEC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4933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C9C9AD5-F855-4F44-8923-8ACE62401D14}"/>
                </a:ext>
              </a:extLst>
            </p:cNvPr>
            <p:cNvCxnSpPr/>
            <p:nvPr/>
          </p:nvCxnSpPr>
          <p:spPr>
            <a:xfrm>
              <a:off x="2661044" y="2232836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153B457-666B-7F42-ADD2-EB1E0127D1AA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FC2C934-7A11-414B-9258-8CB13BDD58D9}"/>
                </a:ext>
              </a:extLst>
            </p:cNvPr>
            <p:cNvCxnSpPr>
              <a:cxnSpLocks/>
            </p:cNvCxnSpPr>
            <p:nvPr/>
          </p:nvCxnSpPr>
          <p:spPr>
            <a:xfrm>
              <a:off x="2661044" y="1318436"/>
              <a:ext cx="1488106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EC84995-3C50-D14A-A7DB-5C6F93DFC075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506053" cy="13378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60B8554-CC67-4642-BD50-0F0A5B848C46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102188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29D81D-41E4-3947-87C1-5CFCC8484D92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656250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FF35147-B9E4-CA4F-8668-B418E4E3F7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1318436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D7B3CB9-CFF1-8F4A-BA7C-0A4AC67BB71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994064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0685E4C-65BA-E049-B284-7EAF594BF633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764374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B0A5602-0F62-4E42-AAD6-3A4E8AD364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884001"/>
              <a:ext cx="1493353" cy="132631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E1E4E9D-6349-BA45-B2DB-2BED2A58C95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3548126"/>
              <a:ext cx="150605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AFA222E-1FA2-BF4E-9D92-57F6C5802D6C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096436"/>
              <a:ext cx="1506053" cy="1777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5A43B0A-6611-1F4C-A527-1A1380A91215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542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F16494F-94E4-8140-9FE4-50D65F10C2AA}"/>
                </a:ext>
              </a:extLst>
            </p:cNvPr>
            <p:cNvCxnSpPr>
              <a:cxnSpLocks/>
            </p:cNvCxnSpPr>
            <p:nvPr/>
          </p:nvCxnSpPr>
          <p:spPr>
            <a:xfrm>
              <a:off x="2648344" y="3096436"/>
              <a:ext cx="1488106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900B2F7-09B2-3841-BDCC-401E23AB08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0397" y="884001"/>
              <a:ext cx="1506053" cy="265837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7051BAD-6E03-ED49-8E6A-B0BB2DA9D5E3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542374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B2050F4-B6CB-764C-846A-A337D3D384DC}"/>
                </a:ext>
              </a:extLst>
            </p:cNvPr>
            <p:cNvCxnSpPr>
              <a:cxnSpLocks/>
            </p:cNvCxnSpPr>
            <p:nvPr/>
          </p:nvCxnSpPr>
          <p:spPr>
            <a:xfrm>
              <a:off x="2630397" y="3988312"/>
              <a:ext cx="1506053" cy="8861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4C79B9F-7A60-434F-9F15-052F93052B38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210312"/>
              <a:ext cx="1506053" cy="13378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0370B94-A0B9-3A4A-8954-8AE7E969CE6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2656250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C451DB4-B8E6-1545-B087-48D84699B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2210312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9012364-D991-934C-9182-2EE5F0C57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1764374"/>
              <a:ext cx="1506053" cy="8918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02E07B-6AD6-C040-BD1C-CFF45EFA5C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3994064"/>
              <a:ext cx="1506053" cy="44593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FBC8458-78A4-F846-835E-A6886C645E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2656250"/>
              <a:ext cx="1506053" cy="17837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0B1EB85-0EBE-7A4B-96EB-5285925DF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097" y="3548126"/>
              <a:ext cx="1506053" cy="4459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F4C11F3-E902-394F-AE35-945459856FE5}"/>
                </a:ext>
              </a:extLst>
            </p:cNvPr>
            <p:cNvCxnSpPr>
              <a:cxnSpLocks/>
            </p:cNvCxnSpPr>
            <p:nvPr/>
          </p:nvCxnSpPr>
          <p:spPr>
            <a:xfrm>
              <a:off x="2643097" y="1318436"/>
              <a:ext cx="1506053" cy="178375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4E2E15F-F9AA-B043-9299-3D17ECAFB745}"/>
                </a:ext>
              </a:extLst>
            </p:cNvPr>
            <p:cNvCxnSpPr>
              <a:cxnSpLocks/>
            </p:cNvCxnSpPr>
            <p:nvPr/>
          </p:nvCxnSpPr>
          <p:spPr>
            <a:xfrm>
              <a:off x="2638332" y="870756"/>
              <a:ext cx="1510818" cy="89361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6FCB043-2654-9246-BE66-A30A2EE7C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38332" y="870756"/>
              <a:ext cx="1498118" cy="44768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5105FDE-E0B8-664A-9325-EE4C6F10FE15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493572" cy="399043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8D84537-CFE4-6942-92CD-B1A1C8872D0E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506272" cy="266412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3959C33-B60F-D443-80B6-FC31A83F75E6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78" y="884001"/>
              <a:ext cx="1506272" cy="3555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79FB8CB-4ED8-CD41-88D5-E665E4871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4440000"/>
              <a:ext cx="1506272" cy="4344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7534D98-B862-B546-823F-243775E07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3994064"/>
              <a:ext cx="1506272" cy="88037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C06706E-7776-EA40-93C8-468FF7679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1318436"/>
              <a:ext cx="1506272" cy="35559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2D03326-29A1-D04D-9611-1E1C6D9860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878" y="3102188"/>
              <a:ext cx="1506272" cy="177224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3737566-4733-4A49-B60E-93678CA92F1E}"/>
              </a:ext>
            </a:extLst>
          </p:cNvPr>
          <p:cNvGrpSpPr/>
          <p:nvPr/>
        </p:nvGrpSpPr>
        <p:grpSpPr>
          <a:xfrm flipV="1">
            <a:off x="4766002" y="2545439"/>
            <a:ext cx="1179348" cy="2349330"/>
            <a:chOff x="8734873" y="1318436"/>
            <a:chExt cx="1506054" cy="3121564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61D00AD1-0C2C-1B43-858D-63544D500D0C}"/>
                </a:ext>
              </a:extLst>
            </p:cNvPr>
            <p:cNvGrpSpPr/>
            <p:nvPr/>
          </p:nvGrpSpPr>
          <p:grpSpPr>
            <a:xfrm>
              <a:off x="8734873" y="1318436"/>
              <a:ext cx="1506054" cy="3121564"/>
              <a:chOff x="5127343" y="1318436"/>
              <a:chExt cx="1506054" cy="3121564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0228D8D-932B-C945-B21A-B83D0233B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318436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E9B233B-1838-DA41-A0D9-EC5A941058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0CB84A36-84E0-1E4C-BD67-C6EFEA62A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820D35CA-8483-6540-A002-DF9D56E9F5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4" cy="11148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6BFE900-009E-2F4B-B73D-17AFB996D2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3" cy="1560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A36C4632-DD56-6E4E-9320-0E17032A15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4" cy="668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7ED92B88-B31E-4546-A45D-97AB96281E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95DD25CE-1677-6E47-AAAA-176F30EE6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318436"/>
                <a:ext cx="1506054" cy="1560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BD2223A-53FC-2644-A4E8-DA199FAF6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764374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207E4E0D-E6C1-3A4C-9A2C-12A340F2F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433280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CB5EA66-0C7E-0741-9B76-21AF13E8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2656250"/>
                <a:ext cx="1506053" cy="2229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48C09503-75ED-AB42-8F55-F8A414FC9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2210312"/>
                <a:ext cx="1506053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4825C955-0725-3F40-911F-CE97BD4A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764374"/>
                <a:ext cx="1506053" cy="6689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D1E7990-1187-DE45-8B8C-58E6DA81E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20067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6141394-9F3D-AC4D-83A4-E20CE67758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15607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4278058-E139-B342-B1EE-47E6C86084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6699" y="2879218"/>
              <a:ext cx="1446393" cy="6801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49FF265C-6706-8D4C-8ACC-D87A5E71D259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656250"/>
              <a:ext cx="1506054" cy="6689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EAD0F5A-02DB-C949-A826-3D62F360DD7E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3102188"/>
              <a:ext cx="1506054" cy="2229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48AD20E-140C-8E40-9EFE-38E781DE2E30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1318436"/>
              <a:ext cx="1506054" cy="20067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F415408-ADAA-5C45-9971-015B8BDF7127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210312"/>
              <a:ext cx="1506054" cy="2229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EA6F484-B8E7-AC40-A374-46B1296AF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668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3B6EE60-ED99-A540-9C76-F16E9094F417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1764374"/>
              <a:ext cx="1506054" cy="15607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55E271C-CAF7-7F4F-8C39-F5165831BC82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210312"/>
              <a:ext cx="1506054" cy="6689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17992F0-BC69-7F4C-A183-FC20F70E3E2A}"/>
              </a:ext>
            </a:extLst>
          </p:cNvPr>
          <p:cNvGrpSpPr/>
          <p:nvPr/>
        </p:nvGrpSpPr>
        <p:grpSpPr>
          <a:xfrm flipH="1">
            <a:off x="6299501" y="2572474"/>
            <a:ext cx="1179348" cy="2349330"/>
            <a:chOff x="8734873" y="1318436"/>
            <a:chExt cx="1506054" cy="3121564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C3B11809-44C9-C842-AABC-1F958E7ACF69}"/>
                </a:ext>
              </a:extLst>
            </p:cNvPr>
            <p:cNvGrpSpPr/>
            <p:nvPr/>
          </p:nvGrpSpPr>
          <p:grpSpPr>
            <a:xfrm>
              <a:off x="8734873" y="1318436"/>
              <a:ext cx="1506054" cy="3121564"/>
              <a:chOff x="5127343" y="1318436"/>
              <a:chExt cx="1506054" cy="3121564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C9A0BE7-696A-F448-BE81-D2ABE94BC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318436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311E3B8-747F-F14D-9ACA-135B68F13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FAA3BE5-5A73-0E4D-86FA-21E0691875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ED974D8A-9FDD-5A4D-9EEC-A51E9F9512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4" cy="11148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7414DD0E-517D-A249-8812-CF4A4CE47C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879218"/>
                <a:ext cx="1506053" cy="1560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045D6113-8952-6B46-8199-7F3DF25B05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4" cy="668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16F8E81-249C-0D45-A626-5B8B2688C0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3325156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E61ECDCE-B7D5-8441-81BE-4495A28D5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318436"/>
                <a:ext cx="1506054" cy="1560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A539D882-08A2-9A43-A439-8241C5563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764374"/>
                <a:ext cx="1506054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81E19CFB-7EE4-8A49-955A-94D5FE8728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7343" y="2433280"/>
                <a:ext cx="1506053" cy="2229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3901AA07-3886-BB43-8C12-684DC142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2656250"/>
                <a:ext cx="1506053" cy="2229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896533F-1AD3-D148-93C3-A0F50092A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2210312"/>
                <a:ext cx="1506053" cy="11148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652FBEA3-D62E-BD46-8914-5B53CCB09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343" y="1764374"/>
                <a:ext cx="1506053" cy="6689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59B4DB5-39C6-F341-A3AC-C6D58DA8E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20067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41222D4-82DE-DF48-992E-EEA8E37BB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15607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E4209CE-3E06-004A-AFFF-D940395C7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6699" y="2879218"/>
              <a:ext cx="1446393" cy="6801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0EBC853-3928-B04D-AE59-19635C3D4804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656250"/>
              <a:ext cx="1506054" cy="6689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E02AF94-733B-4041-A509-1B24DE659A8E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3102188"/>
              <a:ext cx="1506054" cy="2229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1D114A50-4A3C-0447-81CB-2BAD7B6E3D04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1318436"/>
              <a:ext cx="1506054" cy="20067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B8FB20D-5B90-0F45-89B2-2D1B86BC6177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210312"/>
              <a:ext cx="1506054" cy="2229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57C060D-1703-ED43-AD3E-1462DC146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873" y="2433280"/>
              <a:ext cx="1506054" cy="668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9C8276EC-4D72-534C-8F0E-33697D9EDD9A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1764374"/>
              <a:ext cx="1506054" cy="15607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8584550-E7A3-F74E-A2C4-65729A4E9409}"/>
                </a:ext>
              </a:extLst>
            </p:cNvPr>
            <p:cNvCxnSpPr>
              <a:cxnSpLocks/>
            </p:cNvCxnSpPr>
            <p:nvPr/>
          </p:nvCxnSpPr>
          <p:spPr>
            <a:xfrm>
              <a:off x="8734873" y="2210312"/>
              <a:ext cx="1506054" cy="6689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609DA6BC-E3DE-5E40-A7F4-CA7DA7CBAEAD}"/>
              </a:ext>
            </a:extLst>
          </p:cNvPr>
          <p:cNvSpPr txBox="1"/>
          <p:nvPr/>
        </p:nvSpPr>
        <p:spPr>
          <a:xfrm>
            <a:off x="4927511" y="5335775"/>
            <a:ext cx="22449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pinch point</a:t>
            </a:r>
            <a:br>
              <a:rPr lang="en-US" sz="2400" dirty="0"/>
            </a:br>
            <a:r>
              <a:rPr lang="en-US" sz="2400" dirty="0"/>
              <a:t>acts as encoded</a:t>
            </a:r>
          </a:p>
          <a:p>
            <a:pPr algn="ctr"/>
            <a:r>
              <a:rPr lang="en-US" sz="2400" dirty="0"/>
              <a:t>version of image</a:t>
            </a:r>
          </a:p>
        </p:txBody>
      </p: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7454D967-211E-F946-8CDE-0B11C5E6A9AA}"/>
              </a:ext>
            </a:extLst>
          </p:cNvPr>
          <p:cNvCxnSpPr>
            <a:cxnSpLocks/>
          </p:cNvCxnSpPr>
          <p:nvPr/>
        </p:nvCxnSpPr>
        <p:spPr>
          <a:xfrm flipV="1">
            <a:off x="6081621" y="4248098"/>
            <a:ext cx="0" cy="1018828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4C8DEFB1-EF3E-BE43-9AEE-DC5438922930}"/>
              </a:ext>
            </a:extLst>
          </p:cNvPr>
          <p:cNvSpPr txBox="1"/>
          <p:nvPr/>
        </p:nvSpPr>
        <p:spPr>
          <a:xfrm>
            <a:off x="4546698" y="989131"/>
            <a:ext cx="3098604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same image in </a:t>
            </a:r>
            <a:br>
              <a:rPr lang="en-US" sz="2400" dirty="0"/>
            </a:br>
            <a:r>
              <a:rPr lang="en-US" sz="2400" dirty="0"/>
              <a:t>input and output layers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A3CC9A77-3C34-04AE-B74A-54861A1BA681}"/>
              </a:ext>
            </a:extLst>
          </p:cNvPr>
          <p:cNvSpPr/>
          <p:nvPr/>
        </p:nvSpPr>
        <p:spPr>
          <a:xfrm>
            <a:off x="3031725" y="1565738"/>
            <a:ext cx="6128550" cy="2361680"/>
          </a:xfrm>
          <a:prstGeom prst="arc">
            <a:avLst>
              <a:gd name="adj1" fmla="val 11124466"/>
              <a:gd name="adj2" fmla="val 21279252"/>
            </a:avLst>
          </a:prstGeom>
          <a:ln w="381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87640A-E305-130D-3950-9F14C29BA919}"/>
              </a:ext>
            </a:extLst>
          </p:cNvPr>
          <p:cNvSpPr txBox="1"/>
          <p:nvPr/>
        </p:nvSpPr>
        <p:spPr>
          <a:xfrm>
            <a:off x="3158656" y="5218723"/>
            <a:ext cx="1397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encoding </a:t>
            </a:r>
            <a:br>
              <a:rPr lang="en-US" sz="2400" dirty="0"/>
            </a:br>
            <a:r>
              <a:rPr lang="en-US" sz="2400" dirty="0"/>
              <a:t>network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9DA98F-6498-3858-BEA2-5AF0AE915B45}"/>
              </a:ext>
            </a:extLst>
          </p:cNvPr>
          <p:cNvSpPr txBox="1"/>
          <p:nvPr/>
        </p:nvSpPr>
        <p:spPr>
          <a:xfrm>
            <a:off x="7630432" y="5218723"/>
            <a:ext cx="1397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decoding </a:t>
            </a:r>
            <a:br>
              <a:rPr lang="en-US" sz="2400" dirty="0"/>
            </a:br>
            <a:r>
              <a:rPr lang="en-US" sz="2400" dirty="0"/>
              <a:t>network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F1FE580D-8CE9-2509-71D1-2A6F474CCC15}"/>
              </a:ext>
            </a:extLst>
          </p:cNvPr>
          <p:cNvSpPr/>
          <p:nvPr/>
        </p:nvSpPr>
        <p:spPr>
          <a:xfrm rot="5400000">
            <a:off x="4196935" y="3740103"/>
            <a:ext cx="231409" cy="2789116"/>
          </a:xfrm>
          <a:prstGeom prst="rightBrace">
            <a:avLst>
              <a:gd name="adj1" fmla="val 30160"/>
              <a:gd name="adj2" fmla="val 654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69C938D7-8FC7-DD64-8A23-0627A8AC4EA0}"/>
              </a:ext>
            </a:extLst>
          </p:cNvPr>
          <p:cNvSpPr/>
          <p:nvPr/>
        </p:nvSpPr>
        <p:spPr>
          <a:xfrm rot="16200000" flipH="1">
            <a:off x="7763656" y="3740103"/>
            <a:ext cx="231409" cy="2789116"/>
          </a:xfrm>
          <a:prstGeom prst="rightBrace">
            <a:avLst>
              <a:gd name="adj1" fmla="val 30160"/>
              <a:gd name="adj2" fmla="val 654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0E9B-B4D6-CCA6-1212-E347A1853A03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9090D6-8038-EF04-A062-5C1013DC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</p:spTree>
    <p:extLst>
      <p:ext uri="{BB962C8B-B14F-4D97-AF65-F5344CB8AC3E}">
        <p14:creationId xmlns:p14="http://schemas.microsoft.com/office/powerpoint/2010/main" val="1238088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C121BF-6A50-7035-1C1E-C9A9275447A1}"/>
              </a:ext>
            </a:extLst>
          </p:cNvPr>
          <p:cNvGrpSpPr/>
          <p:nvPr/>
        </p:nvGrpSpPr>
        <p:grpSpPr>
          <a:xfrm>
            <a:off x="1693776" y="1003992"/>
            <a:ext cx="10396184" cy="2313358"/>
            <a:chOff x="1744575" y="868528"/>
            <a:chExt cx="10396184" cy="23133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CE5B6-4EC4-1A26-18C3-08D5B410291D}"/>
                </a:ext>
              </a:extLst>
            </p:cNvPr>
            <p:cNvGrpSpPr/>
            <p:nvPr/>
          </p:nvGrpSpPr>
          <p:grpSpPr>
            <a:xfrm>
              <a:off x="1744575" y="1321832"/>
              <a:ext cx="10396184" cy="1440000"/>
              <a:chOff x="906748" y="1633707"/>
              <a:chExt cx="10396184" cy="1440000"/>
            </a:xfrm>
          </p:grpSpPr>
          <p:pic>
            <p:nvPicPr>
              <p:cNvPr id="6" name="Picture 5" descr="A person with long hair and a cowboy hat on a beach&#10;&#10;Description automatically generated">
                <a:extLst>
                  <a:ext uri="{FF2B5EF4-FFF2-40B4-BE49-F238E27FC236}">
                    <a16:creationId xmlns:a16="http://schemas.microsoft.com/office/drawing/2014/main" id="{63BE1444-B632-EC9C-4770-977EAF32E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748" y="163370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" name="Picture 7" descr="A person with long beard and cowboy hat&#10;&#10;Description automatically generated">
                <a:extLst>
                  <a:ext uri="{FF2B5EF4-FFF2-40B4-BE49-F238E27FC236}">
                    <a16:creationId xmlns:a16="http://schemas.microsoft.com/office/drawing/2014/main" id="{A73616CE-FA5E-6A37-D91D-88D6D706E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5794" y="163370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C2C93AD-3D41-688F-65F3-486FA0A4D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4840" y="163370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A8CEA2F-7E39-6670-000A-3D7B6CAE4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3886" y="163370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" name="Picture 13" descr="A close-up of a screen&#10;&#10;Description automatically generated">
                <a:extLst>
                  <a:ext uri="{FF2B5EF4-FFF2-40B4-BE49-F238E27FC236}">
                    <a16:creationId xmlns:a16="http://schemas.microsoft.com/office/drawing/2014/main" id="{29516C55-A46F-B16E-E02E-6918ED7D3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62932" y="1633707"/>
                <a:ext cx="1440000" cy="144000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8B2812-772B-4E98-121A-776306D4C672}"/>
                </a:ext>
              </a:extLst>
            </p:cNvPr>
            <p:cNvGrpSpPr/>
            <p:nvPr/>
          </p:nvGrpSpPr>
          <p:grpSpPr>
            <a:xfrm>
              <a:off x="2785713" y="868528"/>
              <a:ext cx="8313908" cy="1579418"/>
              <a:chOff x="1903854" y="1030778"/>
              <a:chExt cx="8313908" cy="1579418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42D1725C-A9FD-DCC2-A33C-4942D47D7DFB}"/>
                  </a:ext>
                </a:extLst>
              </p:cNvPr>
              <p:cNvSpPr/>
              <p:nvPr/>
            </p:nvSpPr>
            <p:spPr>
              <a:xfrm>
                <a:off x="1903854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03120D07-229C-C3CE-42BD-CED1AD0890BE}"/>
                  </a:ext>
                </a:extLst>
              </p:cNvPr>
              <p:cNvSpPr/>
              <p:nvPr/>
            </p:nvSpPr>
            <p:spPr>
              <a:xfrm>
                <a:off x="4195608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2B43E394-FF8A-29CC-8A19-BC31E6E883D1}"/>
                  </a:ext>
                </a:extLst>
              </p:cNvPr>
              <p:cNvSpPr/>
              <p:nvPr/>
            </p:nvSpPr>
            <p:spPr>
              <a:xfrm>
                <a:off x="6416976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D96FDB60-AA3E-426F-5D2A-B56D6A4B36AB}"/>
                  </a:ext>
                </a:extLst>
              </p:cNvPr>
              <p:cNvSpPr/>
              <p:nvPr/>
            </p:nvSpPr>
            <p:spPr>
              <a:xfrm>
                <a:off x="8638344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E3E66F-0015-E422-1C9A-02941AC32715}"/>
                </a:ext>
              </a:extLst>
            </p:cNvPr>
            <p:cNvGrpSpPr/>
            <p:nvPr/>
          </p:nvGrpSpPr>
          <p:grpSpPr>
            <a:xfrm flipH="1" flipV="1">
              <a:off x="2785713" y="1602468"/>
              <a:ext cx="8313908" cy="1579418"/>
              <a:chOff x="1903854" y="1030778"/>
              <a:chExt cx="8313908" cy="1579418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1A122A4E-E92E-6D31-4F7C-9070E47B1D97}"/>
                  </a:ext>
                </a:extLst>
              </p:cNvPr>
              <p:cNvSpPr/>
              <p:nvPr/>
            </p:nvSpPr>
            <p:spPr>
              <a:xfrm>
                <a:off x="1903854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1E88889-9920-3E65-27B1-003E91E266E3}"/>
                  </a:ext>
                </a:extLst>
              </p:cNvPr>
              <p:cNvSpPr/>
              <p:nvPr/>
            </p:nvSpPr>
            <p:spPr>
              <a:xfrm>
                <a:off x="4195608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BCA2F546-3C96-3E6E-16AA-229FD4DCDD7D}"/>
                  </a:ext>
                </a:extLst>
              </p:cNvPr>
              <p:cNvSpPr/>
              <p:nvPr/>
            </p:nvSpPr>
            <p:spPr>
              <a:xfrm>
                <a:off x="6416976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C8E79E0E-C20C-058A-43EB-52B656BC831D}"/>
                  </a:ext>
                </a:extLst>
              </p:cNvPr>
              <p:cNvSpPr/>
              <p:nvPr/>
            </p:nvSpPr>
            <p:spPr>
              <a:xfrm>
                <a:off x="8638344" y="1030778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1AC2E9-5F81-6BDD-8230-45660017802A}"/>
              </a:ext>
            </a:extLst>
          </p:cNvPr>
          <p:cNvSpPr txBox="1"/>
          <p:nvPr/>
        </p:nvSpPr>
        <p:spPr>
          <a:xfrm>
            <a:off x="5436181" y="441912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</a:t>
            </a:r>
            <a:r>
              <a:rPr lang="en-GB" sz="2400" dirty="0" err="1"/>
              <a:t>i</a:t>
            </a:r>
            <a:r>
              <a:rPr lang="en-GB" sz="2400" dirty="0"/>
              <a:t>) add Gaussian noise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CFFFF-97D4-BCD1-0C48-1853926503E9}"/>
              </a:ext>
            </a:extLst>
          </p:cNvPr>
          <p:cNvSpPr txBox="1"/>
          <p:nvPr/>
        </p:nvSpPr>
        <p:spPr>
          <a:xfrm>
            <a:off x="4339984" y="3372835"/>
            <a:ext cx="510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(ii) train network to reverse the process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7BE901-5236-87FD-43F7-E492B3FEE840}"/>
              </a:ext>
            </a:extLst>
          </p:cNvPr>
          <p:cNvSpPr txBox="1"/>
          <p:nvPr/>
        </p:nvSpPr>
        <p:spPr>
          <a:xfrm>
            <a:off x="3315536" y="6290451"/>
            <a:ext cx="715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(iii) include many kinds of images in the training process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97687D-165B-71EB-B4BF-29812887A916}"/>
              </a:ext>
            </a:extLst>
          </p:cNvPr>
          <p:cNvGrpSpPr/>
          <p:nvPr/>
        </p:nvGrpSpPr>
        <p:grpSpPr>
          <a:xfrm>
            <a:off x="2405829" y="3918754"/>
            <a:ext cx="8972079" cy="2371662"/>
            <a:chOff x="1618273" y="3732490"/>
            <a:chExt cx="8972079" cy="23716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C7A0A80-70E1-21DE-6525-FA356AA7EF2F}"/>
                </a:ext>
              </a:extLst>
            </p:cNvPr>
            <p:cNvGrpSpPr/>
            <p:nvPr/>
          </p:nvGrpSpPr>
          <p:grpSpPr>
            <a:xfrm>
              <a:off x="1618273" y="3732490"/>
              <a:ext cx="3679046" cy="2320829"/>
              <a:chOff x="897908" y="3732490"/>
              <a:chExt cx="3679046" cy="2320829"/>
            </a:xfrm>
          </p:grpSpPr>
          <p:pic>
            <p:nvPicPr>
              <p:cNvPr id="50" name="Picture 49" descr="A blurry image of a bunch of small dots&#10;&#10;Description automatically generated">
                <a:extLst>
                  <a:ext uri="{FF2B5EF4-FFF2-40B4-BE49-F238E27FC236}">
                    <a16:creationId xmlns:a16="http://schemas.microsoft.com/office/drawing/2014/main" id="{FB85C64A-050E-F476-9BAB-04E443851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6954" y="4208251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29C25ABF-9127-E0A2-6099-C146FF276148}"/>
                  </a:ext>
                </a:extLst>
              </p:cNvPr>
              <p:cNvSpPr/>
              <p:nvPr/>
            </p:nvSpPr>
            <p:spPr>
              <a:xfrm flipH="1" flipV="1">
                <a:off x="1947722" y="4473901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7509281-8003-BB96-2CCD-06A35FB8F975}"/>
                  </a:ext>
                </a:extLst>
              </p:cNvPr>
              <p:cNvSpPr/>
              <p:nvPr/>
            </p:nvSpPr>
            <p:spPr>
              <a:xfrm>
                <a:off x="1947722" y="3732490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Picture 30" descr="A group of rocks on sand&#10;&#10;Description automatically generated">
                <a:extLst>
                  <a:ext uri="{FF2B5EF4-FFF2-40B4-BE49-F238E27FC236}">
                    <a16:creationId xmlns:a16="http://schemas.microsoft.com/office/drawing/2014/main" id="{D5809431-9649-42F7-32AE-F48132DBD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7908" y="4148479"/>
                <a:ext cx="1440000" cy="1440000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5627447-5690-5CFF-BD89-1C4F34DE4825}"/>
                </a:ext>
              </a:extLst>
            </p:cNvPr>
            <p:cNvGrpSpPr/>
            <p:nvPr/>
          </p:nvGrpSpPr>
          <p:grpSpPr>
            <a:xfrm>
              <a:off x="6911306" y="3783323"/>
              <a:ext cx="3679046" cy="2320829"/>
              <a:chOff x="6573908" y="3783323"/>
              <a:chExt cx="3679046" cy="2320829"/>
            </a:xfrm>
          </p:grpSpPr>
          <p:pic>
            <p:nvPicPr>
              <p:cNvPr id="46" name="Picture 45" descr="A sunset over the ocean&#10;&#10;Description automatically generated">
                <a:extLst>
                  <a:ext uri="{FF2B5EF4-FFF2-40B4-BE49-F238E27FC236}">
                    <a16:creationId xmlns:a16="http://schemas.microsoft.com/office/drawing/2014/main" id="{F9BF4D53-C470-1EC8-D0E5-547CED1AE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3908" y="4199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Picture 51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2EF6B917-BBBD-9421-B070-1B3BE39A9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12954" y="4259084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FA63880D-C192-780A-F087-8B52A2795551}"/>
                  </a:ext>
                </a:extLst>
              </p:cNvPr>
              <p:cNvSpPr/>
              <p:nvPr/>
            </p:nvSpPr>
            <p:spPr>
              <a:xfrm flipH="1" flipV="1">
                <a:off x="7623722" y="4524734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12A8D71B-DA62-2356-94D9-9718C6EF6598}"/>
                  </a:ext>
                </a:extLst>
              </p:cNvPr>
              <p:cNvSpPr/>
              <p:nvPr/>
            </p:nvSpPr>
            <p:spPr>
              <a:xfrm>
                <a:off x="7623722" y="3783323"/>
                <a:ext cx="1579418" cy="1579418"/>
              </a:xfrm>
              <a:prstGeom prst="arc">
                <a:avLst>
                  <a:gd name="adj1" fmla="val 12832711"/>
                  <a:gd name="adj2" fmla="val 19791518"/>
                </a:avLst>
              </a:prstGeom>
              <a:ln w="50800">
                <a:solidFill>
                  <a:schemeClr val="accent4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EF8F90-56C2-7B48-D704-32E349D70CD9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D6024-3D90-6858-C62C-9CA0578B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diffusion model</a:t>
            </a:r>
          </a:p>
        </p:txBody>
      </p:sp>
    </p:spTree>
    <p:extLst>
      <p:ext uri="{BB962C8B-B14F-4D97-AF65-F5344CB8AC3E}">
        <p14:creationId xmlns:p14="http://schemas.microsoft.com/office/powerpoint/2010/main" val="3592110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9C124BE-8F62-8139-C77D-9424A36A3268}"/>
              </a:ext>
            </a:extLst>
          </p:cNvPr>
          <p:cNvGrpSpPr/>
          <p:nvPr/>
        </p:nvGrpSpPr>
        <p:grpSpPr>
          <a:xfrm>
            <a:off x="2330697" y="1566625"/>
            <a:ext cx="8794140" cy="4534297"/>
            <a:chOff x="1721098" y="1041693"/>
            <a:chExt cx="8794140" cy="4534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9BE0DC-82E1-7798-9008-45984DD4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098" y="1807068"/>
              <a:ext cx="1440000" cy="14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8AB83C-440F-D1BB-D3AF-23214D21A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478" y="2167068"/>
              <a:ext cx="1440000" cy="14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0D74F7-7DFE-493A-2FE0-5016EC936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3858" y="2527068"/>
              <a:ext cx="1440000" cy="1440000"/>
            </a:xfrm>
            <a:prstGeom prst="rect">
              <a:avLst/>
            </a:prstGeom>
          </p:spPr>
        </p:pic>
        <p:pic>
          <p:nvPicPr>
            <p:cNvPr id="9" name="Picture 8" descr="Two teddy bears in the water&#10;&#10;Description automatically generated">
              <a:extLst>
                <a:ext uri="{FF2B5EF4-FFF2-40B4-BE49-F238E27FC236}">
                  <a16:creationId xmlns:a16="http://schemas.microsoft.com/office/drawing/2014/main" id="{D63A12FB-A6FC-6629-3C6F-D7F3F32E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5238" y="2887068"/>
              <a:ext cx="1440000" cy="144000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6A09914-68C4-5AF4-029D-A0803B1EED7E}"/>
                </a:ext>
              </a:extLst>
            </p:cNvPr>
            <p:cNvCxnSpPr>
              <a:stCxn id="3" idx="3"/>
              <a:endCxn id="5" idx="1"/>
            </p:cNvCxnSpPr>
            <p:nvPr/>
          </p:nvCxnSpPr>
          <p:spPr>
            <a:xfrm>
              <a:off x="3161098" y="2527068"/>
              <a:ext cx="1011380" cy="36000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19ACECE-F80E-6C91-9093-4701A5635807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8063858" y="3247068"/>
              <a:ext cx="1011380" cy="36000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575283-FBB2-A780-6F8B-AD6E46EE4E7A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5612478" y="2887068"/>
              <a:ext cx="1011380" cy="36000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4CCCFF-E316-D3F6-4759-132F8ADD40C3}"/>
                </a:ext>
              </a:extLst>
            </p:cNvPr>
            <p:cNvCxnSpPr/>
            <p:nvPr/>
          </p:nvCxnSpPr>
          <p:spPr>
            <a:xfrm>
              <a:off x="3161098" y="1269949"/>
              <a:ext cx="6550429" cy="1080000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dash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D9AD49-6CEA-9465-C28A-CC570474E4DE}"/>
                </a:ext>
              </a:extLst>
            </p:cNvPr>
            <p:cNvSpPr txBox="1"/>
            <p:nvPr/>
          </p:nvSpPr>
          <p:spPr>
            <a:xfrm>
              <a:off x="5394768" y="1041693"/>
              <a:ext cx="3174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(</a:t>
              </a:r>
              <a:r>
                <a:rPr lang="en-GB" sz="2400" dirty="0" err="1"/>
                <a:t>i</a:t>
              </a:r>
              <a:r>
                <a:rPr lang="en-GB" sz="2400" dirty="0"/>
                <a:t>) noise reduction steps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069BCF-9610-5C17-A4E8-4285978C98FC}"/>
                </a:ext>
              </a:extLst>
            </p:cNvPr>
            <p:cNvSpPr txBox="1"/>
            <p:nvPr/>
          </p:nvSpPr>
          <p:spPr>
            <a:xfrm>
              <a:off x="3666788" y="5114325"/>
              <a:ext cx="23695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(ii) class guidance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064352-49CD-98EC-4805-797B2A3F2DC2}"/>
                </a:ext>
              </a:extLst>
            </p:cNvPr>
            <p:cNvGrpSpPr/>
            <p:nvPr/>
          </p:nvGrpSpPr>
          <p:grpSpPr>
            <a:xfrm>
              <a:off x="2441098" y="2913902"/>
              <a:ext cx="1569532" cy="1728116"/>
              <a:chOff x="2441098" y="2913902"/>
              <a:chExt cx="1569532" cy="172811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9982D7-BEF3-EAF2-1679-32BE37B34FD0}"/>
                  </a:ext>
                </a:extLst>
              </p:cNvPr>
              <p:cNvSpPr txBox="1"/>
              <p:nvPr/>
            </p:nvSpPr>
            <p:spPr>
              <a:xfrm>
                <a:off x="2441098" y="3811021"/>
                <a:ext cx="1569532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/>
                  <a:t>teddies &amp;</a:t>
                </a:r>
                <a:br>
                  <a:rPr lang="en-GB" sz="2400" dirty="0"/>
                </a:br>
                <a:r>
                  <a:rPr lang="en-GB" sz="2400" dirty="0"/>
                  <a:t>technology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39F8FBD-F09A-0F8D-B6CD-791CCC0BB7DC}"/>
                  </a:ext>
                </a:extLst>
              </p:cNvPr>
              <p:cNvCxnSpPr>
                <a:stCxn id="28" idx="0"/>
              </p:cNvCxnSpPr>
              <p:nvPr/>
            </p:nvCxnSpPr>
            <p:spPr>
              <a:xfrm flipV="1">
                <a:off x="3225864" y="2913902"/>
                <a:ext cx="440924" cy="897119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0867656-E8E9-8DA5-2B76-C0485172112F}"/>
                </a:ext>
              </a:extLst>
            </p:cNvPr>
            <p:cNvGrpSpPr/>
            <p:nvPr/>
          </p:nvGrpSpPr>
          <p:grpSpPr>
            <a:xfrm>
              <a:off x="4892478" y="3241307"/>
              <a:ext cx="1569532" cy="1728116"/>
              <a:chOff x="2441098" y="2913902"/>
              <a:chExt cx="1569532" cy="17281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DE0F209-4F5C-2382-07E7-90169D9AE55F}"/>
                  </a:ext>
                </a:extLst>
              </p:cNvPr>
              <p:cNvSpPr txBox="1"/>
              <p:nvPr/>
            </p:nvSpPr>
            <p:spPr>
              <a:xfrm>
                <a:off x="2441098" y="3811021"/>
                <a:ext cx="1569532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/>
                  <a:t>teddies &amp;</a:t>
                </a:r>
                <a:br>
                  <a:rPr lang="en-GB" sz="2400" dirty="0"/>
                </a:br>
                <a:r>
                  <a:rPr lang="en-GB" sz="2400" dirty="0"/>
                  <a:t>technology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4A46941-5764-565B-2578-5628110ACCA7}"/>
                  </a:ext>
                </a:extLst>
              </p:cNvPr>
              <p:cNvCxnSpPr>
                <a:stCxn id="33" idx="0"/>
              </p:cNvCxnSpPr>
              <p:nvPr/>
            </p:nvCxnSpPr>
            <p:spPr>
              <a:xfrm flipV="1">
                <a:off x="3225864" y="2913902"/>
                <a:ext cx="440924" cy="897119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FE2EAD2-DA7A-AF91-F916-1107EBEC7F7D}"/>
                </a:ext>
              </a:extLst>
            </p:cNvPr>
            <p:cNvGrpSpPr/>
            <p:nvPr/>
          </p:nvGrpSpPr>
          <p:grpSpPr>
            <a:xfrm>
              <a:off x="7311846" y="3593306"/>
              <a:ext cx="1569532" cy="1728116"/>
              <a:chOff x="2441098" y="2913902"/>
              <a:chExt cx="1569532" cy="172811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7C37C3-4CF3-95F4-F2C3-F37870DA60D9}"/>
                  </a:ext>
                </a:extLst>
              </p:cNvPr>
              <p:cNvSpPr txBox="1"/>
              <p:nvPr/>
            </p:nvSpPr>
            <p:spPr>
              <a:xfrm>
                <a:off x="2441098" y="3811021"/>
                <a:ext cx="1569532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/>
                  <a:t>teddies &amp;</a:t>
                </a:r>
                <a:br>
                  <a:rPr lang="en-GB" sz="2400" dirty="0"/>
                </a:br>
                <a:r>
                  <a:rPr lang="en-GB" sz="2400" dirty="0"/>
                  <a:t>technology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525DD33-0D33-D0E4-7A80-BFC68B270BCB}"/>
                  </a:ext>
                </a:extLst>
              </p:cNvPr>
              <p:cNvCxnSpPr>
                <a:stCxn id="36" idx="0"/>
              </p:cNvCxnSpPr>
              <p:nvPr/>
            </p:nvCxnSpPr>
            <p:spPr>
              <a:xfrm flipV="1">
                <a:off x="3225864" y="2913902"/>
                <a:ext cx="440924" cy="897119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AF1EC7-161B-2063-39E6-F60E1840267B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23CFF3-30E5-C455-1A70-DAD2F806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diffusion model to generate images from prompts</a:t>
            </a:r>
          </a:p>
        </p:txBody>
      </p:sp>
    </p:spTree>
    <p:extLst>
      <p:ext uri="{BB962C8B-B14F-4D97-AF65-F5344CB8AC3E}">
        <p14:creationId xmlns:p14="http://schemas.microsoft.com/office/powerpoint/2010/main" val="3272587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F106C-F427-176D-2815-F6056FE5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47" y="455444"/>
            <a:ext cx="5651479" cy="59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42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370FD-8B44-A762-7630-3784D5FC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850" y="1218174"/>
            <a:ext cx="9147346" cy="52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E48E3-44A3-859E-F332-537E8154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0" y="1260000"/>
            <a:ext cx="620268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6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12.34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exercise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CBE20-B3F2-274F-B17F-4733791C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11" y="1428094"/>
            <a:ext cx="4419600" cy="369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5DFF8-EA96-3384-F8E0-9C2C13F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891" y="1428094"/>
            <a:ext cx="4419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difficult image to threshold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DBC52-75A3-E747-7FA5-1AE4A11BF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0" y="1260000"/>
            <a:ext cx="620268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digital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CE093-9768-ADE2-D455-F832662E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342" y="536302"/>
            <a:ext cx="6228876" cy="57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2x2 smoothing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7F709-7702-6DFC-F762-A7E48E48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391" y="1984142"/>
            <a:ext cx="9509789" cy="28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461440C-1734-4C20-33BE-4CC4CB8A72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Gaussian filter with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= 0.8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461440C-1734-4C20-33BE-4CC4CB8A72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20" t="-9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5A6972A-DDC5-3D17-D27E-3610678E8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710" y="1585087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12.8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gradient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3E4CA-5154-2DA5-F7E5-7C7FF6EF6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4" y="1488885"/>
            <a:ext cx="10582161" cy="2805338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D5992A0F-6459-6A26-338F-3BD92049E869}"/>
              </a:ext>
            </a:extLst>
          </p:cNvPr>
          <p:cNvSpPr/>
          <p:nvPr/>
        </p:nvSpPr>
        <p:spPr>
          <a:xfrm rot="5400000">
            <a:off x="3798538" y="822169"/>
            <a:ext cx="981307" cy="7702396"/>
          </a:xfrm>
          <a:prstGeom prst="rightBrace">
            <a:avLst>
              <a:gd name="adj1" fmla="val 26515"/>
              <a:gd name="adj2" fmla="val 43340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0A925-0762-2057-2D56-F92FBE517EEE}"/>
              </a:ext>
            </a:extLst>
          </p:cNvPr>
          <p:cNvSpPr txBox="1"/>
          <p:nvPr/>
        </p:nvSpPr>
        <p:spPr>
          <a:xfrm>
            <a:off x="3830689" y="5176172"/>
            <a:ext cx="18612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horizontal</a:t>
            </a:r>
            <a:br>
              <a:rPr lang="en-US" sz="3200" dirty="0"/>
            </a:br>
            <a:r>
              <a:rPr lang="en-US" sz="3200" dirty="0"/>
              <a:t>gradients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FFDA5-E6B2-F000-9735-67CE79371494}"/>
              </a:ext>
            </a:extLst>
          </p:cNvPr>
          <p:cNvSpPr txBox="1"/>
          <p:nvPr/>
        </p:nvSpPr>
        <p:spPr>
          <a:xfrm>
            <a:off x="9305349" y="5176172"/>
            <a:ext cx="1575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vertical</a:t>
            </a:r>
            <a:br>
              <a:rPr lang="en-US" sz="3200" dirty="0"/>
            </a:br>
            <a:r>
              <a:rPr lang="en-US" sz="3200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1424191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57477</TotalTime>
  <Words>1391</Words>
  <Application>Microsoft Macintosh PowerPoint</Application>
  <PresentationFormat>Widescreen</PresentationFormat>
  <Paragraphs>364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Cambria Math</vt:lpstr>
      <vt:lpstr>Office Theme</vt:lpstr>
      <vt:lpstr>Chapter 12</vt:lpstr>
      <vt:lpstr>Phases of computer vision</vt:lpstr>
      <vt:lpstr>Digitized image</vt:lpstr>
      <vt:lpstr>Thresholding</vt:lpstr>
      <vt:lpstr>A difficult image to threshold</vt:lpstr>
      <vt:lpstr>Applying a digital filter</vt:lpstr>
      <vt:lpstr>Applying a 2x2 smoothing filter</vt:lpstr>
      <vt:lpstr>Gaussian filter with σ = 0.8</vt:lpstr>
      <vt:lpstr>Different gradient filters</vt:lpstr>
      <vt:lpstr>Applying gradient filters</vt:lpstr>
      <vt:lpstr>Gradient filter on a diagonal edge</vt:lpstr>
      <vt:lpstr>Robert's operator</vt:lpstr>
      <vt:lpstr>Sobel's operator</vt:lpstr>
      <vt:lpstr>Approximations to the Laplacian</vt:lpstr>
      <vt:lpstr>Using the Laplacian</vt:lpstr>
      <vt:lpstr>Following edges</vt:lpstr>
      <vt:lpstr>Region merging</vt:lpstr>
      <vt:lpstr>Quad-tree representation of image</vt:lpstr>
      <vt:lpstr>Scene with edges labelled</vt:lpstr>
      <vt:lpstr>Possible trihedral vertices – T junctions</vt:lpstr>
      <vt:lpstr>Possible trihedral vertices – arrows</vt:lpstr>
      <vt:lpstr>Possible trihedral vertices – forks</vt:lpstr>
      <vt:lpstr>Possible trihedral vertices – L junctions</vt:lpstr>
      <vt:lpstr>Applying Waltz's algorithm</vt:lpstr>
      <vt:lpstr>Scene with ambiguous labelling</vt:lpstr>
      <vt:lpstr>Improper scene</vt:lpstr>
      <vt:lpstr>Two objects or three?</vt:lpstr>
      <vt:lpstr>Shadows and highlights</vt:lpstr>
      <vt:lpstr>Simple template matching</vt:lpstr>
      <vt:lpstr>Choosing an object-centred co-ordinate system</vt:lpstr>
      <vt:lpstr>Different orientations of an object</vt:lpstr>
      <vt:lpstr>Matching an object</vt:lpstr>
      <vt:lpstr>Handwriting recognition – warping the sample</vt:lpstr>
      <vt:lpstr>Convolutional neural network</vt:lpstr>
      <vt:lpstr>Autoencoder</vt:lpstr>
      <vt:lpstr>Training a diffusion model</vt:lpstr>
      <vt:lpstr>Using a diffusion model to generate images from prompts</vt:lpstr>
      <vt:lpstr>Stereo vision</vt:lpstr>
      <vt:lpstr>Triangulation</vt:lpstr>
      <vt:lpstr>For exercise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 A.J.</dc:creator>
  <cp:lastModifiedBy>Alan Dix</cp:lastModifiedBy>
  <cp:revision>178</cp:revision>
  <dcterms:created xsi:type="dcterms:W3CDTF">2020-12-29T13:51:26Z</dcterms:created>
  <dcterms:modified xsi:type="dcterms:W3CDTF">2025-04-22T17:51:26Z</dcterms:modified>
</cp:coreProperties>
</file>