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595" r:id="rId2"/>
    <p:sldId id="581" r:id="rId3"/>
    <p:sldId id="622" r:id="rId4"/>
    <p:sldId id="675" r:id="rId5"/>
    <p:sldId id="620" r:id="rId6"/>
    <p:sldId id="621" r:id="rId7"/>
    <p:sldId id="676" r:id="rId8"/>
    <p:sldId id="612" r:id="rId9"/>
    <p:sldId id="619" r:id="rId10"/>
    <p:sldId id="617" r:id="rId11"/>
    <p:sldId id="618" r:id="rId12"/>
    <p:sldId id="613" r:id="rId13"/>
    <p:sldId id="616" r:id="rId14"/>
    <p:sldId id="614" r:id="rId15"/>
    <p:sldId id="61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40FF"/>
    <a:srgbClr val="EEE8BC"/>
    <a:srgbClr val="FF9300"/>
    <a:srgbClr val="0432FF"/>
    <a:srgbClr val="9640D7"/>
    <a:srgbClr val="FF9495"/>
    <a:srgbClr val="7F0002"/>
    <a:srgbClr val="FCAFB0"/>
    <a:srgbClr val="FF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00"/>
    <p:restoredTop sz="59452"/>
  </p:normalViewPr>
  <p:slideViewPr>
    <p:cSldViewPr snapToGrid="0" snapToObjects="1">
      <p:cViewPr varScale="1">
        <p:scale>
          <a:sx n="68" d="100"/>
          <a:sy n="68" d="100"/>
        </p:scale>
        <p:origin x="1648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	Initial grammar fragment.	193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13.2	Parse tree for the first sentence.	193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13.3	Further grammar rules.	194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13.4	Parse tree for the second sentence.	194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13.5	Transition network.	194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13.6	Navigation through transition network.	195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13.7	Grammar fragment for context-sensitive grammar.	196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13.8	Sample entries for the word ``base'' in WordNet.	197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13.9	Example output of CLAWS WWW tagger with three meanings for `base'. Note that the tagger copes with the typing error `by'.	197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13.10	Semantic grammar fragment.	199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13.11	Parse tree for the first sentence.	199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13.12	Parse tree for the second sentence.	199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13.7	Grammar fragment for context-sensitive grammar.	196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</a:t>
            </a:r>
            <a:r>
              <a:rPr lang="en-US" dirty="0" err="1"/>
              <a:t>contsen.eps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2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13.8	Sample entries for the word “base” in WordNet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197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wordnet.princeton.edu</a:t>
            </a:r>
            <a:r>
              <a:rPr lang="en-US" dirty="0"/>
              <a:t>/license-and-commercial-use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23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13.9	Example output of CLAWS WWW tagger with three meanings for ‘base’. Note that the tagger copes with the typing error ‘by’	197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28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13.10	Semantic grammar fragment.	199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</a:t>
            </a:r>
            <a:r>
              <a:rPr lang="en-US" dirty="0" err="1"/>
              <a:t>semgram.eps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39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13.11	Parse tree for the first sentence.	199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/semparse1.eps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12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13.12	Parse tree for the second sentence.	199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/semparse2.eps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59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	Initial grammar fragment.	193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/gram1.eps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19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13.2	Parse tree for the first sentence.	193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/parse1.eps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43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8E3DF-FB1E-2982-C103-572F3565B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442267-D87A-7DC3-165C-BA43F74D78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3AB9DA-1D43-81DC-DC9B-4425192980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13.2	Parse tree for the first sentence.	193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/parse1.eps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379018-3B5D-2E83-DA37-38D0F08849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76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13.3	Further grammar rules.	194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/gram2.eps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99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13.4	Parse tree for the second sentence.	194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/parse2.eps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54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DCAF3-68ED-2A78-40C2-094CB0B3C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B19E77-C8E4-49BD-7C59-FE17661574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A661AB-A732-120F-8B2A-046B0E7D4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13.5	Transition network.	194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/parse2.eps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7802D-8287-3173-726D-DA1E027765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95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13.5	Transition network.	315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/trans1.eps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38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13.6	Navigation through transition network.	195</a:t>
            </a:r>
          </a:p>
          <a:p>
            <a:endParaRPr lang="en-US" dirty="0"/>
          </a:p>
          <a:p>
            <a:r>
              <a:rPr lang="en-US" dirty="0" err="1"/>
              <a:t>nlp</a:t>
            </a:r>
            <a:r>
              <a:rPr lang="en-US" dirty="0"/>
              <a:t>/trans2.eps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8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" y="0"/>
            <a:ext cx="11846096" cy="1734207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13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Natural language understanding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13.7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fragment for context-sensitive grammar.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0067FE-9DE3-CBF9-1212-07A92DBF5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6304" y="1001514"/>
            <a:ext cx="3791226" cy="536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5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entries for the word “base” in WordNet</a:t>
            </a:r>
          </a:p>
        </p:txBody>
      </p:sp>
      <p:pic>
        <p:nvPicPr>
          <p:cNvPr id="8" name="Picture 7" descr="A white text with black numbers and numbers&#10;&#10;Description automatically generated">
            <a:extLst>
              <a:ext uri="{FF2B5EF4-FFF2-40B4-BE49-F238E27FC236}">
                <a16:creationId xmlns:a16="http://schemas.microsoft.com/office/drawing/2014/main" id="{0383B962-ED7B-9102-B5D0-3FFDEE9B6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049" y="867103"/>
            <a:ext cx="7772400" cy="52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86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13.9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output of CLAWS WWW tagger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D9A5F-122C-B7D7-4708-60B23975DB06}"/>
              </a:ext>
            </a:extLst>
          </p:cNvPr>
          <p:cNvSpPr txBox="1"/>
          <p:nvPr/>
        </p:nvSpPr>
        <p:spPr>
          <a:xfrm>
            <a:off x="1404391" y="3220279"/>
            <a:ext cx="10286855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127000" dist="1270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I_PNP 'll_VM0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base_VVI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by_PRP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travel_NN1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plans_VVZ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on_PRP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the_AT0   weather_NN1 , _PUN  either_AV0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take_VVB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a_AT0 helicopter_NN1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from_PRP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the_AT0   air_NN1 base_NN1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or_CJC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climb_VVB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from_PRP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base_SENT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camp_NN1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C9D6FA-0CA9-96E6-4E11-485208AD80D6}"/>
              </a:ext>
            </a:extLst>
          </p:cNvPr>
          <p:cNvSpPr txBox="1"/>
          <p:nvPr/>
        </p:nvSpPr>
        <p:spPr>
          <a:xfrm>
            <a:off x="285343" y="1568562"/>
            <a:ext cx="809003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I’ll base by travel plans on the weather, either take a helicopter from the  air base or climb from base camp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9EE6DC8-64A2-D8D8-97B6-991B34EB99C0}"/>
              </a:ext>
            </a:extLst>
          </p:cNvPr>
          <p:cNvGrpSpPr/>
          <p:nvPr/>
        </p:nvGrpSpPr>
        <p:grpSpPr>
          <a:xfrm>
            <a:off x="1159565" y="995907"/>
            <a:ext cx="10482133" cy="2880354"/>
            <a:chOff x="1159565" y="995907"/>
            <a:chExt cx="10482133" cy="288035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C36BF53-3081-460D-B0B5-5A14BF46ECA5}"/>
                </a:ext>
              </a:extLst>
            </p:cNvPr>
            <p:cNvSpPr/>
            <p:nvPr/>
          </p:nvSpPr>
          <p:spPr>
            <a:xfrm>
              <a:off x="1159565" y="1544478"/>
              <a:ext cx="967410" cy="538534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4526E58-333E-16F7-7B72-B675E4EF146C}"/>
                </a:ext>
              </a:extLst>
            </p:cNvPr>
            <p:cNvSpPr/>
            <p:nvPr/>
          </p:nvSpPr>
          <p:spPr>
            <a:xfrm>
              <a:off x="5486398" y="2988359"/>
              <a:ext cx="1510750" cy="887902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2231D21-5B6C-6C84-848A-1A8EE479EF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10070" y="1209186"/>
              <a:ext cx="6954417" cy="408707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AEC32DA-0597-7E8E-D7A7-3E39FC5320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97148" y="1626896"/>
              <a:ext cx="3084782" cy="1477069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8F3EAE-EEC3-9438-F00E-04BA7F499CA6}"/>
                </a:ext>
              </a:extLst>
            </p:cNvPr>
            <p:cNvSpPr txBox="1"/>
            <p:nvPr/>
          </p:nvSpPr>
          <p:spPr>
            <a:xfrm>
              <a:off x="8759771" y="995907"/>
              <a:ext cx="2881927" cy="954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copes with typing error  in input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A45926C-ECFB-628F-9EDD-9BBCD803586F}"/>
              </a:ext>
            </a:extLst>
          </p:cNvPr>
          <p:cNvGrpSpPr/>
          <p:nvPr/>
        </p:nvGrpSpPr>
        <p:grpSpPr>
          <a:xfrm>
            <a:off x="2749147" y="4077284"/>
            <a:ext cx="8800123" cy="2568059"/>
            <a:chOff x="2749147" y="4077284"/>
            <a:chExt cx="8800123" cy="256805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F680E4A-B613-1F53-BCDF-2A7E8785ABA2}"/>
                </a:ext>
              </a:extLst>
            </p:cNvPr>
            <p:cNvSpPr/>
            <p:nvPr/>
          </p:nvSpPr>
          <p:spPr>
            <a:xfrm>
              <a:off x="2749147" y="4077284"/>
              <a:ext cx="1822853" cy="887902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32E0F84-84D7-9B54-71A3-7EBC9E91BBA2}"/>
                </a:ext>
              </a:extLst>
            </p:cNvPr>
            <p:cNvSpPr/>
            <p:nvPr/>
          </p:nvSpPr>
          <p:spPr>
            <a:xfrm>
              <a:off x="9442853" y="4131852"/>
              <a:ext cx="2106417" cy="887902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97EC12A-1F23-99A7-2AD8-A8114C377FD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12366" y="4844516"/>
              <a:ext cx="1344756" cy="937919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58F414F-13F8-8A8D-8564-7909F3B1A0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15129" y="4979998"/>
              <a:ext cx="1325218" cy="105109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4EE756A-563E-D351-CEB1-92BC802B682D}"/>
                </a:ext>
              </a:extLst>
            </p:cNvPr>
            <p:cNvSpPr txBox="1"/>
            <p:nvPr/>
          </p:nvSpPr>
          <p:spPr>
            <a:xfrm>
              <a:off x="5252657" y="5691236"/>
              <a:ext cx="3462471" cy="954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different meanings </a:t>
              </a:r>
              <a:br>
                <a:rPr lang="en-US" sz="2800" dirty="0"/>
              </a:br>
              <a:r>
                <a:rPr lang="en-US" sz="2800" dirty="0"/>
                <a:t>of the word ‘base’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44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13.10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 grammar fragment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805200-D513-12AE-1CA3-AF15A83BB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100" y="1098550"/>
            <a:ext cx="5257800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85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13.11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first sentence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ACA077-5E74-E1EA-4656-3A349A2E2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369" y="1102397"/>
            <a:ext cx="71120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1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13.12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second sentence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4D3587-8198-1A28-0FBE-46C32021C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654" y="1102397"/>
            <a:ext cx="7122372" cy="538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0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grammar fragment.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4981A4-0F4D-D5B9-A9D4-D5628C0A8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398" y="2095500"/>
            <a:ext cx="73533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2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first sentence.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FCC026-39D5-0BCB-B0E4-8438531AC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024" y="631411"/>
            <a:ext cx="7138505" cy="59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5C909-B91D-1378-3ACE-C06AB82A9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4EDAC1-86D1-684E-C0F8-660D9B8FBE90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9C7B00-1493-B8C7-2787-868941BB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first sentence.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EC90DC-5ECD-E14C-6DA7-66240000B18A}"/>
              </a:ext>
            </a:extLst>
          </p:cNvPr>
          <p:cNvSpPr txBox="1"/>
          <p:nvPr/>
        </p:nvSpPr>
        <p:spPr>
          <a:xfrm>
            <a:off x="5221437" y="45793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19807-736A-5224-62B5-337977CDD16B}"/>
              </a:ext>
            </a:extLst>
          </p:cNvPr>
          <p:cNvSpPr txBox="1"/>
          <p:nvPr/>
        </p:nvSpPr>
        <p:spPr>
          <a:xfrm>
            <a:off x="3559427" y="1715098"/>
            <a:ext cx="909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/>
              <a:t>RelP</a:t>
            </a:r>
            <a:endParaRPr lang="en-GB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511A92-A2B2-50A6-CD27-5F8754928C28}"/>
              </a:ext>
            </a:extLst>
          </p:cNvPr>
          <p:cNvSpPr txBox="1"/>
          <p:nvPr/>
        </p:nvSpPr>
        <p:spPr>
          <a:xfrm>
            <a:off x="6487928" y="1715097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VP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F474CD-E958-4F09-F0CE-4FEDF25DF4ED}"/>
              </a:ext>
            </a:extLst>
          </p:cNvPr>
          <p:cNvSpPr txBox="1"/>
          <p:nvPr/>
        </p:nvSpPr>
        <p:spPr>
          <a:xfrm>
            <a:off x="5311956" y="2914158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509EDE-363A-E12A-4A77-E4657087CB73}"/>
              </a:ext>
            </a:extLst>
          </p:cNvPr>
          <p:cNvSpPr txBox="1"/>
          <p:nvPr/>
        </p:nvSpPr>
        <p:spPr>
          <a:xfrm>
            <a:off x="7785164" y="2884338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PP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B4737B-A594-F074-98EE-6FF6D7034C33}"/>
              </a:ext>
            </a:extLst>
          </p:cNvPr>
          <p:cNvSpPr txBox="1"/>
          <p:nvPr/>
        </p:nvSpPr>
        <p:spPr>
          <a:xfrm>
            <a:off x="6752741" y="3989291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603956-1559-57DA-BE79-F40990356B4D}"/>
              </a:ext>
            </a:extLst>
          </p:cNvPr>
          <p:cNvSpPr txBox="1"/>
          <p:nvPr/>
        </p:nvSpPr>
        <p:spPr>
          <a:xfrm>
            <a:off x="8887806" y="3989291"/>
            <a:ext cx="66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NP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41FE7E-C009-33EE-348B-9358A9A6E0E4}"/>
              </a:ext>
            </a:extLst>
          </p:cNvPr>
          <p:cNvSpPr txBox="1"/>
          <p:nvPr/>
        </p:nvSpPr>
        <p:spPr>
          <a:xfrm>
            <a:off x="9798420" y="5132346"/>
            <a:ext cx="44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0283BA-45A5-7EB7-5BE6-8E25242BCE27}"/>
              </a:ext>
            </a:extLst>
          </p:cNvPr>
          <p:cNvSpPr txBox="1"/>
          <p:nvPr/>
        </p:nvSpPr>
        <p:spPr>
          <a:xfrm>
            <a:off x="7995318" y="5082862"/>
            <a:ext cx="777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A35B6F-6244-D29F-04FC-E9046E423CB1}"/>
              </a:ext>
            </a:extLst>
          </p:cNvPr>
          <p:cNvSpPr txBox="1"/>
          <p:nvPr/>
        </p:nvSpPr>
        <p:spPr>
          <a:xfrm>
            <a:off x="3604696" y="6072324"/>
            <a:ext cx="819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who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F6C61C-6AE2-27E2-1221-6A11928C54F9}"/>
              </a:ext>
            </a:extLst>
          </p:cNvPr>
          <p:cNvSpPr txBox="1"/>
          <p:nvPr/>
        </p:nvSpPr>
        <p:spPr>
          <a:xfrm>
            <a:off x="4859909" y="6088114"/>
            <a:ext cx="1321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belongs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661A6D-A619-DB66-85CC-C1A591E7D62E}"/>
              </a:ext>
            </a:extLst>
          </p:cNvPr>
          <p:cNvSpPr txBox="1"/>
          <p:nvPr/>
        </p:nvSpPr>
        <p:spPr>
          <a:xfrm>
            <a:off x="6705612" y="6079514"/>
            <a:ext cx="490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B28D19-BB84-9BA3-2B14-4B2D942D6866}"/>
              </a:ext>
            </a:extLst>
          </p:cNvPr>
          <p:cNvSpPr txBox="1"/>
          <p:nvPr/>
        </p:nvSpPr>
        <p:spPr>
          <a:xfrm>
            <a:off x="8205824" y="6072323"/>
            <a:ext cx="356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862CEE-27B7-8719-9C4D-11CB4BACF9C2}"/>
              </a:ext>
            </a:extLst>
          </p:cNvPr>
          <p:cNvSpPr txBox="1"/>
          <p:nvPr/>
        </p:nvSpPr>
        <p:spPr>
          <a:xfrm>
            <a:off x="9511483" y="6086703"/>
            <a:ext cx="1023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union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6ABDF28-2CEE-EE22-163C-90FC92A4A5E0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flipH="1">
            <a:off x="4014424" y="1042712"/>
            <a:ext cx="1393923" cy="6723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6D873C4-E6AF-30E3-9BA6-B8ADECD1A369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>
            <a:off x="5408347" y="1042712"/>
            <a:ext cx="1393930" cy="6723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3FE646-B554-EA16-B621-12C3648D5F48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6802277" y="2299872"/>
            <a:ext cx="1286817" cy="5844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25C1A85-321B-4D3F-2BB7-BE40DBB39D86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5520507" y="2299872"/>
            <a:ext cx="1281770" cy="6142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DE0A582-6F82-F535-E66F-F2C74A4B6FC5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6950872" y="3469113"/>
            <a:ext cx="1138222" cy="520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2A10DDB-806E-7C2A-5F4C-8C92B64D7539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8089094" y="3469113"/>
            <a:ext cx="1129091" cy="520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18E6B54-1EA8-7C19-A337-B81561AED357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9218185" y="4574066"/>
            <a:ext cx="804816" cy="558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B29E9DC-257D-7EA4-C4E0-93481C72F181}"/>
              </a:ext>
            </a:extLst>
          </p:cNvPr>
          <p:cNvCxnSpPr>
            <a:cxnSpLocks/>
            <a:stCxn id="13" idx="0"/>
            <a:endCxn id="11" idx="2"/>
          </p:cNvCxnSpPr>
          <p:nvPr/>
        </p:nvCxnSpPr>
        <p:spPr>
          <a:xfrm flipV="1">
            <a:off x="8383918" y="4574066"/>
            <a:ext cx="834267" cy="5087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25440C0-45DD-44F9-5067-88E98A5FD92F}"/>
              </a:ext>
            </a:extLst>
          </p:cNvPr>
          <p:cNvCxnSpPr>
            <a:cxnSpLocks/>
            <a:stCxn id="18" idx="0"/>
            <a:endCxn id="12" idx="2"/>
          </p:cNvCxnSpPr>
          <p:nvPr/>
        </p:nvCxnSpPr>
        <p:spPr>
          <a:xfrm flipV="1">
            <a:off x="10023001" y="5717121"/>
            <a:ext cx="0" cy="3695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C532559-6E81-C699-7E51-B64E838B0BBB}"/>
              </a:ext>
            </a:extLst>
          </p:cNvPr>
          <p:cNvCxnSpPr>
            <a:cxnSpLocks/>
            <a:stCxn id="17" idx="0"/>
            <a:endCxn id="13" idx="2"/>
          </p:cNvCxnSpPr>
          <p:nvPr/>
        </p:nvCxnSpPr>
        <p:spPr>
          <a:xfrm flipV="1">
            <a:off x="8383918" y="5667637"/>
            <a:ext cx="0" cy="4046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01BF09A-A922-3198-6E8A-01413D38737E}"/>
              </a:ext>
            </a:extLst>
          </p:cNvPr>
          <p:cNvCxnSpPr>
            <a:cxnSpLocks/>
            <a:stCxn id="16" idx="0"/>
            <a:endCxn id="10" idx="2"/>
          </p:cNvCxnSpPr>
          <p:nvPr/>
        </p:nvCxnSpPr>
        <p:spPr>
          <a:xfrm flipV="1">
            <a:off x="6950872" y="4574066"/>
            <a:ext cx="0" cy="15054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9AF85C8-8FBD-164E-56D2-1E0339ABDAE3}"/>
              </a:ext>
            </a:extLst>
          </p:cNvPr>
          <p:cNvCxnSpPr>
            <a:cxnSpLocks/>
            <a:stCxn id="15" idx="0"/>
            <a:endCxn id="8" idx="2"/>
          </p:cNvCxnSpPr>
          <p:nvPr/>
        </p:nvCxnSpPr>
        <p:spPr>
          <a:xfrm flipV="1">
            <a:off x="5520507" y="3498933"/>
            <a:ext cx="0" cy="25891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6B1C577-92BB-99C9-7DD2-FEBB7B95FEF8}"/>
              </a:ext>
            </a:extLst>
          </p:cNvPr>
          <p:cNvCxnSpPr>
            <a:cxnSpLocks/>
            <a:stCxn id="14" idx="0"/>
            <a:endCxn id="6" idx="2"/>
          </p:cNvCxnSpPr>
          <p:nvPr/>
        </p:nvCxnSpPr>
        <p:spPr>
          <a:xfrm flipV="1">
            <a:off x="4014424" y="2299873"/>
            <a:ext cx="0" cy="3772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54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grammar rules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613E2E-B6F5-3416-809B-39FF47A97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225" y="2143125"/>
            <a:ext cx="95567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76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second sentence.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B96A30-394E-9CE9-6686-BB3E04A57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597" y="993913"/>
            <a:ext cx="8524303" cy="559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16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7E2DB-0C28-5EA8-CCFB-D0C872AD8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5CAC70-E117-60E9-BE27-73FFF0862594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DC93C0-12CB-C4E5-9DFA-98E6FEE93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for the second sentence.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B2A476-3986-CF8D-A72F-9B5BCAF8F0E4}"/>
              </a:ext>
            </a:extLst>
          </p:cNvPr>
          <p:cNvSpPr txBox="1"/>
          <p:nvPr/>
        </p:nvSpPr>
        <p:spPr>
          <a:xfrm>
            <a:off x="2934076" y="1778101"/>
            <a:ext cx="1048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/>
              <a:t>AuxV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884D78-F837-DBE4-8628-025D03B6A9D1}"/>
              </a:ext>
            </a:extLst>
          </p:cNvPr>
          <p:cNvSpPr txBox="1"/>
          <p:nvPr/>
        </p:nvSpPr>
        <p:spPr>
          <a:xfrm>
            <a:off x="5460633" y="597350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F38F9A-3882-A1E3-806D-16E5B6D236C5}"/>
              </a:ext>
            </a:extLst>
          </p:cNvPr>
          <p:cNvSpPr txBox="1"/>
          <p:nvPr/>
        </p:nvSpPr>
        <p:spPr>
          <a:xfrm>
            <a:off x="4804328" y="1778101"/>
            <a:ext cx="66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NP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B8FE6B-9C76-B828-BE64-0459B3C57145}"/>
              </a:ext>
            </a:extLst>
          </p:cNvPr>
          <p:cNvSpPr txBox="1"/>
          <p:nvPr/>
        </p:nvSpPr>
        <p:spPr>
          <a:xfrm>
            <a:off x="9438128" y="3888838"/>
            <a:ext cx="66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NP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1F4417-EAB0-DF57-B7D7-7583D54162A4}"/>
              </a:ext>
            </a:extLst>
          </p:cNvPr>
          <p:cNvSpPr txBox="1"/>
          <p:nvPr/>
        </p:nvSpPr>
        <p:spPr>
          <a:xfrm>
            <a:off x="8535423" y="2728120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92AB40-424F-E55A-FF2B-1DD63F0C843B}"/>
              </a:ext>
            </a:extLst>
          </p:cNvPr>
          <p:cNvSpPr txBox="1"/>
          <p:nvPr/>
        </p:nvSpPr>
        <p:spPr>
          <a:xfrm>
            <a:off x="7522323" y="1778101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VP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703090-EB00-ACBD-7D6A-9D7B66816A58}"/>
              </a:ext>
            </a:extLst>
          </p:cNvPr>
          <p:cNvSpPr txBox="1"/>
          <p:nvPr/>
        </p:nvSpPr>
        <p:spPr>
          <a:xfrm>
            <a:off x="10367283" y="4978789"/>
            <a:ext cx="66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B2C077-9BF1-17B3-66D7-7A2857474362}"/>
              </a:ext>
            </a:extLst>
          </p:cNvPr>
          <p:cNvSpPr txBox="1"/>
          <p:nvPr/>
        </p:nvSpPr>
        <p:spPr>
          <a:xfrm>
            <a:off x="8450752" y="4978789"/>
            <a:ext cx="777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14148A-B0C3-BA9B-B66E-A38BA1332990}"/>
              </a:ext>
            </a:extLst>
          </p:cNvPr>
          <p:cNvSpPr txBox="1"/>
          <p:nvPr/>
        </p:nvSpPr>
        <p:spPr>
          <a:xfrm>
            <a:off x="7696380" y="3888838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C74188-3554-B824-8CDA-5AD0CC907B38}"/>
              </a:ext>
            </a:extLst>
          </p:cNvPr>
          <p:cNvSpPr txBox="1"/>
          <p:nvPr/>
        </p:nvSpPr>
        <p:spPr>
          <a:xfrm>
            <a:off x="6625456" y="2728120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718FFD-7FF2-C2EC-FADA-72AB710717FF}"/>
              </a:ext>
            </a:extLst>
          </p:cNvPr>
          <p:cNvSpPr txBox="1"/>
          <p:nvPr/>
        </p:nvSpPr>
        <p:spPr>
          <a:xfrm>
            <a:off x="3001402" y="6157376"/>
            <a:ext cx="914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Does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02FC0A-F8E6-E2D0-45A0-2176685C6403}"/>
              </a:ext>
            </a:extLst>
          </p:cNvPr>
          <p:cNvSpPr txBox="1"/>
          <p:nvPr/>
        </p:nvSpPr>
        <p:spPr>
          <a:xfrm>
            <a:off x="4268124" y="6157376"/>
            <a:ext cx="1733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Sam Smith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1CCADA-2928-DF25-030D-A0E2F3F5357E}"/>
              </a:ext>
            </a:extLst>
          </p:cNvPr>
          <p:cNvSpPr txBox="1"/>
          <p:nvPr/>
        </p:nvSpPr>
        <p:spPr>
          <a:xfrm>
            <a:off x="4804328" y="2728120"/>
            <a:ext cx="66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3F6C78-B61E-0FB0-628F-42D96BBE985A}"/>
              </a:ext>
            </a:extLst>
          </p:cNvPr>
          <p:cNvSpPr txBox="1"/>
          <p:nvPr/>
        </p:nvSpPr>
        <p:spPr>
          <a:xfrm>
            <a:off x="6376254" y="6157376"/>
            <a:ext cx="915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work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90ADE2-E80D-E090-8E81-EF1968C18949}"/>
              </a:ext>
            </a:extLst>
          </p:cNvPr>
          <p:cNvSpPr txBox="1"/>
          <p:nvPr/>
        </p:nvSpPr>
        <p:spPr>
          <a:xfrm>
            <a:off x="7666724" y="6157376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in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5B4D8D-4FF3-D22D-E3FF-7FE924426133}"/>
              </a:ext>
            </a:extLst>
          </p:cNvPr>
          <p:cNvSpPr txBox="1"/>
          <p:nvPr/>
        </p:nvSpPr>
        <p:spPr>
          <a:xfrm>
            <a:off x="8503363" y="6157376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EE8DA-3B87-0E3C-22E9-B6E690B7C74A}"/>
              </a:ext>
            </a:extLst>
          </p:cNvPr>
          <p:cNvSpPr txBox="1"/>
          <p:nvPr/>
        </p:nvSpPr>
        <p:spPr>
          <a:xfrm>
            <a:off x="9544205" y="6157376"/>
            <a:ext cx="2306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IT Department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78F6CB0-EEE0-B150-463B-6F2733AA3D26}"/>
              </a:ext>
            </a:extLst>
          </p:cNvPr>
          <p:cNvCxnSpPr>
            <a:cxnSpLocks/>
            <a:stCxn id="15" idx="0"/>
            <a:endCxn id="4" idx="2"/>
          </p:cNvCxnSpPr>
          <p:nvPr/>
        </p:nvCxnSpPr>
        <p:spPr>
          <a:xfrm flipV="1">
            <a:off x="3458418" y="2362876"/>
            <a:ext cx="1" cy="3794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719E3A-BF33-AC21-1B78-3DE63D4709AF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H="1" flipV="1">
            <a:off x="5134707" y="3312895"/>
            <a:ext cx="1" cy="2844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E46128-73F6-F365-8EE6-8EEF247E3F32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>
          <a:xfrm flipH="1" flipV="1">
            <a:off x="6834007" y="3312895"/>
            <a:ext cx="1" cy="28444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A2E9C5-6B70-0D19-42C2-B835CBBB8A07}"/>
              </a:ext>
            </a:extLst>
          </p:cNvPr>
          <p:cNvCxnSpPr>
            <a:cxnSpLocks/>
            <a:stCxn id="19" idx="0"/>
            <a:endCxn id="13" idx="2"/>
          </p:cNvCxnSpPr>
          <p:nvPr/>
        </p:nvCxnSpPr>
        <p:spPr>
          <a:xfrm flipV="1">
            <a:off x="7894511" y="4473613"/>
            <a:ext cx="0" cy="1683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DC63FAC-F7C4-64D4-999E-491A4DBC8762}"/>
              </a:ext>
            </a:extLst>
          </p:cNvPr>
          <p:cNvCxnSpPr>
            <a:cxnSpLocks/>
            <a:stCxn id="20" idx="0"/>
            <a:endCxn id="12" idx="2"/>
          </p:cNvCxnSpPr>
          <p:nvPr/>
        </p:nvCxnSpPr>
        <p:spPr>
          <a:xfrm flipH="1" flipV="1">
            <a:off x="8839352" y="5563564"/>
            <a:ext cx="1" cy="593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37D363C-8C57-3C63-528A-1C3A5A84AC97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H="1" flipV="1">
            <a:off x="10697662" y="5563564"/>
            <a:ext cx="1" cy="593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381B3DD-FBCB-ED30-33E9-3BB40033BAB1}"/>
              </a:ext>
            </a:extLst>
          </p:cNvPr>
          <p:cNvCxnSpPr>
            <a:cxnSpLocks/>
            <a:stCxn id="11" idx="0"/>
            <a:endCxn id="8" idx="2"/>
          </p:cNvCxnSpPr>
          <p:nvPr/>
        </p:nvCxnSpPr>
        <p:spPr>
          <a:xfrm flipH="1" flipV="1">
            <a:off x="9768507" y="4473613"/>
            <a:ext cx="929155" cy="5051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F83A24-0F9C-4470-80B8-B36FC269A253}"/>
              </a:ext>
            </a:extLst>
          </p:cNvPr>
          <p:cNvCxnSpPr>
            <a:cxnSpLocks/>
            <a:stCxn id="12" idx="0"/>
            <a:endCxn id="8" idx="2"/>
          </p:cNvCxnSpPr>
          <p:nvPr/>
        </p:nvCxnSpPr>
        <p:spPr>
          <a:xfrm flipV="1">
            <a:off x="8839352" y="4473613"/>
            <a:ext cx="929155" cy="5051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B391E04-737F-EF0D-720F-814FFEB79116}"/>
              </a:ext>
            </a:extLst>
          </p:cNvPr>
          <p:cNvCxnSpPr>
            <a:cxnSpLocks/>
            <a:stCxn id="13" idx="0"/>
            <a:endCxn id="9" idx="2"/>
          </p:cNvCxnSpPr>
          <p:nvPr/>
        </p:nvCxnSpPr>
        <p:spPr>
          <a:xfrm flipV="1">
            <a:off x="7894511" y="3312895"/>
            <a:ext cx="944842" cy="5759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1A217CD-C775-8E20-0891-A01C18B790B4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>
          <a:xfrm flipH="1" flipV="1">
            <a:off x="8839353" y="3312895"/>
            <a:ext cx="929154" cy="5759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4C5B691-B4B3-B7CB-625E-CACEA85294A5}"/>
              </a:ext>
            </a:extLst>
          </p:cNvPr>
          <p:cNvCxnSpPr>
            <a:cxnSpLocks/>
            <a:stCxn id="9" idx="0"/>
            <a:endCxn id="10" idx="2"/>
          </p:cNvCxnSpPr>
          <p:nvPr/>
        </p:nvCxnSpPr>
        <p:spPr>
          <a:xfrm flipH="1" flipV="1">
            <a:off x="7836672" y="2362876"/>
            <a:ext cx="1002681" cy="3652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6C40258-DA97-3EA0-21EC-E0A75E19BFBE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 flipH="1">
            <a:off x="6834007" y="2362876"/>
            <a:ext cx="1002665" cy="3652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B907864-0315-32AD-4AD7-221F638F506A}"/>
              </a:ext>
            </a:extLst>
          </p:cNvPr>
          <p:cNvCxnSpPr>
            <a:cxnSpLocks/>
            <a:stCxn id="7" idx="2"/>
            <a:endCxn id="17" idx="0"/>
          </p:cNvCxnSpPr>
          <p:nvPr/>
        </p:nvCxnSpPr>
        <p:spPr>
          <a:xfrm>
            <a:off x="5134707" y="2362876"/>
            <a:ext cx="0" cy="3652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00EA269-CFD5-6245-E711-E29411045446}"/>
              </a:ext>
            </a:extLst>
          </p:cNvPr>
          <p:cNvCxnSpPr>
            <a:cxnSpLocks/>
            <a:stCxn id="4" idx="0"/>
            <a:endCxn id="6" idx="2"/>
          </p:cNvCxnSpPr>
          <p:nvPr/>
        </p:nvCxnSpPr>
        <p:spPr>
          <a:xfrm flipV="1">
            <a:off x="3458419" y="1182125"/>
            <a:ext cx="2189124" cy="5959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B4FB09E-173B-50C6-5C2D-DE87D3B43E0C}"/>
              </a:ext>
            </a:extLst>
          </p:cNvPr>
          <p:cNvCxnSpPr>
            <a:cxnSpLocks/>
            <a:stCxn id="7" idx="0"/>
            <a:endCxn id="6" idx="2"/>
          </p:cNvCxnSpPr>
          <p:nvPr/>
        </p:nvCxnSpPr>
        <p:spPr>
          <a:xfrm flipV="1">
            <a:off x="5134707" y="1182125"/>
            <a:ext cx="512836" cy="5959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D088721-E794-6029-ABFD-4B686CECF0A4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H="1" flipV="1">
            <a:off x="5647543" y="1182125"/>
            <a:ext cx="2189129" cy="5959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08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network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C4735A-058D-0F4D-E585-6C31114E5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518" y="406683"/>
            <a:ext cx="5345595" cy="604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47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13.6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Navigation through transition network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3F3AA6-99CE-5AFB-C9EB-40A95E068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906" y="906860"/>
            <a:ext cx="6421085" cy="568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9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57477</TotalTime>
  <Words>648</Words>
  <Application>Microsoft Macintosh PowerPoint</Application>
  <PresentationFormat>Widescreen</PresentationFormat>
  <Paragraphs>145</Paragraphs>
  <Slides>15</Slides>
  <Notes>15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Courier New</vt:lpstr>
      <vt:lpstr>Office Theme</vt:lpstr>
      <vt:lpstr>Chapter 13</vt:lpstr>
      <vt:lpstr>Initial grammar fragment.</vt:lpstr>
      <vt:lpstr>Parse tree for the first sentence.</vt:lpstr>
      <vt:lpstr>Parse tree for the first sentence.</vt:lpstr>
      <vt:lpstr>Further grammar rules</vt:lpstr>
      <vt:lpstr>Parse tree for the second sentence.</vt:lpstr>
      <vt:lpstr>Parse tree for the second sentence.</vt:lpstr>
      <vt:lpstr>Transition network</vt:lpstr>
      <vt:lpstr>Navigation through transition network</vt:lpstr>
      <vt:lpstr>Grammar fragment for context-sensitive grammar.</vt:lpstr>
      <vt:lpstr>Sample entries for the word “base” in WordNet</vt:lpstr>
      <vt:lpstr>Example output of CLAWS WWW tagger</vt:lpstr>
      <vt:lpstr>Semantic grammar fragment</vt:lpstr>
      <vt:lpstr>Parse tree for the first sentence</vt:lpstr>
      <vt:lpstr>Parse tree for the second sentence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178</cp:revision>
  <dcterms:created xsi:type="dcterms:W3CDTF">2020-12-29T13:51:26Z</dcterms:created>
  <dcterms:modified xsi:type="dcterms:W3CDTF">2025-04-22T17:50:55Z</dcterms:modified>
</cp:coreProperties>
</file>