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595" r:id="rId2"/>
    <p:sldId id="581" r:id="rId3"/>
    <p:sldId id="622" r:id="rId4"/>
    <p:sldId id="675" r:id="rId5"/>
    <p:sldId id="620" r:id="rId6"/>
    <p:sldId id="621" r:id="rId7"/>
    <p:sldId id="676" r:id="rId8"/>
    <p:sldId id="612" r:id="rId9"/>
    <p:sldId id="619" r:id="rId10"/>
    <p:sldId id="617" r:id="rId11"/>
    <p:sldId id="618" r:id="rId12"/>
    <p:sldId id="613" r:id="rId13"/>
    <p:sldId id="616" r:id="rId14"/>
    <p:sldId id="614" r:id="rId15"/>
    <p:sldId id="61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DFF"/>
    <a:srgbClr val="FF40FF"/>
    <a:srgbClr val="EEE8BC"/>
    <a:srgbClr val="FF9300"/>
    <a:srgbClr val="0432FF"/>
    <a:srgbClr val="9640D7"/>
    <a:srgbClr val="FF9495"/>
    <a:srgbClr val="7F0002"/>
    <a:srgbClr val="FCAFB0"/>
    <a:srgbClr val="FFD0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500"/>
    <p:restoredTop sz="59452"/>
  </p:normalViewPr>
  <p:slideViewPr>
    <p:cSldViewPr snapToGrid="0" snapToObjects="1">
      <p:cViewPr varScale="1">
        <p:scale>
          <a:sx n="68" d="100"/>
          <a:sy n="68" d="100"/>
        </p:scale>
        <p:origin x="1648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420AE-8A32-DF45-AA1D-9290FEB2E3A3}" type="datetimeFigureOut">
              <a:rPr lang="en-US" smtClean="0"/>
              <a:t>4/22/25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D25C2-CC05-8D45-A0DE-0805BFD14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149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5F4093-CE24-64B3-A360-8080B5588E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1472143-E363-F594-6068-8DFDA4260D4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F3AC033-C433-1B75-5F7B-5E3E3FCD91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List of Figures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32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13.1	Initial grammar fragment.	193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13.2	Parse tree for the first sentence.	193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13.3	Further grammar rules.	194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13.4	Parse tree for the second sentence.	194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13.5	Transition network.	194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13.6	Navigation through transition network.	195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13.7	Grammar fragment for context-sensitive grammar.	196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13.8	Sample entries for the word ``base'' in WordNet.	197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13.9	Example output of CLAWS WWW tagger with three meanings for `base'. Note that the tagger copes with the typing error `by'.	197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13.10	Semantic grammar fragment.	199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13.11	Parse tree for the first sentence.	199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13.12	Parse tree for the second sentence.	199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F6F06E-2AF7-6001-874C-262EC0ECD0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814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13.7	Grammar fragment for context-sensitive grammar.	196</a:t>
            </a:r>
          </a:p>
          <a:p>
            <a:endParaRPr lang="en-US" dirty="0"/>
          </a:p>
          <a:p>
            <a:r>
              <a:rPr lang="en-US" dirty="0" err="1"/>
              <a:t>nlp</a:t>
            </a:r>
            <a:r>
              <a:rPr lang="en-US" dirty="0"/>
              <a:t>/</a:t>
            </a:r>
            <a:r>
              <a:rPr lang="en-US" dirty="0" err="1"/>
              <a:t>contsen.eps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8325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13.8	Sample entries for the word “base” in WordNet	</a:t>
            </a: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197</a:t>
            </a:r>
          </a:p>
          <a:p>
            <a:endParaRPr lang="en-US" dirty="0"/>
          </a:p>
          <a:p>
            <a:r>
              <a:rPr lang="en-US" dirty="0"/>
              <a:t>https://</a:t>
            </a:r>
            <a:r>
              <a:rPr lang="en-US" dirty="0" err="1"/>
              <a:t>wordnet.princeton.edu</a:t>
            </a:r>
            <a:r>
              <a:rPr lang="en-US" dirty="0"/>
              <a:t>/license-and-commercial-use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7230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13.9	Example output of CLAWS WWW tagger with three meanings for ‘base’. Note that the tagger copes with the typing error ‘by’	197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282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13.10	Semantic grammar fragment.	199</a:t>
            </a:r>
          </a:p>
          <a:p>
            <a:endParaRPr lang="en-US" dirty="0"/>
          </a:p>
          <a:p>
            <a:r>
              <a:rPr lang="en-US" dirty="0" err="1"/>
              <a:t>nlp</a:t>
            </a:r>
            <a:r>
              <a:rPr lang="en-US" dirty="0"/>
              <a:t>/</a:t>
            </a:r>
            <a:r>
              <a:rPr lang="en-US" dirty="0" err="1"/>
              <a:t>semgram.eps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392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13.11	Parse tree for the first sentence.	199</a:t>
            </a:r>
          </a:p>
          <a:p>
            <a:endParaRPr lang="en-US" dirty="0"/>
          </a:p>
          <a:p>
            <a:r>
              <a:rPr lang="en-US" dirty="0" err="1"/>
              <a:t>nlp</a:t>
            </a:r>
            <a:r>
              <a:rPr lang="en-US" dirty="0"/>
              <a:t>/semparse1.eps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120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13.12	Parse tree for the second sentence.	199</a:t>
            </a:r>
          </a:p>
          <a:p>
            <a:endParaRPr lang="en-US" dirty="0"/>
          </a:p>
          <a:p>
            <a:r>
              <a:rPr lang="en-US" dirty="0" err="1"/>
              <a:t>nlp</a:t>
            </a:r>
            <a:r>
              <a:rPr lang="en-US" dirty="0"/>
              <a:t>/semparse2.eps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359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13.1	Initial grammar fragment.	193</a:t>
            </a:r>
          </a:p>
          <a:p>
            <a:endParaRPr lang="en-US" dirty="0"/>
          </a:p>
          <a:p>
            <a:r>
              <a:rPr lang="en-US" dirty="0" err="1"/>
              <a:t>nlp</a:t>
            </a:r>
            <a:r>
              <a:rPr lang="en-US" dirty="0"/>
              <a:t>/gram1.eps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419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13.2	Parse tree for the first sentence.	193</a:t>
            </a:r>
          </a:p>
          <a:p>
            <a:endParaRPr lang="en-US" dirty="0"/>
          </a:p>
          <a:p>
            <a:r>
              <a:rPr lang="en-US" dirty="0" err="1"/>
              <a:t>nlp</a:t>
            </a:r>
            <a:r>
              <a:rPr lang="en-US" dirty="0"/>
              <a:t>/parse1.eps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43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98E3DF-FB1E-2982-C103-572F3565BA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3442267-D87A-7DC3-165C-BA43F74D78B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E3AB9DA-1D43-81DC-DC9B-4425192980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13.2	Parse tree for the first sentence.	193</a:t>
            </a:r>
          </a:p>
          <a:p>
            <a:endParaRPr lang="en-US" dirty="0"/>
          </a:p>
          <a:p>
            <a:r>
              <a:rPr lang="en-US" dirty="0" err="1"/>
              <a:t>nlp</a:t>
            </a:r>
            <a:r>
              <a:rPr lang="en-US" dirty="0"/>
              <a:t>/parse1.eps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379018-3B5D-2E83-DA37-38D0F08849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376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13.3	Further grammar rules.	194</a:t>
            </a:r>
          </a:p>
          <a:p>
            <a:endParaRPr lang="en-US" dirty="0"/>
          </a:p>
          <a:p>
            <a:r>
              <a:rPr lang="en-US" dirty="0" err="1"/>
              <a:t>nlp</a:t>
            </a:r>
            <a:r>
              <a:rPr lang="en-US" dirty="0"/>
              <a:t>/gram2.eps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099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13.4	Parse tree for the second sentence.	194</a:t>
            </a:r>
          </a:p>
          <a:p>
            <a:endParaRPr lang="en-US" dirty="0"/>
          </a:p>
          <a:p>
            <a:r>
              <a:rPr lang="en-US" dirty="0" err="1"/>
              <a:t>nlp</a:t>
            </a:r>
            <a:r>
              <a:rPr lang="en-US" dirty="0"/>
              <a:t>/parse2.eps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3543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1DCAF3-68ED-2A78-40C2-094CB0B3CA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4B19E77-C8E4-49BD-7C59-FE17661574A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EA661AB-A732-120F-8B2A-046B0E7D4F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13.5	Transition network.	194</a:t>
            </a:r>
          </a:p>
          <a:p>
            <a:endParaRPr lang="en-US" dirty="0"/>
          </a:p>
          <a:p>
            <a:r>
              <a:rPr lang="en-US" dirty="0" err="1"/>
              <a:t>nlp</a:t>
            </a:r>
            <a:r>
              <a:rPr lang="en-US" dirty="0"/>
              <a:t>/parse2.eps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27802D-8287-3173-726D-DA1E027765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1951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13.5	Transition network.	315</a:t>
            </a:r>
          </a:p>
          <a:p>
            <a:endParaRPr lang="en-US" dirty="0"/>
          </a:p>
          <a:p>
            <a:r>
              <a:rPr lang="en-US" dirty="0" err="1"/>
              <a:t>nlp</a:t>
            </a:r>
            <a:r>
              <a:rPr lang="en-US" dirty="0"/>
              <a:t>/trans1.eps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3389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13.6	Navigation through transition network.	195</a:t>
            </a:r>
          </a:p>
          <a:p>
            <a:endParaRPr lang="en-US" dirty="0"/>
          </a:p>
          <a:p>
            <a:r>
              <a:rPr lang="en-US" dirty="0" err="1"/>
              <a:t>nlp</a:t>
            </a:r>
            <a:r>
              <a:rPr lang="en-US" dirty="0"/>
              <a:t>/trans2.eps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488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1C139-5317-EE4E-83CD-C1D409B88A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787DC7-11CF-4346-B61C-2699C417D4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EF7C8-7CAD-F544-980A-34D0DCEFD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81E05-649F-5942-B978-4A8130F4A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CDBDD-2B7D-EA45-BEF2-12D200C81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94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CB437-2066-B24D-BAD0-BF756F75D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8CDAE5-1AB9-2549-9324-9BDF119573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42F7A-E5D2-9B4C-AF5A-6D9E4AC94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40D08-A43A-CD4E-AD6C-567C85310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1E36F-5180-E443-B14F-6DA4B7D60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0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016C52-EDDA-E840-96A0-5015D2D2C8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9D395C-EFAC-064E-AF2C-30A3044F91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5059F-FFE0-744C-AEC8-2F9F9C1B9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46CB3-58DC-3D4A-96C6-2E7A746EE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22880-D2E1-164C-9A5E-CA8B15DE1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91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B7D79-63F2-8748-8F20-D003C815E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6F210-1BAB-DA4F-8DB1-F0C0D7542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D5B8D-CA30-5F40-912E-DC8641F1F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A29192-3DD1-AC46-BA3E-F086362DF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4FF049-9AC9-C445-8ED8-739C69C36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88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4564A-515B-4942-9721-5A208A1F3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AA69-F436-D242-AF4B-230EA5BE8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F49AA-2C04-FE41-93F9-82A645380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D9A42-781A-7647-BA44-F8A6A8492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9DD79-247C-EF4C-B7FC-8C00210A7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38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4486E-96C3-2C4B-8F71-32EAEC981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F8D6E-2D6C-FA4E-B750-240E89B81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B73A7A-C701-1B45-AB23-DFB10B2532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D94000-9E0A-454A-9015-C390889FE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FEF7AA-A6E4-4E44-9DE3-50CADBF39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5F1BA7-85C7-3F44-A23B-40FFC4B93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171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30539-CB8E-9B4E-AE04-A3E97433B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B62A0E-FCA2-1546-837B-430766B12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9F2B66-4EBE-4B4F-8ACB-7990BC25A5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1634CB-C6B8-C04F-8A2C-B76C174582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067B79-4B59-8848-AA95-116E5C3ECD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63368E-A34B-A644-98DD-2F142A06E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84464A-6060-2944-B277-2DFBAC597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046CBE-E098-014A-94EF-60A2ACCE6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9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55680-6998-9944-AFD2-15B80995A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000" y="0"/>
            <a:ext cx="11846096" cy="1734207"/>
          </a:xfrm>
        </p:spPr>
        <p:txBody>
          <a:bodyPr anchor="t">
            <a:normAutofit/>
          </a:bodyPr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5A2F74-5D9F-AC49-B161-5A9312CE6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CAEE50-C384-0E45-90C0-ABA9C67FC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9C07CB-B7E3-AB4C-9C97-DA1C3D56D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1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975184-D611-3243-9797-D565090E1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6823B3-3912-1042-96A9-F7AD4460E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7A0643-D0CA-F940-B0A5-D1EDC068E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49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11D9C-F352-D045-BABC-72CFAAE6F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845DB-7D98-544E-A848-11AC35B0A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75D71A-ABBD-0C4D-A7AC-0B6448EC18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04E87-C643-A147-BCC9-79F2DA501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721BA5-CF92-5B4F-9030-84B48D4F8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988813-A5DF-EA42-BC2C-309A4E81C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9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5D8AE-1CF7-2F42-A4A4-22FFC042B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59AE04-8526-BC44-9280-9F47139E43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1E4D76-90E8-E840-8E23-2D4BD5FE2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8B019F-985D-7544-9F45-54EC89DDE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018D4-E14A-BA45-BEC6-004C4F7BB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4957B1-0CA5-304F-99E7-72D488401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56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D5024D-366B-8E47-B918-5C798CE8D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10871-B1F5-6B40-9484-0A4B95523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20D22-0DC0-D548-B700-DDEB544ED6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EA66D-BD09-3945-A3A9-48ACF163B7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F53D1-9C7C-5040-B71C-00AE0772C3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42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3D797D-AD8D-4643-7516-2378FC8EF9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9B4778-D302-8D46-56A3-1126EC58C1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69550" y="1536251"/>
            <a:ext cx="6526924" cy="1122363"/>
          </a:xfrm>
        </p:spPr>
        <p:txBody>
          <a:bodyPr/>
          <a:lstStyle/>
          <a:p>
            <a:r>
              <a:rPr lang="en-US" sz="5400" dirty="0">
                <a:latin typeface="+mn-lt"/>
              </a:rPr>
              <a:t>Chapter </a:t>
            </a:r>
            <a:r>
              <a:rPr lang="en-US" sz="6000" dirty="0">
                <a:latin typeface="+mn-lt"/>
              </a:rPr>
              <a:t>13</a:t>
            </a:r>
            <a:endParaRPr lang="en-US" dirty="0">
              <a:latin typeface="+mn-lt"/>
            </a:endParaRP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D0A52D69-5479-332E-A10F-C6AF58589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69550" y="3034473"/>
            <a:ext cx="6526924" cy="2767234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+mj-lt"/>
              </a:rPr>
              <a:t>Natural language understanding</a:t>
            </a:r>
          </a:p>
        </p:txBody>
      </p:sp>
      <p:pic>
        <p:nvPicPr>
          <p:cNvPr id="3" name="Picture 2" descr="A book cover of a book&#10;&#10;AI-generated content may be incorrect.">
            <a:extLst>
              <a:ext uri="{FF2B5EF4-FFF2-40B4-BE49-F238E27FC236}">
                <a16:creationId xmlns:a16="http://schemas.microsoft.com/office/drawing/2014/main" id="{389F93A7-5294-73EE-713E-CDE6D05A4F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074024" cy="685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613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9FCD7C-A76B-3C77-4B8D-BB025F3648F6}"/>
              </a:ext>
            </a:extLst>
          </p:cNvPr>
          <p:cNvSpPr txBox="1"/>
          <p:nvPr/>
        </p:nvSpPr>
        <p:spPr>
          <a:xfrm>
            <a:off x="0" y="5856881"/>
            <a:ext cx="280878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13.7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61440C-1734-4C20-33BE-4CC4CB8A7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Grammar fragment for context-sensitive grammar.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50067FE-9DE3-CBF9-1212-07A92DBF57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6304" y="1001514"/>
            <a:ext cx="3791226" cy="5363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551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9FCD7C-A76B-3C77-4B8D-BB025F3648F6}"/>
              </a:ext>
            </a:extLst>
          </p:cNvPr>
          <p:cNvSpPr txBox="1"/>
          <p:nvPr/>
        </p:nvSpPr>
        <p:spPr>
          <a:xfrm>
            <a:off x="0" y="5856881"/>
            <a:ext cx="280878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13.8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61440C-1734-4C20-33BE-4CC4CB8A7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entries for the word “base” in WordNet</a:t>
            </a:r>
          </a:p>
        </p:txBody>
      </p:sp>
      <p:pic>
        <p:nvPicPr>
          <p:cNvPr id="8" name="Picture 7" descr="A white text with black numbers and numbers&#10;&#10;Description automatically generated">
            <a:extLst>
              <a:ext uri="{FF2B5EF4-FFF2-40B4-BE49-F238E27FC236}">
                <a16:creationId xmlns:a16="http://schemas.microsoft.com/office/drawing/2014/main" id="{0383B962-ED7B-9102-B5D0-3FFDEE9B6A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5049" y="867103"/>
            <a:ext cx="7772400" cy="5203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686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9FCD7C-A76B-3C77-4B8D-BB025F3648F6}"/>
              </a:ext>
            </a:extLst>
          </p:cNvPr>
          <p:cNvSpPr txBox="1"/>
          <p:nvPr/>
        </p:nvSpPr>
        <p:spPr>
          <a:xfrm>
            <a:off x="0" y="5856881"/>
            <a:ext cx="280878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13.9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61440C-1734-4C20-33BE-4CC4CB8A7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output of CLAWS WWW tagger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9D9A5F-122C-B7D7-4708-60B23975DB06}"/>
              </a:ext>
            </a:extLst>
          </p:cNvPr>
          <p:cNvSpPr txBox="1"/>
          <p:nvPr/>
        </p:nvSpPr>
        <p:spPr>
          <a:xfrm>
            <a:off x="1404391" y="3220279"/>
            <a:ext cx="10286855" cy="193899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I_PNP 'll_VM0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base_VVI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by_PRP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travel_NN1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plans_VVZ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on_PRP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the_AT0   weather_NN1 , _PUN  either_AV0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take_VVB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a_AT0 helicopter_NN1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from_PRP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the_AT0   air_NN1 base_NN1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or_CJC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climb_VVB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from_PRP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base_SENT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camp_NN1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C9D6FA-0CA9-96E6-4E11-485208AD80D6}"/>
              </a:ext>
            </a:extLst>
          </p:cNvPr>
          <p:cNvSpPr txBox="1"/>
          <p:nvPr/>
        </p:nvSpPr>
        <p:spPr>
          <a:xfrm>
            <a:off x="285343" y="1568562"/>
            <a:ext cx="8090030" cy="9541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I’ll base by travel plans on the weather, either take a helicopter from the  air base or climb from base camp 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9EE6DC8-64A2-D8D8-97B6-991B34EB99C0}"/>
              </a:ext>
            </a:extLst>
          </p:cNvPr>
          <p:cNvGrpSpPr/>
          <p:nvPr/>
        </p:nvGrpSpPr>
        <p:grpSpPr>
          <a:xfrm>
            <a:off x="1159565" y="995907"/>
            <a:ext cx="10482133" cy="2880354"/>
            <a:chOff x="1159565" y="995907"/>
            <a:chExt cx="10482133" cy="2880354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C36BF53-3081-460D-B0B5-5A14BF46ECA5}"/>
                </a:ext>
              </a:extLst>
            </p:cNvPr>
            <p:cNvSpPr/>
            <p:nvPr/>
          </p:nvSpPr>
          <p:spPr>
            <a:xfrm>
              <a:off x="1159565" y="1544478"/>
              <a:ext cx="967410" cy="538534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B4526E58-333E-16F7-7B72-B675E4EF146C}"/>
                </a:ext>
              </a:extLst>
            </p:cNvPr>
            <p:cNvSpPr/>
            <p:nvPr/>
          </p:nvSpPr>
          <p:spPr>
            <a:xfrm>
              <a:off x="5486398" y="2988359"/>
              <a:ext cx="1510750" cy="887902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52231D21-5B6C-6C84-848A-1A8EE479EF3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10070" y="1209186"/>
              <a:ext cx="6954417" cy="408707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BAEC32DA-0597-7E8E-D7A7-3E39FC53205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97148" y="1626896"/>
              <a:ext cx="3084782" cy="1477069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E8F3EAE-EEC3-9438-F00E-04BA7F499CA6}"/>
                </a:ext>
              </a:extLst>
            </p:cNvPr>
            <p:cNvSpPr txBox="1"/>
            <p:nvPr/>
          </p:nvSpPr>
          <p:spPr>
            <a:xfrm>
              <a:off x="8759771" y="995907"/>
              <a:ext cx="2881927" cy="95410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copes with typing error  in input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A45926C-ECFB-628F-9EDD-9BBCD803586F}"/>
              </a:ext>
            </a:extLst>
          </p:cNvPr>
          <p:cNvGrpSpPr/>
          <p:nvPr/>
        </p:nvGrpSpPr>
        <p:grpSpPr>
          <a:xfrm>
            <a:off x="2749147" y="4077284"/>
            <a:ext cx="8800123" cy="2568059"/>
            <a:chOff x="2749147" y="4077284"/>
            <a:chExt cx="8800123" cy="256805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DF680E4A-B613-1F53-BCDF-2A7E8785ABA2}"/>
                </a:ext>
              </a:extLst>
            </p:cNvPr>
            <p:cNvSpPr/>
            <p:nvPr/>
          </p:nvSpPr>
          <p:spPr>
            <a:xfrm>
              <a:off x="2749147" y="4077284"/>
              <a:ext cx="1822853" cy="887902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532E0F84-84D7-9B54-71A3-7EBC9E91BBA2}"/>
                </a:ext>
              </a:extLst>
            </p:cNvPr>
            <p:cNvSpPr/>
            <p:nvPr/>
          </p:nvSpPr>
          <p:spPr>
            <a:xfrm>
              <a:off x="9442853" y="4131852"/>
              <a:ext cx="2106417" cy="887902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397EC12A-1F23-99A7-2AD8-A8114C377FD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512366" y="4844516"/>
              <a:ext cx="1344756" cy="937919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658F414F-13F8-8A8D-8564-7909F3B1A01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15129" y="4979998"/>
              <a:ext cx="1325218" cy="1051090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4EE756A-563E-D351-CEB1-92BC802B682D}"/>
                </a:ext>
              </a:extLst>
            </p:cNvPr>
            <p:cNvSpPr txBox="1"/>
            <p:nvPr/>
          </p:nvSpPr>
          <p:spPr>
            <a:xfrm>
              <a:off x="5252657" y="5691236"/>
              <a:ext cx="3462471" cy="95410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different meanings </a:t>
              </a:r>
              <a:br>
                <a:rPr lang="en-US" sz="2800" dirty="0"/>
              </a:br>
              <a:r>
                <a:rPr lang="en-US" sz="2800" dirty="0"/>
                <a:t>of the word ‘base’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1044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9FCD7C-A76B-3C77-4B8D-BB025F3648F6}"/>
              </a:ext>
            </a:extLst>
          </p:cNvPr>
          <p:cNvSpPr txBox="1"/>
          <p:nvPr/>
        </p:nvSpPr>
        <p:spPr>
          <a:xfrm>
            <a:off x="0" y="5856881"/>
            <a:ext cx="3198311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13.10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61440C-1734-4C20-33BE-4CC4CB8A7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Semantic grammar fragment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805200-D513-12AE-1CA3-AF15A83BB5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7100" y="1098550"/>
            <a:ext cx="5257800" cy="466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585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9FCD7C-A76B-3C77-4B8D-BB025F3648F6}"/>
              </a:ext>
            </a:extLst>
          </p:cNvPr>
          <p:cNvSpPr txBox="1"/>
          <p:nvPr/>
        </p:nvSpPr>
        <p:spPr>
          <a:xfrm>
            <a:off x="0" y="5856881"/>
            <a:ext cx="3198311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13.11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61440C-1734-4C20-33BE-4CC4CB8A7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Parse tree for the first sentence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ACA077-5E74-E1EA-4656-3A349A2E2E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7369" y="1102397"/>
            <a:ext cx="7112000" cy="446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110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9FCD7C-A76B-3C77-4B8D-BB025F3648F6}"/>
              </a:ext>
            </a:extLst>
          </p:cNvPr>
          <p:cNvSpPr txBox="1"/>
          <p:nvPr/>
        </p:nvSpPr>
        <p:spPr>
          <a:xfrm>
            <a:off x="0" y="5856881"/>
            <a:ext cx="3198311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13.12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61440C-1734-4C20-33BE-4CC4CB8A7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Parse tree for the second sentence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4D3587-8198-1A28-0FBE-46C32021CC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2654" y="1102397"/>
            <a:ext cx="7122372" cy="5386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103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9FCD7C-A76B-3C77-4B8D-BB025F3648F6}"/>
              </a:ext>
            </a:extLst>
          </p:cNvPr>
          <p:cNvSpPr txBox="1"/>
          <p:nvPr/>
        </p:nvSpPr>
        <p:spPr>
          <a:xfrm>
            <a:off x="0" y="5856881"/>
            <a:ext cx="280878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13.1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61440C-1734-4C20-33BE-4CC4CB8A7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grammar fragment.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4981A4-0F4D-D5B9-A9D4-D5628C0A84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6398" y="2095500"/>
            <a:ext cx="73533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127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9FCD7C-A76B-3C77-4B8D-BB025F3648F6}"/>
              </a:ext>
            </a:extLst>
          </p:cNvPr>
          <p:cNvSpPr txBox="1"/>
          <p:nvPr/>
        </p:nvSpPr>
        <p:spPr>
          <a:xfrm>
            <a:off x="0" y="5856881"/>
            <a:ext cx="280878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13.2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61440C-1734-4C20-33BE-4CC4CB8A7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Parse tree for the first sentence.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FCC026-39D5-0BCB-B0E4-8438531AC3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5024" y="631411"/>
            <a:ext cx="7138505" cy="590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18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C5C909-B91D-1378-3ACE-C06AB82A97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4EDAC1-86D1-684E-C0F8-660D9B8FBE90}"/>
              </a:ext>
            </a:extLst>
          </p:cNvPr>
          <p:cNvSpPr txBox="1"/>
          <p:nvPr/>
        </p:nvSpPr>
        <p:spPr>
          <a:xfrm>
            <a:off x="0" y="5856881"/>
            <a:ext cx="280878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13.2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29C7B00-1493-B8C7-2787-868941BB8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Parse tree for the first sentence.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EC90DC-5ECD-E14C-6DA7-66240000B18A}"/>
              </a:ext>
            </a:extLst>
          </p:cNvPr>
          <p:cNvSpPr txBox="1"/>
          <p:nvPr/>
        </p:nvSpPr>
        <p:spPr>
          <a:xfrm>
            <a:off x="5221437" y="457937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119807-736A-5224-62B5-337977CDD16B}"/>
              </a:ext>
            </a:extLst>
          </p:cNvPr>
          <p:cNvSpPr txBox="1"/>
          <p:nvPr/>
        </p:nvSpPr>
        <p:spPr>
          <a:xfrm>
            <a:off x="3559427" y="1715098"/>
            <a:ext cx="9099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err="1"/>
              <a:t>RelP</a:t>
            </a:r>
            <a:endParaRPr lang="en-GB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511A92-A2B2-50A6-CD27-5F8754928C28}"/>
              </a:ext>
            </a:extLst>
          </p:cNvPr>
          <p:cNvSpPr txBox="1"/>
          <p:nvPr/>
        </p:nvSpPr>
        <p:spPr>
          <a:xfrm>
            <a:off x="6487928" y="1715097"/>
            <a:ext cx="6286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VP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F474CD-E958-4F09-F0CE-4FEDF25DF4ED}"/>
              </a:ext>
            </a:extLst>
          </p:cNvPr>
          <p:cNvSpPr txBox="1"/>
          <p:nvPr/>
        </p:nvSpPr>
        <p:spPr>
          <a:xfrm>
            <a:off x="5311956" y="2914158"/>
            <a:ext cx="4171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V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509EDE-363A-E12A-4A77-E4657087CB73}"/>
              </a:ext>
            </a:extLst>
          </p:cNvPr>
          <p:cNvSpPr txBox="1"/>
          <p:nvPr/>
        </p:nvSpPr>
        <p:spPr>
          <a:xfrm>
            <a:off x="7785164" y="2884338"/>
            <a:ext cx="6078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/>
              <a:t>PP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B4737B-A594-F074-98EE-6FF6D7034C33}"/>
              </a:ext>
            </a:extLst>
          </p:cNvPr>
          <p:cNvSpPr txBox="1"/>
          <p:nvPr/>
        </p:nvSpPr>
        <p:spPr>
          <a:xfrm>
            <a:off x="6752741" y="3989291"/>
            <a:ext cx="396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603956-1559-57DA-BE79-F40990356B4D}"/>
              </a:ext>
            </a:extLst>
          </p:cNvPr>
          <p:cNvSpPr txBox="1"/>
          <p:nvPr/>
        </p:nvSpPr>
        <p:spPr>
          <a:xfrm>
            <a:off x="8887806" y="3989291"/>
            <a:ext cx="6607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NP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41FE7E-C009-33EE-348B-9358A9A6E0E4}"/>
              </a:ext>
            </a:extLst>
          </p:cNvPr>
          <p:cNvSpPr txBox="1"/>
          <p:nvPr/>
        </p:nvSpPr>
        <p:spPr>
          <a:xfrm>
            <a:off x="9798420" y="5132346"/>
            <a:ext cx="4491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20283BA-45A5-7EB7-5BE6-8E25242BCE27}"/>
              </a:ext>
            </a:extLst>
          </p:cNvPr>
          <p:cNvSpPr txBox="1"/>
          <p:nvPr/>
        </p:nvSpPr>
        <p:spPr>
          <a:xfrm>
            <a:off x="7995318" y="5082862"/>
            <a:ext cx="7772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Det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9A35B6F-6244-D29F-04FC-E9046E423CB1}"/>
              </a:ext>
            </a:extLst>
          </p:cNvPr>
          <p:cNvSpPr txBox="1"/>
          <p:nvPr/>
        </p:nvSpPr>
        <p:spPr>
          <a:xfrm>
            <a:off x="3604696" y="6072324"/>
            <a:ext cx="8194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who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F6C61C-6AE2-27E2-1221-6A11928C54F9}"/>
              </a:ext>
            </a:extLst>
          </p:cNvPr>
          <p:cNvSpPr txBox="1"/>
          <p:nvPr/>
        </p:nvSpPr>
        <p:spPr>
          <a:xfrm>
            <a:off x="4859909" y="6088114"/>
            <a:ext cx="13211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belongs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2661A6D-A619-DB66-85CC-C1A591E7D62E}"/>
              </a:ext>
            </a:extLst>
          </p:cNvPr>
          <p:cNvSpPr txBox="1"/>
          <p:nvPr/>
        </p:nvSpPr>
        <p:spPr>
          <a:xfrm>
            <a:off x="6705612" y="6079514"/>
            <a:ext cx="490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to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0B28D19-BB84-9BA3-2B14-4B2D942D6866}"/>
              </a:ext>
            </a:extLst>
          </p:cNvPr>
          <p:cNvSpPr txBox="1"/>
          <p:nvPr/>
        </p:nvSpPr>
        <p:spPr>
          <a:xfrm>
            <a:off x="8205824" y="6072323"/>
            <a:ext cx="356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862CEE-27B7-8719-9C4D-11CB4BACF9C2}"/>
              </a:ext>
            </a:extLst>
          </p:cNvPr>
          <p:cNvSpPr txBox="1"/>
          <p:nvPr/>
        </p:nvSpPr>
        <p:spPr>
          <a:xfrm>
            <a:off x="9511483" y="6086703"/>
            <a:ext cx="10230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union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6ABDF28-2CEE-EE22-163C-90FC92A4A5E0}"/>
              </a:ext>
            </a:extLst>
          </p:cNvPr>
          <p:cNvCxnSpPr>
            <a:cxnSpLocks/>
            <a:stCxn id="4" idx="2"/>
            <a:endCxn id="6" idx="0"/>
          </p:cNvCxnSpPr>
          <p:nvPr/>
        </p:nvCxnSpPr>
        <p:spPr>
          <a:xfrm flipH="1">
            <a:off x="4014424" y="1042712"/>
            <a:ext cx="1393923" cy="6723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6D873C4-E6AF-30E3-9BA6-B8ADECD1A369}"/>
              </a:ext>
            </a:extLst>
          </p:cNvPr>
          <p:cNvCxnSpPr>
            <a:cxnSpLocks/>
            <a:stCxn id="4" idx="2"/>
            <a:endCxn id="7" idx="0"/>
          </p:cNvCxnSpPr>
          <p:nvPr/>
        </p:nvCxnSpPr>
        <p:spPr>
          <a:xfrm>
            <a:off x="5408347" y="1042712"/>
            <a:ext cx="1393930" cy="67238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E3FE646-B554-EA16-B621-12C3648D5F48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>
            <a:off x="6802277" y="2299872"/>
            <a:ext cx="1286817" cy="5844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25C1A85-321B-4D3F-2BB7-BE40DBB39D86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 flipH="1">
            <a:off x="5520507" y="2299872"/>
            <a:ext cx="1281770" cy="6142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DE0A582-6F82-F535-E66F-F2C74A4B6FC5}"/>
              </a:ext>
            </a:extLst>
          </p:cNvPr>
          <p:cNvCxnSpPr>
            <a:cxnSpLocks/>
            <a:stCxn id="9" idx="2"/>
            <a:endCxn id="10" idx="0"/>
          </p:cNvCxnSpPr>
          <p:nvPr/>
        </p:nvCxnSpPr>
        <p:spPr>
          <a:xfrm flipH="1">
            <a:off x="6950872" y="3469113"/>
            <a:ext cx="1138222" cy="5201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2A10DDB-806E-7C2A-5F4C-8C92B64D7539}"/>
              </a:ext>
            </a:extLst>
          </p:cNvPr>
          <p:cNvCxnSpPr>
            <a:cxnSpLocks/>
            <a:stCxn id="9" idx="2"/>
            <a:endCxn id="11" idx="0"/>
          </p:cNvCxnSpPr>
          <p:nvPr/>
        </p:nvCxnSpPr>
        <p:spPr>
          <a:xfrm>
            <a:off x="8089094" y="3469113"/>
            <a:ext cx="1129091" cy="5201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618E6B54-1EA8-7C19-A337-B81561AED357}"/>
              </a:ext>
            </a:extLst>
          </p:cNvPr>
          <p:cNvCxnSpPr>
            <a:cxnSpLocks/>
            <a:stCxn id="11" idx="2"/>
            <a:endCxn id="12" idx="0"/>
          </p:cNvCxnSpPr>
          <p:nvPr/>
        </p:nvCxnSpPr>
        <p:spPr>
          <a:xfrm>
            <a:off x="9218185" y="4574066"/>
            <a:ext cx="804816" cy="5582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B29E9DC-257D-7EA4-C4E0-93481C72F181}"/>
              </a:ext>
            </a:extLst>
          </p:cNvPr>
          <p:cNvCxnSpPr>
            <a:cxnSpLocks/>
            <a:stCxn id="13" idx="0"/>
            <a:endCxn id="11" idx="2"/>
          </p:cNvCxnSpPr>
          <p:nvPr/>
        </p:nvCxnSpPr>
        <p:spPr>
          <a:xfrm flipV="1">
            <a:off x="8383918" y="4574066"/>
            <a:ext cx="834267" cy="5087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E25440C0-45DD-44F9-5067-88E98A5FD92F}"/>
              </a:ext>
            </a:extLst>
          </p:cNvPr>
          <p:cNvCxnSpPr>
            <a:cxnSpLocks/>
            <a:stCxn id="18" idx="0"/>
            <a:endCxn id="12" idx="2"/>
          </p:cNvCxnSpPr>
          <p:nvPr/>
        </p:nvCxnSpPr>
        <p:spPr>
          <a:xfrm flipV="1">
            <a:off x="10023001" y="5717121"/>
            <a:ext cx="0" cy="3695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C532559-6E81-C699-7E51-B64E838B0BBB}"/>
              </a:ext>
            </a:extLst>
          </p:cNvPr>
          <p:cNvCxnSpPr>
            <a:cxnSpLocks/>
            <a:stCxn id="17" idx="0"/>
            <a:endCxn id="13" idx="2"/>
          </p:cNvCxnSpPr>
          <p:nvPr/>
        </p:nvCxnSpPr>
        <p:spPr>
          <a:xfrm flipV="1">
            <a:off x="8383918" y="5667637"/>
            <a:ext cx="0" cy="4046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501BF09A-A922-3198-6E8A-01413D38737E}"/>
              </a:ext>
            </a:extLst>
          </p:cNvPr>
          <p:cNvCxnSpPr>
            <a:cxnSpLocks/>
            <a:stCxn id="16" idx="0"/>
            <a:endCxn id="10" idx="2"/>
          </p:cNvCxnSpPr>
          <p:nvPr/>
        </p:nvCxnSpPr>
        <p:spPr>
          <a:xfrm flipV="1">
            <a:off x="6950872" y="4574066"/>
            <a:ext cx="0" cy="15054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89AF85C8-8FBD-164E-56D2-1E0339ABDAE3}"/>
              </a:ext>
            </a:extLst>
          </p:cNvPr>
          <p:cNvCxnSpPr>
            <a:cxnSpLocks/>
            <a:stCxn id="15" idx="0"/>
            <a:endCxn id="8" idx="2"/>
          </p:cNvCxnSpPr>
          <p:nvPr/>
        </p:nvCxnSpPr>
        <p:spPr>
          <a:xfrm flipV="1">
            <a:off x="5520507" y="3498933"/>
            <a:ext cx="0" cy="25891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D6B1C577-92BB-99C9-7DD2-FEBB7B95FEF8}"/>
              </a:ext>
            </a:extLst>
          </p:cNvPr>
          <p:cNvCxnSpPr>
            <a:cxnSpLocks/>
            <a:stCxn id="14" idx="0"/>
            <a:endCxn id="6" idx="2"/>
          </p:cNvCxnSpPr>
          <p:nvPr/>
        </p:nvCxnSpPr>
        <p:spPr>
          <a:xfrm flipV="1">
            <a:off x="4014424" y="2299873"/>
            <a:ext cx="0" cy="377245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6548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9FCD7C-A76B-3C77-4B8D-BB025F3648F6}"/>
              </a:ext>
            </a:extLst>
          </p:cNvPr>
          <p:cNvSpPr txBox="1"/>
          <p:nvPr/>
        </p:nvSpPr>
        <p:spPr>
          <a:xfrm>
            <a:off x="0" y="5856881"/>
            <a:ext cx="280878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13.3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61440C-1734-4C20-33BE-4CC4CB8A7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grammar rules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613E2E-B6F5-3416-809B-39FF47A974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225" y="2143125"/>
            <a:ext cx="955675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761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9FCD7C-A76B-3C77-4B8D-BB025F3648F6}"/>
              </a:ext>
            </a:extLst>
          </p:cNvPr>
          <p:cNvSpPr txBox="1"/>
          <p:nvPr/>
        </p:nvSpPr>
        <p:spPr>
          <a:xfrm>
            <a:off x="0" y="5856881"/>
            <a:ext cx="280878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13.4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61440C-1734-4C20-33BE-4CC4CB8A7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Parse tree for the second sentence.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B96A30-394E-9CE9-6686-BB3E04A57C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1597" y="993913"/>
            <a:ext cx="8524303" cy="5594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162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E7E2DB-0C28-5EA8-CCFB-D0C872AD87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5CAC70-E117-60E9-BE27-73FFF0862594}"/>
              </a:ext>
            </a:extLst>
          </p:cNvPr>
          <p:cNvSpPr txBox="1"/>
          <p:nvPr/>
        </p:nvSpPr>
        <p:spPr>
          <a:xfrm>
            <a:off x="0" y="5856881"/>
            <a:ext cx="280878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13.4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6DC93C0-12CB-C4E5-9DFA-98E6FEE93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Parse tree for the second sentence.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B2A476-3986-CF8D-A72F-9B5BCAF8F0E4}"/>
              </a:ext>
            </a:extLst>
          </p:cNvPr>
          <p:cNvSpPr txBox="1"/>
          <p:nvPr/>
        </p:nvSpPr>
        <p:spPr>
          <a:xfrm>
            <a:off x="2934076" y="1778101"/>
            <a:ext cx="10486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err="1"/>
              <a:t>AuxV</a:t>
            </a:r>
            <a:endParaRPr lang="en-GB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884D78-F837-DBE4-8628-025D03B6A9D1}"/>
              </a:ext>
            </a:extLst>
          </p:cNvPr>
          <p:cNvSpPr txBox="1"/>
          <p:nvPr/>
        </p:nvSpPr>
        <p:spPr>
          <a:xfrm>
            <a:off x="5460633" y="597350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F38F9A-3882-A1E3-806D-16E5B6D236C5}"/>
              </a:ext>
            </a:extLst>
          </p:cNvPr>
          <p:cNvSpPr txBox="1"/>
          <p:nvPr/>
        </p:nvSpPr>
        <p:spPr>
          <a:xfrm>
            <a:off x="4804328" y="1778101"/>
            <a:ext cx="6607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NP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AB8FE6B-9C76-B828-BE64-0459B3C57145}"/>
              </a:ext>
            </a:extLst>
          </p:cNvPr>
          <p:cNvSpPr txBox="1"/>
          <p:nvPr/>
        </p:nvSpPr>
        <p:spPr>
          <a:xfrm>
            <a:off x="9438128" y="3888838"/>
            <a:ext cx="6607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NP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1F4417-EAB0-DF57-B7D7-7583D54162A4}"/>
              </a:ext>
            </a:extLst>
          </p:cNvPr>
          <p:cNvSpPr txBox="1"/>
          <p:nvPr/>
        </p:nvSpPr>
        <p:spPr>
          <a:xfrm>
            <a:off x="8535423" y="2728120"/>
            <a:ext cx="6078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PP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92AB40-424F-E55A-FF2B-1DD63F0C843B}"/>
              </a:ext>
            </a:extLst>
          </p:cNvPr>
          <p:cNvSpPr txBox="1"/>
          <p:nvPr/>
        </p:nvSpPr>
        <p:spPr>
          <a:xfrm>
            <a:off x="7522323" y="1778101"/>
            <a:ext cx="6286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VP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703090-EB00-ACBD-7D6A-9D7B66816A58}"/>
              </a:ext>
            </a:extLst>
          </p:cNvPr>
          <p:cNvSpPr txBox="1"/>
          <p:nvPr/>
        </p:nvSpPr>
        <p:spPr>
          <a:xfrm>
            <a:off x="10367283" y="4978789"/>
            <a:ext cx="6607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PN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8B2C077-9BF1-17B3-66D7-7A2857474362}"/>
              </a:ext>
            </a:extLst>
          </p:cNvPr>
          <p:cNvSpPr txBox="1"/>
          <p:nvPr/>
        </p:nvSpPr>
        <p:spPr>
          <a:xfrm>
            <a:off x="8450752" y="4978789"/>
            <a:ext cx="7772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Det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314148A-B0C3-BA9B-B66E-A38BA1332990}"/>
              </a:ext>
            </a:extLst>
          </p:cNvPr>
          <p:cNvSpPr txBox="1"/>
          <p:nvPr/>
        </p:nvSpPr>
        <p:spPr>
          <a:xfrm>
            <a:off x="7696380" y="3888838"/>
            <a:ext cx="396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AC74188-3554-B824-8CDA-5AD0CC907B38}"/>
              </a:ext>
            </a:extLst>
          </p:cNvPr>
          <p:cNvSpPr txBox="1"/>
          <p:nvPr/>
        </p:nvSpPr>
        <p:spPr>
          <a:xfrm>
            <a:off x="6625456" y="2728120"/>
            <a:ext cx="4171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V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0718FFD-7FF2-C2EC-FADA-72AB710717FF}"/>
              </a:ext>
            </a:extLst>
          </p:cNvPr>
          <p:cNvSpPr txBox="1"/>
          <p:nvPr/>
        </p:nvSpPr>
        <p:spPr>
          <a:xfrm>
            <a:off x="3001402" y="6157376"/>
            <a:ext cx="9140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Does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D02FC0A-F8E6-E2D0-45A0-2176685C6403}"/>
              </a:ext>
            </a:extLst>
          </p:cNvPr>
          <p:cNvSpPr txBox="1"/>
          <p:nvPr/>
        </p:nvSpPr>
        <p:spPr>
          <a:xfrm>
            <a:off x="4268124" y="6157376"/>
            <a:ext cx="1733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Sam Smith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31CCADA-2928-DF25-030D-A0E2F3F5357E}"/>
              </a:ext>
            </a:extLst>
          </p:cNvPr>
          <p:cNvSpPr txBox="1"/>
          <p:nvPr/>
        </p:nvSpPr>
        <p:spPr>
          <a:xfrm>
            <a:off x="4804328" y="2728120"/>
            <a:ext cx="6607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PN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C3F6C78-B61E-0FB0-628F-42D96BBE985A}"/>
              </a:ext>
            </a:extLst>
          </p:cNvPr>
          <p:cNvSpPr txBox="1"/>
          <p:nvPr/>
        </p:nvSpPr>
        <p:spPr>
          <a:xfrm>
            <a:off x="6376254" y="6157376"/>
            <a:ext cx="915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work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690ADE2-E80D-E090-8E81-EF1968C18949}"/>
              </a:ext>
            </a:extLst>
          </p:cNvPr>
          <p:cNvSpPr txBox="1"/>
          <p:nvPr/>
        </p:nvSpPr>
        <p:spPr>
          <a:xfrm>
            <a:off x="7666724" y="6157376"/>
            <a:ext cx="455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in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5B4D8D-4FF3-D22D-E3FF-7FE924426133}"/>
              </a:ext>
            </a:extLst>
          </p:cNvPr>
          <p:cNvSpPr txBox="1"/>
          <p:nvPr/>
        </p:nvSpPr>
        <p:spPr>
          <a:xfrm>
            <a:off x="8503363" y="6157376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the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78EE8DA-3B87-0E3C-22E9-B6E690B7C74A}"/>
              </a:ext>
            </a:extLst>
          </p:cNvPr>
          <p:cNvSpPr txBox="1"/>
          <p:nvPr/>
        </p:nvSpPr>
        <p:spPr>
          <a:xfrm>
            <a:off x="9544205" y="6157376"/>
            <a:ext cx="23069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IT Department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78F6CB0-EEE0-B150-463B-6F2733AA3D26}"/>
              </a:ext>
            </a:extLst>
          </p:cNvPr>
          <p:cNvCxnSpPr>
            <a:cxnSpLocks/>
            <a:stCxn id="15" idx="0"/>
            <a:endCxn id="4" idx="2"/>
          </p:cNvCxnSpPr>
          <p:nvPr/>
        </p:nvCxnSpPr>
        <p:spPr>
          <a:xfrm flipV="1">
            <a:off x="3458418" y="2362876"/>
            <a:ext cx="1" cy="3794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2719E3A-BF33-AC21-1B78-3DE63D4709AF}"/>
              </a:ext>
            </a:extLst>
          </p:cNvPr>
          <p:cNvCxnSpPr>
            <a:cxnSpLocks/>
            <a:stCxn id="16" idx="0"/>
            <a:endCxn id="17" idx="2"/>
          </p:cNvCxnSpPr>
          <p:nvPr/>
        </p:nvCxnSpPr>
        <p:spPr>
          <a:xfrm flipH="1" flipV="1">
            <a:off x="5134707" y="3312895"/>
            <a:ext cx="1" cy="28444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8E46128-73F6-F365-8EE6-8EEF247E3F32}"/>
              </a:ext>
            </a:extLst>
          </p:cNvPr>
          <p:cNvCxnSpPr>
            <a:cxnSpLocks/>
            <a:stCxn id="18" idx="0"/>
            <a:endCxn id="14" idx="2"/>
          </p:cNvCxnSpPr>
          <p:nvPr/>
        </p:nvCxnSpPr>
        <p:spPr>
          <a:xfrm flipH="1" flipV="1">
            <a:off x="6834007" y="3312895"/>
            <a:ext cx="1" cy="28444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FA2E9C5-6B70-0D19-42C2-B835CBBB8A07}"/>
              </a:ext>
            </a:extLst>
          </p:cNvPr>
          <p:cNvCxnSpPr>
            <a:cxnSpLocks/>
            <a:stCxn id="19" idx="0"/>
            <a:endCxn id="13" idx="2"/>
          </p:cNvCxnSpPr>
          <p:nvPr/>
        </p:nvCxnSpPr>
        <p:spPr>
          <a:xfrm flipV="1">
            <a:off x="7894511" y="4473613"/>
            <a:ext cx="0" cy="16837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DC63FAC-F7C4-64D4-999E-491A4DBC8762}"/>
              </a:ext>
            </a:extLst>
          </p:cNvPr>
          <p:cNvCxnSpPr>
            <a:cxnSpLocks/>
            <a:stCxn id="20" idx="0"/>
            <a:endCxn id="12" idx="2"/>
          </p:cNvCxnSpPr>
          <p:nvPr/>
        </p:nvCxnSpPr>
        <p:spPr>
          <a:xfrm flipH="1" flipV="1">
            <a:off x="8839352" y="5563564"/>
            <a:ext cx="1" cy="5938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37D363C-8C57-3C63-528A-1C3A5A84AC97}"/>
              </a:ext>
            </a:extLst>
          </p:cNvPr>
          <p:cNvCxnSpPr>
            <a:cxnSpLocks/>
            <a:stCxn id="21" idx="0"/>
            <a:endCxn id="11" idx="2"/>
          </p:cNvCxnSpPr>
          <p:nvPr/>
        </p:nvCxnSpPr>
        <p:spPr>
          <a:xfrm flipH="1" flipV="1">
            <a:off x="10697662" y="5563564"/>
            <a:ext cx="1" cy="5938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381B3DD-FBCB-ED30-33E9-3BB40033BAB1}"/>
              </a:ext>
            </a:extLst>
          </p:cNvPr>
          <p:cNvCxnSpPr>
            <a:cxnSpLocks/>
            <a:stCxn id="11" idx="0"/>
            <a:endCxn id="8" idx="2"/>
          </p:cNvCxnSpPr>
          <p:nvPr/>
        </p:nvCxnSpPr>
        <p:spPr>
          <a:xfrm flipH="1" flipV="1">
            <a:off x="9768507" y="4473613"/>
            <a:ext cx="929155" cy="5051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7F83A24-0F9C-4470-80B8-B36FC269A253}"/>
              </a:ext>
            </a:extLst>
          </p:cNvPr>
          <p:cNvCxnSpPr>
            <a:cxnSpLocks/>
            <a:stCxn id="12" idx="0"/>
            <a:endCxn id="8" idx="2"/>
          </p:cNvCxnSpPr>
          <p:nvPr/>
        </p:nvCxnSpPr>
        <p:spPr>
          <a:xfrm flipV="1">
            <a:off x="8839352" y="4473613"/>
            <a:ext cx="929155" cy="5051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B391E04-737F-EF0D-720F-814FFEB79116}"/>
              </a:ext>
            </a:extLst>
          </p:cNvPr>
          <p:cNvCxnSpPr>
            <a:cxnSpLocks/>
            <a:stCxn id="13" idx="0"/>
            <a:endCxn id="9" idx="2"/>
          </p:cNvCxnSpPr>
          <p:nvPr/>
        </p:nvCxnSpPr>
        <p:spPr>
          <a:xfrm flipV="1">
            <a:off x="7894511" y="3312895"/>
            <a:ext cx="944842" cy="57594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1A217CD-C775-8E20-0891-A01C18B790B4}"/>
              </a:ext>
            </a:extLst>
          </p:cNvPr>
          <p:cNvCxnSpPr>
            <a:cxnSpLocks/>
            <a:stCxn id="8" idx="0"/>
            <a:endCxn id="9" idx="2"/>
          </p:cNvCxnSpPr>
          <p:nvPr/>
        </p:nvCxnSpPr>
        <p:spPr>
          <a:xfrm flipH="1" flipV="1">
            <a:off x="8839353" y="3312895"/>
            <a:ext cx="929154" cy="57594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4C5B691-B4B3-B7CB-625E-CACEA85294A5}"/>
              </a:ext>
            </a:extLst>
          </p:cNvPr>
          <p:cNvCxnSpPr>
            <a:cxnSpLocks/>
            <a:stCxn id="9" idx="0"/>
            <a:endCxn id="10" idx="2"/>
          </p:cNvCxnSpPr>
          <p:nvPr/>
        </p:nvCxnSpPr>
        <p:spPr>
          <a:xfrm flipH="1" flipV="1">
            <a:off x="7836672" y="2362876"/>
            <a:ext cx="1002681" cy="3652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76C40258-DA97-3EA0-21EC-E0A75E19BFBE}"/>
              </a:ext>
            </a:extLst>
          </p:cNvPr>
          <p:cNvCxnSpPr>
            <a:cxnSpLocks/>
            <a:stCxn id="10" idx="2"/>
            <a:endCxn id="14" idx="0"/>
          </p:cNvCxnSpPr>
          <p:nvPr/>
        </p:nvCxnSpPr>
        <p:spPr>
          <a:xfrm flipH="1">
            <a:off x="6834007" y="2362876"/>
            <a:ext cx="1002665" cy="3652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1B907864-0315-32AD-4AD7-221F638F506A}"/>
              </a:ext>
            </a:extLst>
          </p:cNvPr>
          <p:cNvCxnSpPr>
            <a:cxnSpLocks/>
            <a:stCxn id="7" idx="2"/>
            <a:endCxn id="17" idx="0"/>
          </p:cNvCxnSpPr>
          <p:nvPr/>
        </p:nvCxnSpPr>
        <p:spPr>
          <a:xfrm>
            <a:off x="5134707" y="2362876"/>
            <a:ext cx="0" cy="3652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400EA269-CFD5-6245-E711-E29411045446}"/>
              </a:ext>
            </a:extLst>
          </p:cNvPr>
          <p:cNvCxnSpPr>
            <a:cxnSpLocks/>
            <a:stCxn id="4" idx="0"/>
            <a:endCxn id="6" idx="2"/>
          </p:cNvCxnSpPr>
          <p:nvPr/>
        </p:nvCxnSpPr>
        <p:spPr>
          <a:xfrm flipV="1">
            <a:off x="3458419" y="1182125"/>
            <a:ext cx="2189124" cy="5959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EB4FB09E-173B-50C6-5C2D-DE87D3B43E0C}"/>
              </a:ext>
            </a:extLst>
          </p:cNvPr>
          <p:cNvCxnSpPr>
            <a:cxnSpLocks/>
            <a:stCxn id="7" idx="0"/>
            <a:endCxn id="6" idx="2"/>
          </p:cNvCxnSpPr>
          <p:nvPr/>
        </p:nvCxnSpPr>
        <p:spPr>
          <a:xfrm flipV="1">
            <a:off x="5134707" y="1182125"/>
            <a:ext cx="512836" cy="5959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1D088721-E794-6029-ABFD-4B686CECF0A4}"/>
              </a:ext>
            </a:extLst>
          </p:cNvPr>
          <p:cNvCxnSpPr>
            <a:cxnSpLocks/>
            <a:stCxn id="10" idx="0"/>
            <a:endCxn id="6" idx="2"/>
          </p:cNvCxnSpPr>
          <p:nvPr/>
        </p:nvCxnSpPr>
        <p:spPr>
          <a:xfrm flipH="1" flipV="1">
            <a:off x="5647543" y="1182125"/>
            <a:ext cx="2189129" cy="5959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6080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9FCD7C-A76B-3C77-4B8D-BB025F3648F6}"/>
              </a:ext>
            </a:extLst>
          </p:cNvPr>
          <p:cNvSpPr txBox="1"/>
          <p:nvPr/>
        </p:nvSpPr>
        <p:spPr>
          <a:xfrm>
            <a:off x="0" y="5856881"/>
            <a:ext cx="280878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13.5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61440C-1734-4C20-33BE-4CC4CB8A7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 network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BC4735A-058D-0F4D-E585-6C31114E5A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9518" y="406683"/>
            <a:ext cx="5345595" cy="6044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477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9FCD7C-A76B-3C77-4B8D-BB025F3648F6}"/>
              </a:ext>
            </a:extLst>
          </p:cNvPr>
          <p:cNvSpPr txBox="1"/>
          <p:nvPr/>
        </p:nvSpPr>
        <p:spPr>
          <a:xfrm>
            <a:off x="0" y="5856881"/>
            <a:ext cx="280878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13.6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61440C-1734-4C20-33BE-4CC4CB8A7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Navigation through transition network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3F3AA6-99CE-5AFB-C9EB-40A95E068B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3906" y="906860"/>
            <a:ext cx="6421085" cy="568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096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57477</TotalTime>
  <Words>648</Words>
  <Application>Microsoft Macintosh PowerPoint</Application>
  <PresentationFormat>Widescreen</PresentationFormat>
  <Paragraphs>145</Paragraphs>
  <Slides>15</Slides>
  <Notes>15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Aptos</vt:lpstr>
      <vt:lpstr>Arial</vt:lpstr>
      <vt:lpstr>Calibri</vt:lpstr>
      <vt:lpstr>Calibri Light</vt:lpstr>
      <vt:lpstr>Courier New</vt:lpstr>
      <vt:lpstr>Office Theme</vt:lpstr>
      <vt:lpstr>Chapter 13</vt:lpstr>
      <vt:lpstr>Initial grammar fragment.</vt:lpstr>
      <vt:lpstr>Parse tree for the first sentence.</vt:lpstr>
      <vt:lpstr>Parse tree for the first sentence.</vt:lpstr>
      <vt:lpstr>Further grammar rules</vt:lpstr>
      <vt:lpstr>Parse tree for the second sentence.</vt:lpstr>
      <vt:lpstr>Parse tree for the second sentence.</vt:lpstr>
      <vt:lpstr>Transition network</vt:lpstr>
      <vt:lpstr>Navigation through transition network</vt:lpstr>
      <vt:lpstr>Grammar fragment for context-sensitive grammar.</vt:lpstr>
      <vt:lpstr>Sample entries for the word “base” in WordNet</vt:lpstr>
      <vt:lpstr>Example output of CLAWS WWW tagger</vt:lpstr>
      <vt:lpstr>Semantic grammar fragment</vt:lpstr>
      <vt:lpstr>Parse tree for the first sentence</vt:lpstr>
      <vt:lpstr>Parse tree for the second sentence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Dix A.J.</dc:creator>
  <cp:lastModifiedBy>Alan Dix</cp:lastModifiedBy>
  <cp:revision>178</cp:revision>
  <dcterms:created xsi:type="dcterms:W3CDTF">2020-12-29T13:51:26Z</dcterms:created>
  <dcterms:modified xsi:type="dcterms:W3CDTF">2025-04-22T17:50:55Z</dcterms:modified>
</cp:coreProperties>
</file>