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595" r:id="rId2"/>
    <p:sldId id="332" r:id="rId3"/>
    <p:sldId id="582" r:id="rId4"/>
    <p:sldId id="379" r:id="rId5"/>
    <p:sldId id="388" r:id="rId6"/>
    <p:sldId id="327" r:id="rId7"/>
    <p:sldId id="678" r:id="rId8"/>
    <p:sldId id="328" r:id="rId9"/>
    <p:sldId id="331" r:id="rId10"/>
    <p:sldId id="330" r:id="rId11"/>
    <p:sldId id="333" r:id="rId12"/>
    <p:sldId id="334" r:id="rId13"/>
    <p:sldId id="573" r:id="rId14"/>
    <p:sldId id="611" r:id="rId15"/>
    <p:sldId id="260" r:id="rId16"/>
    <p:sldId id="261" r:id="rId17"/>
    <p:sldId id="262" r:id="rId18"/>
    <p:sldId id="263" r:id="rId19"/>
    <p:sldId id="265" r:id="rId20"/>
    <p:sldId id="264" r:id="rId21"/>
    <p:sldId id="266" r:id="rId22"/>
    <p:sldId id="269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FF40FF"/>
    <a:srgbClr val="EEE8BC"/>
    <a:srgbClr val="FF9300"/>
    <a:srgbClr val="0432FF"/>
    <a:srgbClr val="9640D7"/>
    <a:srgbClr val="FF9495"/>
    <a:srgbClr val="7F0002"/>
    <a:srgbClr val="FCAFB0"/>
    <a:srgbClr val="FFD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00"/>
    <p:restoredTop sz="59452"/>
  </p:normalViewPr>
  <p:slideViewPr>
    <p:cSldViewPr snapToGrid="0" snapToObjects="1">
      <p:cViewPr varScale="1">
        <p:scale>
          <a:sx n="68" d="100"/>
          <a:sy n="68" d="100"/>
        </p:scale>
        <p:origin x="164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420AE-8A32-DF45-AA1D-9290FEB2E3A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D25C2-CC05-8D45-A0DE-0805BFD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4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F4093-CE24-64B3-A360-8080B5588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472143-E363-F594-6068-8DFDA4260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3AC033-C433-1B75-5F7B-5E3E3FCD9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 of Figures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14.1	Stock market leading up to and after Black Monday, 19th October 1987 (adapted from \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url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{https://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commons.wikimedia.org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/wiki/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File:Black_Monday_Dow_Jones.svg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}).	206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14.2	Digitally produced spectrogram of a male voice saying `nineteenth century' (\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url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{https://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commons.wikimedia.org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/wiki/File:Spectrogram-19thC.png}).	208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14.3	A simple family of wavelets -- the Haar Wavelet.	209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inline	in Table 4.1 	208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14.4	Locating sub-sequences in longer sequence.	213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14.5	Diffuse classification of regions.	213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14.6	Recurrent neural network (RNN).	215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14.7	Running a recurrent neural network on data stream $d_1, d_2, d_3, \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ldots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$	215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14.8	Covid-19 deaths for UK in 2020 -- daily data is very noisy, but a 7-day moving average is far more stable (adapted from: \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url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{https://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coronavirus.data.gov.uk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/details/deaths}).	216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14.9	Using statistical processing as pre-processor for other AI techniques.	217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14.10	Using ML to choose parameters for statistical processing.	217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14.11	Extract of ECG trace (adapted from Ptrump16 -- Own work, CC BY-SA 4.0, \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url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{https://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commons.wikimedia.org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/w/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index.php?curid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=77817932}).	219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6F06E-2AF7-6001-874C-262EC0EC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81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14.7	Running a recurrent neural network on data stream d_1, d_2, d_3, …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74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14.8	Covid-19 deaths for UK in 2020 -- daily data is very noisy, but a 7-day moving averages is far more stable.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216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coronavirus.data.gov.uk</a:t>
            </a:r>
            <a:r>
              <a:rPr lang="en-US" dirty="0"/>
              <a:t>/details/deaths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91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14.9	Using statistical processing as pre-processor for other AI techniques.	217</a:t>
            </a:r>
          </a:p>
          <a:p>
            <a:endParaRPr lang="en-US" dirty="0"/>
          </a:p>
          <a:p>
            <a:r>
              <a:rPr lang="en-US" dirty="0"/>
              <a:t>cogs by Gregor </a:t>
            </a:r>
            <a:r>
              <a:rPr lang="en-US" dirty="0" err="1"/>
              <a:t>Cresnar</a:t>
            </a:r>
            <a:r>
              <a:rPr lang="en-US" dirty="0"/>
              <a:t> from the Noun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69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14.10	Using ML to choose parameters for statistical processing.	217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cogs by Gregor </a:t>
            </a:r>
            <a:r>
              <a:rPr lang="en-US" dirty="0" err="1"/>
              <a:t>Cresnar</a:t>
            </a:r>
            <a:r>
              <a:rPr lang="en-US" dirty="0"/>
              <a:t> from the Noun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47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14.11	Extract of ECG trace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219</a:t>
            </a:r>
          </a:p>
          <a:p>
            <a:endParaRPr lang="en-US" dirty="0"/>
          </a:p>
          <a:p>
            <a:r>
              <a:rPr lang="en-US" dirty="0"/>
              <a:t>time/Normal_12_lead_EKG-extract.jpg</a:t>
            </a:r>
          </a:p>
          <a:p>
            <a:endParaRPr lang="en-US" dirty="0"/>
          </a:p>
          <a:p>
            <a:r>
              <a:rPr lang="en-US" dirty="0"/>
              <a:t>adapted from Ptrump16 -- Own work, CC BY-SA 4.0,</a:t>
            </a:r>
          </a:p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=77817932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12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09309-D05F-220C-AE0A-F200D135C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DA63C6-ACE8-B098-BEF8-309C34438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B7503-74FA-9569-FEB5-10940C654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14.1    Markov Model (upper) Transition Probability Table; (lower) Drawn as a Network    208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4B754-7902-4830-000B-F2A49B148D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0372-C077-4E41-80A1-D6568F50C5A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60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F0AB3-3AC3-0346-BD82-8FE4087CB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B76F6-4B46-9572-3AC9-D35305C55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B00EA4-D9FB-5CF5-94D8-E6EF03650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inline table Section 14.3.1    208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83157-FFC7-E3AA-8FCD-586827E59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0372-C077-4E41-80A1-D6568F50C5A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04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6CBA8-12E8-4AAF-58C4-2B5853805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A4083D-8196-FBAC-D33A-E11023621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322DCB-0C14-F3F4-1E74-8A5716B35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14.2    Estimated Transition Probabilities Based on Observed Transition Frequencies    208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EABF-EAB2-0261-300F-05FC758ED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0372-C077-4E41-80A1-D6568F50C5A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97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1C498-F3D8-6051-0D42-DFD3A3178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6AD0B6-C68F-CC99-23AD-2E4A21019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00C02F-47A6-C4A8-99BF-6A91A624A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14.3   Markov Model Transition Probability Based on Previous Two Letters.    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209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87C00-98AB-02E5-E3D6-5553D9081B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0372-C077-4E41-80A1-D6568F50C5A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9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311FA-71A3-0BA4-41DA-F6C240F85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1B4565-FCB6-E158-9DD3-2909C5D2CA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6E16C3-61F7-B148-181C-101028ACF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inline table Section 14.3.2    209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0E47A-7ED6-5A4E-2484-98AE88C1B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0372-C077-4E41-80A1-D6568F50C5A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86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14.1	Stock market leading up to and after Black Monday, 19th October 1987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206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Autopilot, CC BY-SA 3.0 &lt;https://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sa</a:t>
            </a:r>
            <a:r>
              <a:rPr lang="en-US" dirty="0"/>
              <a:t>/3.0&gt;, via Wikimedia Commons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File:Black_Monday_Dow_Jones.svg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02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3BE5C-7FA8-15B9-2C7A-666EB76F5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E684ED-3F25-EF74-9608-50DBE294D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6D7F16-941A-BEA4-0CC3-8A296DF1F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14.4   Observed Transition Probabilities for Order 2 Markov Model.    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209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15DD9-0FB1-E034-963F-D0FEBA025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0372-C077-4E41-80A1-D6568F50C5A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07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101C3-D822-56FD-68DD-C2914E28E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4A602C-0A92-8F5F-B43E-67B6256C7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B7EAE5-445A-4C00-8F00-870E30B5C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14.5   Hidden Markov Model for British Summer Weather – Hidden State in Brackets (Changeable/Wet).    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F446B-FDE4-96A8-4202-8C0530614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0372-C077-4E41-80A1-D6568F50C5A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642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FA300-9185-D707-4C41-593168533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7EE9E5-126F-A9AB-B86A-F5ED64BC7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002340-91D2-FBFB-D8AF-2FB79E3F4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14.6   High-level Classification of Periods of Data as a Coarse-grained Time Series    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218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D9812-603B-508C-3A39-FF2B9AA48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0372-C077-4E41-80A1-D6568F50C5A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82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8AE36-3911-B282-47B3-BCF2A1800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07CF31-BF63-0B5F-0244-FA23F12290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3BACFB-5B1B-0F71-5FF3-F88D7548F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14.7   Weather Transition Probabilities for Use in Exercise 14.1.    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219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8CBB6-58F4-7AA5-404C-4C6956407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0372-C077-4E41-80A1-D6568F50C5A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6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14.2	Digitally produced spectrogram of a male voice saying ‘nineteenth century’</a:t>
            </a:r>
            <a:r>
              <a:rPr lang="en-US" sz="1800" dirty="0"/>
              <a:t> 	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208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time/Spectrogram-19thC.png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/wiki/File:Spectrogram-19thC.png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Aquegg</a:t>
            </a:r>
            <a:r>
              <a:rPr lang="en-US" dirty="0"/>
              <a:t>, Public domain, via Wikimedia Commons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14.3	A simple family of wavelets -- the Haar Wavelet.	209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7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inline	in Table 4.1 	208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8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14.4	Locating sub-sequences in longer sequence.	213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44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4AC32-119B-8B6B-63B3-8A2E34D0B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482CE8-5688-0EF0-E826-66EF2D6CB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94E34F-629D-3C24-3367-73EF376AE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14.4	Locating sub-sequences in longer sequence.	213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791F0-7A26-1A95-212F-EC81A23A0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89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14.5	Diffuse classification of regions.	213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75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14.6	Recurrent neural network (RNN).	215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C139-5317-EE4E-83CD-C1D409B88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87DC7-11CF-4346-B61C-2699C417D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EF7C8-7CAD-F544-980A-34D0DCEF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81E05-649F-5942-B978-4A8130F4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CDBDD-2B7D-EA45-BEF2-12D200C8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9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CB437-2066-B24D-BAD0-BF756F75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CDAE5-1AB9-2549-9324-9BDF11957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42F7A-E5D2-9B4C-AF5A-6D9E4AC9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40D08-A43A-CD4E-AD6C-567C8531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1E36F-5180-E443-B14F-6DA4B7D6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16C52-EDDA-E840-96A0-5015D2D2C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D395C-EFAC-064E-AF2C-30A3044F9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5059F-FFE0-744C-AEC8-2F9F9C1B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46CB3-58DC-3D4A-96C6-2E7A746E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22880-D2E1-164C-9A5E-CA8B15DE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9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7D79-63F2-8748-8F20-D003C815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6F210-1BAB-DA4F-8DB1-F0C0D7542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5B8D-CA30-5F40-912E-DC8641F1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29192-3DD1-AC46-BA3E-F086362D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049-9AC9-C445-8ED8-739C69C3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564A-515B-4942-9721-5A208A1F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AA69-F436-D242-AF4B-230EA5BE8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F49AA-2C04-FE41-93F9-82A64538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D9A42-781A-7647-BA44-F8A6A849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9DD79-247C-EF4C-B7FC-8C00210A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486E-96C3-2C4B-8F71-32EAEC98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F8D6E-2D6C-FA4E-B750-240E89B81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73A7A-C701-1B45-AB23-DFB10B253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94000-9E0A-454A-9015-C390889F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EF7AA-A6E4-4E44-9DE3-50CADBF3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F1BA7-85C7-3F44-A23B-40FFC4B9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0539-CB8E-9B4E-AE04-A3E97433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62A0E-FCA2-1546-837B-430766B1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F2B66-4EBE-4B4F-8ACB-7990BC25A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634CB-C6B8-C04F-8A2C-B76C17458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67B79-4B59-8848-AA95-116E5C3EC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3368E-A34B-A644-98DD-2F142A06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4464A-6060-2944-B277-2DFBAC59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46CBE-E098-014A-94EF-60A2ACCE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5680-6998-9944-AFD2-15B80995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0"/>
            <a:ext cx="11846096" cy="1734207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A2F74-5D9F-AC49-B161-5A9312CE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AEE50-C384-0E45-90C0-ABA9C67F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C07CB-B7E3-AB4C-9C97-DA1C3D56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75184-D611-3243-9797-D565090E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823B3-3912-1042-96A9-F7AD4460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A0643-D0CA-F940-B0A5-D1EDC068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1D9C-F352-D045-BABC-72CFAAE6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845DB-7D98-544E-A848-11AC35B0A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5D71A-ABBD-0C4D-A7AC-0B6448EC1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04E87-C643-A147-BCC9-79F2DA50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21BA5-CF92-5B4F-9030-84B48D4F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88813-A5DF-EA42-BC2C-309A4E81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9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D8AE-1CF7-2F42-A4A4-22FFC04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9AE04-8526-BC44-9280-9F47139E4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E4D76-90E8-E840-8E23-2D4BD5FE2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B019F-985D-7544-9F45-54EC89DD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018D4-E14A-BA45-BEC6-004C4F7B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957B1-0CA5-304F-99E7-72D48840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5024D-366B-8E47-B918-5C798CE8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10871-B1F5-6B40-9484-0A4B95523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20D22-0DC0-D548-B700-DDEB544ED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EA66D-BD09-3945-A3A9-48ACF163B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F53D1-9C7C-5040-B71C-00AE0772C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D797D-AD8D-4643-7516-2378FC8EF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9B4778-D302-8D46-56A3-1126EC58C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550" y="1536251"/>
            <a:ext cx="6526924" cy="1122363"/>
          </a:xfrm>
        </p:spPr>
        <p:txBody>
          <a:bodyPr/>
          <a:lstStyle/>
          <a:p>
            <a:r>
              <a:rPr lang="en-US" sz="5400" dirty="0">
                <a:latin typeface="+mn-lt"/>
              </a:rPr>
              <a:t>Chapter </a:t>
            </a:r>
            <a:r>
              <a:rPr lang="en-US" sz="6000" dirty="0">
                <a:latin typeface="+mn-lt"/>
              </a:rPr>
              <a:t>14</a:t>
            </a:r>
            <a:endParaRPr lang="en-US" dirty="0">
              <a:latin typeface="+mn-l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0A52D69-5479-332E-A10F-C6AF58589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9550" y="3034473"/>
            <a:ext cx="6526924" cy="2767234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Time Series and </a:t>
            </a:r>
            <a:br>
              <a:rPr lang="en-US" sz="6000" dirty="0">
                <a:latin typeface="+mj-lt"/>
              </a:rPr>
            </a:br>
            <a:r>
              <a:rPr lang="en-US" sz="6000" dirty="0">
                <a:latin typeface="+mj-lt"/>
              </a:rPr>
              <a:t>Sequential Data</a:t>
            </a:r>
          </a:p>
        </p:txBody>
      </p:sp>
      <p:pic>
        <p:nvPicPr>
          <p:cNvPr id="3" name="Picture 2" descr="A book cover of a book&#10;&#10;AI-generated content may be incorrect.">
            <a:extLst>
              <a:ext uri="{FF2B5EF4-FFF2-40B4-BE49-F238E27FC236}">
                <a16:creationId xmlns:a16="http://schemas.microsoft.com/office/drawing/2014/main" id="{389F93A7-5294-73EE-713E-CDE6D05A4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74024" cy="68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3B1DB1E-3EF6-76C3-AA0A-F3088FEA3415}"/>
              </a:ext>
            </a:extLst>
          </p:cNvPr>
          <p:cNvGrpSpPr/>
          <p:nvPr/>
        </p:nvGrpSpPr>
        <p:grpSpPr>
          <a:xfrm>
            <a:off x="1016000" y="2142338"/>
            <a:ext cx="10056051" cy="2924117"/>
            <a:chOff x="1016000" y="2582603"/>
            <a:chExt cx="10056051" cy="292411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007B3D0-717D-1843-A9D0-03F96FD92D12}"/>
                </a:ext>
              </a:extLst>
            </p:cNvPr>
            <p:cNvGrpSpPr/>
            <p:nvPr/>
          </p:nvGrpSpPr>
          <p:grpSpPr>
            <a:xfrm>
              <a:off x="1016000" y="3429000"/>
              <a:ext cx="3375026" cy="2077720"/>
              <a:chOff x="1016000" y="3429000"/>
              <a:chExt cx="3375026" cy="207772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8E3078-67D9-7245-8190-AC8EB4751835}"/>
                  </a:ext>
                </a:extLst>
              </p:cNvPr>
              <p:cNvSpPr/>
              <p:nvPr/>
            </p:nvSpPr>
            <p:spPr>
              <a:xfrm>
                <a:off x="2151177" y="4470328"/>
                <a:ext cx="592023" cy="1036392"/>
              </a:xfrm>
              <a:prstGeom prst="rect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CE26B30-9C0E-024B-A27A-64A8D9B0E861}"/>
                  </a:ext>
                </a:extLst>
              </p:cNvPr>
              <p:cNvSpPr/>
              <p:nvPr/>
            </p:nvSpPr>
            <p:spPr>
              <a:xfrm>
                <a:off x="2151177" y="3429000"/>
                <a:ext cx="592023" cy="1036392"/>
              </a:xfrm>
              <a:prstGeom prst="rect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6F927D-991C-B94D-9A0F-682392A7C112}"/>
                  </a:ext>
                </a:extLst>
              </p:cNvPr>
              <p:cNvSpPr txBox="1"/>
              <p:nvPr/>
            </p:nvSpPr>
            <p:spPr>
              <a:xfrm>
                <a:off x="1016000" y="4696136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d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4444A0-4E0E-8746-B106-14E62DEBB89C}"/>
                  </a:ext>
                </a:extLst>
              </p:cNvPr>
              <p:cNvSpPr txBox="1"/>
              <p:nvPr/>
            </p:nvSpPr>
            <p:spPr>
              <a:xfrm>
                <a:off x="1036320" y="3593848"/>
                <a:ext cx="5052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s</a:t>
                </a:r>
                <a:r>
                  <a:rPr lang="en-US" sz="3200" baseline="-25000" dirty="0"/>
                  <a:t>0</a:t>
                </a:r>
              </a:p>
            </p:txBody>
          </p:sp>
          <p:sp>
            <p:nvSpPr>
              <p:cNvPr id="7" name="Right Arrow 6">
                <a:extLst>
                  <a:ext uri="{FF2B5EF4-FFF2-40B4-BE49-F238E27FC236}">
                    <a16:creationId xmlns:a16="http://schemas.microsoft.com/office/drawing/2014/main" id="{1BA43D90-721D-E24C-9949-3AE02627C732}"/>
                  </a:ext>
                </a:extLst>
              </p:cNvPr>
              <p:cNvSpPr/>
              <p:nvPr/>
            </p:nvSpPr>
            <p:spPr>
              <a:xfrm>
                <a:off x="1576853" y="4553269"/>
                <a:ext cx="494985" cy="870511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ight Arrow 9">
                <a:extLst>
                  <a:ext uri="{FF2B5EF4-FFF2-40B4-BE49-F238E27FC236}">
                    <a16:creationId xmlns:a16="http://schemas.microsoft.com/office/drawing/2014/main" id="{A74B59DF-B6A7-EC4C-B2DD-3AFB39E4F7C9}"/>
                  </a:ext>
                </a:extLst>
              </p:cNvPr>
              <p:cNvSpPr/>
              <p:nvPr/>
            </p:nvSpPr>
            <p:spPr>
              <a:xfrm>
                <a:off x="1588470" y="3511941"/>
                <a:ext cx="494985" cy="870511"/>
              </a:xfrm>
              <a:prstGeom prst="rightArrow">
                <a:avLst/>
              </a:prstGeom>
              <a:solidFill>
                <a:srgbClr val="0432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432FF"/>
                  </a:solidFill>
                </a:endParaRPr>
              </a:p>
            </p:txBody>
          </p:sp>
          <p:sp>
            <p:nvSpPr>
              <p:cNvPr id="12" name="Right Arrow 11">
                <a:extLst>
                  <a:ext uri="{FF2B5EF4-FFF2-40B4-BE49-F238E27FC236}">
                    <a16:creationId xmlns:a16="http://schemas.microsoft.com/office/drawing/2014/main" id="{46ACC462-7B8D-B245-AAB8-03FF7358AB6E}"/>
                  </a:ext>
                </a:extLst>
              </p:cNvPr>
              <p:cNvSpPr/>
              <p:nvPr/>
            </p:nvSpPr>
            <p:spPr>
              <a:xfrm>
                <a:off x="2843998" y="3511941"/>
                <a:ext cx="1041761" cy="870511"/>
              </a:xfrm>
              <a:prstGeom prst="rightArrow">
                <a:avLst/>
              </a:prstGeom>
              <a:solidFill>
                <a:srgbClr val="0432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432FF"/>
                  </a:solidFill>
                </a:endParaRPr>
              </a:p>
            </p:txBody>
          </p:sp>
          <p:sp>
            <p:nvSpPr>
              <p:cNvPr id="40" name="Right Arrow 39">
                <a:extLst>
                  <a:ext uri="{FF2B5EF4-FFF2-40B4-BE49-F238E27FC236}">
                    <a16:creationId xmlns:a16="http://schemas.microsoft.com/office/drawing/2014/main" id="{B60D12A5-268F-F24F-9EA0-394FDC2434D1}"/>
                  </a:ext>
                </a:extLst>
              </p:cNvPr>
              <p:cNvSpPr/>
              <p:nvPr/>
            </p:nvSpPr>
            <p:spPr>
              <a:xfrm>
                <a:off x="2843998" y="4553269"/>
                <a:ext cx="494985" cy="870511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98A8670-C581-384E-B070-E49F6F45AED6}"/>
                  </a:ext>
                </a:extLst>
              </p:cNvPr>
              <p:cNvSpPr txBox="1"/>
              <p:nvPr/>
            </p:nvSpPr>
            <p:spPr>
              <a:xfrm>
                <a:off x="3337119" y="4675816"/>
                <a:ext cx="5677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o</a:t>
                </a:r>
                <a:r>
                  <a:rPr lang="en-US" sz="3200" baseline="-25000" dirty="0"/>
                  <a:t>1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54F66F3-1666-F44B-94CA-5AD68CC69CF3}"/>
                  </a:ext>
                </a:extLst>
              </p:cNvPr>
              <p:cNvSpPr txBox="1"/>
              <p:nvPr/>
            </p:nvSpPr>
            <p:spPr>
              <a:xfrm>
                <a:off x="3885759" y="3593848"/>
                <a:ext cx="5052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s</a:t>
                </a:r>
                <a:r>
                  <a:rPr lang="en-US" sz="3200" baseline="-25000" dirty="0"/>
                  <a:t>1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B8E6117-3FE2-1046-BA3E-22F805437B29}"/>
                </a:ext>
              </a:extLst>
            </p:cNvPr>
            <p:cNvGrpSpPr/>
            <p:nvPr/>
          </p:nvGrpSpPr>
          <p:grpSpPr>
            <a:xfrm>
              <a:off x="4335507" y="3429000"/>
              <a:ext cx="3375026" cy="2077720"/>
              <a:chOff x="1016000" y="3429000"/>
              <a:chExt cx="3375026" cy="207772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FCB6E01-E50E-AA4D-92A4-3781A00E2103}"/>
                  </a:ext>
                </a:extLst>
              </p:cNvPr>
              <p:cNvSpPr/>
              <p:nvPr/>
            </p:nvSpPr>
            <p:spPr>
              <a:xfrm>
                <a:off x="2151177" y="4470328"/>
                <a:ext cx="592023" cy="1036392"/>
              </a:xfrm>
              <a:prstGeom prst="rect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A77C376-A19D-F649-8CB0-6906EDC24868}"/>
                  </a:ext>
                </a:extLst>
              </p:cNvPr>
              <p:cNvSpPr/>
              <p:nvPr/>
            </p:nvSpPr>
            <p:spPr>
              <a:xfrm>
                <a:off x="2151177" y="3429000"/>
                <a:ext cx="592023" cy="1036392"/>
              </a:xfrm>
              <a:prstGeom prst="rect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761B7EC-8084-DB48-AD24-D4E28ED8CB13}"/>
                  </a:ext>
                </a:extLst>
              </p:cNvPr>
              <p:cNvSpPr txBox="1"/>
              <p:nvPr/>
            </p:nvSpPr>
            <p:spPr>
              <a:xfrm>
                <a:off x="1016000" y="4696136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d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49" name="Right Arrow 48">
                <a:extLst>
                  <a:ext uri="{FF2B5EF4-FFF2-40B4-BE49-F238E27FC236}">
                    <a16:creationId xmlns:a16="http://schemas.microsoft.com/office/drawing/2014/main" id="{B6C08BEC-80FD-0341-AFBA-A5F992672A4D}"/>
                  </a:ext>
                </a:extLst>
              </p:cNvPr>
              <p:cNvSpPr/>
              <p:nvPr/>
            </p:nvSpPr>
            <p:spPr>
              <a:xfrm>
                <a:off x="1576853" y="4553269"/>
                <a:ext cx="494985" cy="870511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ight Arrow 49">
                <a:extLst>
                  <a:ext uri="{FF2B5EF4-FFF2-40B4-BE49-F238E27FC236}">
                    <a16:creationId xmlns:a16="http://schemas.microsoft.com/office/drawing/2014/main" id="{DE5A11FC-2838-2348-AC45-D68B1DA9653F}"/>
                  </a:ext>
                </a:extLst>
              </p:cNvPr>
              <p:cNvSpPr/>
              <p:nvPr/>
            </p:nvSpPr>
            <p:spPr>
              <a:xfrm>
                <a:off x="1041695" y="3511941"/>
                <a:ext cx="1041761" cy="870511"/>
              </a:xfrm>
              <a:prstGeom prst="rightArrow">
                <a:avLst/>
              </a:prstGeom>
              <a:solidFill>
                <a:srgbClr val="0432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432FF"/>
                  </a:solidFill>
                </a:endParaRPr>
              </a:p>
            </p:txBody>
          </p:sp>
          <p:sp>
            <p:nvSpPr>
              <p:cNvPr id="51" name="Right Arrow 50">
                <a:extLst>
                  <a:ext uri="{FF2B5EF4-FFF2-40B4-BE49-F238E27FC236}">
                    <a16:creationId xmlns:a16="http://schemas.microsoft.com/office/drawing/2014/main" id="{6EA8528D-54C8-BF47-9459-C6FFC9A186D5}"/>
                  </a:ext>
                </a:extLst>
              </p:cNvPr>
              <p:cNvSpPr/>
              <p:nvPr/>
            </p:nvSpPr>
            <p:spPr>
              <a:xfrm>
                <a:off x="2843997" y="3511941"/>
                <a:ext cx="1040400" cy="870511"/>
              </a:xfrm>
              <a:prstGeom prst="rightArrow">
                <a:avLst/>
              </a:prstGeom>
              <a:solidFill>
                <a:srgbClr val="0432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432FF"/>
                  </a:solidFill>
                </a:endParaRPr>
              </a:p>
            </p:txBody>
          </p:sp>
          <p:sp>
            <p:nvSpPr>
              <p:cNvPr id="52" name="Right Arrow 51">
                <a:extLst>
                  <a:ext uri="{FF2B5EF4-FFF2-40B4-BE49-F238E27FC236}">
                    <a16:creationId xmlns:a16="http://schemas.microsoft.com/office/drawing/2014/main" id="{BF9CF410-0555-6A45-8367-8CE975854343}"/>
                  </a:ext>
                </a:extLst>
              </p:cNvPr>
              <p:cNvSpPr/>
              <p:nvPr/>
            </p:nvSpPr>
            <p:spPr>
              <a:xfrm>
                <a:off x="2843998" y="4553269"/>
                <a:ext cx="494985" cy="870511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CD3983F-DB72-0248-815A-C7E89032D2B0}"/>
                  </a:ext>
                </a:extLst>
              </p:cNvPr>
              <p:cNvSpPr txBox="1"/>
              <p:nvPr/>
            </p:nvSpPr>
            <p:spPr>
              <a:xfrm>
                <a:off x="3337119" y="4675816"/>
                <a:ext cx="5677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o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3F577B8-83F4-7148-938E-D349ABB9C50F}"/>
                  </a:ext>
                </a:extLst>
              </p:cNvPr>
              <p:cNvSpPr txBox="1"/>
              <p:nvPr/>
            </p:nvSpPr>
            <p:spPr>
              <a:xfrm>
                <a:off x="3885759" y="3593848"/>
                <a:ext cx="5052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s</a:t>
                </a:r>
                <a:r>
                  <a:rPr lang="en-US" sz="3200" baseline="-25000" dirty="0"/>
                  <a:t>2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3C30CFD-5CB5-D540-ABD1-F19863A1B6C0}"/>
                </a:ext>
              </a:extLst>
            </p:cNvPr>
            <p:cNvGrpSpPr/>
            <p:nvPr/>
          </p:nvGrpSpPr>
          <p:grpSpPr>
            <a:xfrm>
              <a:off x="7697025" y="3429000"/>
              <a:ext cx="3375026" cy="2077720"/>
              <a:chOff x="1016000" y="3429000"/>
              <a:chExt cx="3375026" cy="207772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630D60C-30DF-C943-9AF6-B7327A5010A7}"/>
                  </a:ext>
                </a:extLst>
              </p:cNvPr>
              <p:cNvSpPr/>
              <p:nvPr/>
            </p:nvSpPr>
            <p:spPr>
              <a:xfrm>
                <a:off x="2151177" y="4470328"/>
                <a:ext cx="592023" cy="1036392"/>
              </a:xfrm>
              <a:prstGeom prst="rect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7A82674-9834-3941-91FE-155F57F0D0DF}"/>
                  </a:ext>
                </a:extLst>
              </p:cNvPr>
              <p:cNvSpPr/>
              <p:nvPr/>
            </p:nvSpPr>
            <p:spPr>
              <a:xfrm>
                <a:off x="2151177" y="3429000"/>
                <a:ext cx="592023" cy="1036392"/>
              </a:xfrm>
              <a:prstGeom prst="rect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CD523E1-5BA5-B847-9FEB-36C0E8D2BA7D}"/>
                  </a:ext>
                </a:extLst>
              </p:cNvPr>
              <p:cNvSpPr txBox="1"/>
              <p:nvPr/>
            </p:nvSpPr>
            <p:spPr>
              <a:xfrm>
                <a:off x="1016000" y="4696136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d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71" name="Right Arrow 70">
                <a:extLst>
                  <a:ext uri="{FF2B5EF4-FFF2-40B4-BE49-F238E27FC236}">
                    <a16:creationId xmlns:a16="http://schemas.microsoft.com/office/drawing/2014/main" id="{EE15528C-0D97-CB47-A8E5-EEF0E567107A}"/>
                  </a:ext>
                </a:extLst>
              </p:cNvPr>
              <p:cNvSpPr/>
              <p:nvPr/>
            </p:nvSpPr>
            <p:spPr>
              <a:xfrm>
                <a:off x="1576853" y="4553269"/>
                <a:ext cx="494985" cy="870511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ight Arrow 71">
                <a:extLst>
                  <a:ext uri="{FF2B5EF4-FFF2-40B4-BE49-F238E27FC236}">
                    <a16:creationId xmlns:a16="http://schemas.microsoft.com/office/drawing/2014/main" id="{9B57E31F-02B2-694B-9B62-0E56D9D82B37}"/>
                  </a:ext>
                </a:extLst>
              </p:cNvPr>
              <p:cNvSpPr/>
              <p:nvPr/>
            </p:nvSpPr>
            <p:spPr>
              <a:xfrm>
                <a:off x="1041695" y="3511941"/>
                <a:ext cx="1041761" cy="870511"/>
              </a:xfrm>
              <a:prstGeom prst="rightArrow">
                <a:avLst/>
              </a:prstGeom>
              <a:solidFill>
                <a:srgbClr val="0432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432FF"/>
                  </a:solidFill>
                </a:endParaRPr>
              </a:p>
            </p:txBody>
          </p:sp>
          <p:sp>
            <p:nvSpPr>
              <p:cNvPr id="73" name="Right Arrow 72">
                <a:extLst>
                  <a:ext uri="{FF2B5EF4-FFF2-40B4-BE49-F238E27FC236}">
                    <a16:creationId xmlns:a16="http://schemas.microsoft.com/office/drawing/2014/main" id="{0C4960F1-4E26-4A46-B795-3F8BE8DABBDC}"/>
                  </a:ext>
                </a:extLst>
              </p:cNvPr>
              <p:cNvSpPr/>
              <p:nvPr/>
            </p:nvSpPr>
            <p:spPr>
              <a:xfrm>
                <a:off x="2843997" y="3511941"/>
                <a:ext cx="1040400" cy="870511"/>
              </a:xfrm>
              <a:prstGeom prst="rightArrow">
                <a:avLst/>
              </a:prstGeom>
              <a:solidFill>
                <a:srgbClr val="0432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432FF"/>
                  </a:solidFill>
                </a:endParaRPr>
              </a:p>
            </p:txBody>
          </p:sp>
          <p:sp>
            <p:nvSpPr>
              <p:cNvPr id="74" name="Right Arrow 73">
                <a:extLst>
                  <a:ext uri="{FF2B5EF4-FFF2-40B4-BE49-F238E27FC236}">
                    <a16:creationId xmlns:a16="http://schemas.microsoft.com/office/drawing/2014/main" id="{D4F53EA1-3C9D-B943-A25A-CCC3753D3713}"/>
                  </a:ext>
                </a:extLst>
              </p:cNvPr>
              <p:cNvSpPr/>
              <p:nvPr/>
            </p:nvSpPr>
            <p:spPr>
              <a:xfrm>
                <a:off x="2843998" y="4553269"/>
                <a:ext cx="494985" cy="870511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67610AF-BFD1-0A4D-85F9-E30086BAC31C}"/>
                  </a:ext>
                </a:extLst>
              </p:cNvPr>
              <p:cNvSpPr txBox="1"/>
              <p:nvPr/>
            </p:nvSpPr>
            <p:spPr>
              <a:xfrm>
                <a:off x="3337119" y="4675816"/>
                <a:ext cx="5677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o</a:t>
                </a:r>
                <a:r>
                  <a:rPr lang="en-US" sz="3200" baseline="-25000" dirty="0"/>
                  <a:t>3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D058898-CA57-AD4D-997C-89602BF73445}"/>
                  </a:ext>
                </a:extLst>
              </p:cNvPr>
              <p:cNvSpPr txBox="1"/>
              <p:nvPr/>
            </p:nvSpPr>
            <p:spPr>
              <a:xfrm>
                <a:off x="3885759" y="3593848"/>
                <a:ext cx="5052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s</a:t>
                </a:r>
                <a:r>
                  <a:rPr lang="en-US" sz="3200" baseline="-25000" dirty="0"/>
                  <a:t>3</a:t>
                </a: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C503CC5-1158-9640-91CB-078DE46923C7}"/>
                </a:ext>
              </a:extLst>
            </p:cNvPr>
            <p:cNvSpPr txBox="1"/>
            <p:nvPr/>
          </p:nvSpPr>
          <p:spPr>
            <a:xfrm>
              <a:off x="1538060" y="2582603"/>
              <a:ext cx="1818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time step 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835320D-67AB-E145-9130-F10A8259AB56}"/>
                </a:ext>
              </a:extLst>
            </p:cNvPr>
            <p:cNvSpPr txBox="1"/>
            <p:nvPr/>
          </p:nvSpPr>
          <p:spPr>
            <a:xfrm>
              <a:off x="4857567" y="2582603"/>
              <a:ext cx="1818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time step 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20BC877-0AF3-2F4E-9E20-76844A06CCBE}"/>
                </a:ext>
              </a:extLst>
            </p:cNvPr>
            <p:cNvSpPr txBox="1"/>
            <p:nvPr/>
          </p:nvSpPr>
          <p:spPr>
            <a:xfrm>
              <a:off x="8219085" y="2582603"/>
              <a:ext cx="1818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time step 3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BAF19E8-34C9-EB41-8728-0709D071952C}"/>
                </a:ext>
              </a:extLst>
            </p:cNvPr>
            <p:cNvSpPr/>
            <p:nvPr/>
          </p:nvSpPr>
          <p:spPr>
            <a:xfrm>
              <a:off x="2162794" y="3429000"/>
              <a:ext cx="592023" cy="2077720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AE9A5C-0178-D34B-BDD5-7B5CB2242993}"/>
                </a:ext>
              </a:extLst>
            </p:cNvPr>
            <p:cNvSpPr/>
            <p:nvPr/>
          </p:nvSpPr>
          <p:spPr>
            <a:xfrm>
              <a:off x="5467448" y="3429000"/>
              <a:ext cx="592023" cy="2077720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8C7905D-D908-7543-8BEB-D9FAC8D14909}"/>
                </a:ext>
              </a:extLst>
            </p:cNvPr>
            <p:cNvSpPr/>
            <p:nvPr/>
          </p:nvSpPr>
          <p:spPr>
            <a:xfrm>
              <a:off x="8832388" y="3426532"/>
              <a:ext cx="592023" cy="2077720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9F0D3E5-F875-2A7D-9C74-86F9AFC9E68C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14.7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21AF72D-C980-9662-47B6-A35CDDFE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recurrent neural network on data stream</a:t>
            </a:r>
          </a:p>
        </p:txBody>
      </p:sp>
    </p:spTree>
    <p:extLst>
      <p:ext uri="{BB962C8B-B14F-4D97-AF65-F5344CB8AC3E}">
        <p14:creationId xmlns:p14="http://schemas.microsoft.com/office/powerpoint/2010/main" val="253942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, histogram&#10;&#10;Description automatically generated">
            <a:extLst>
              <a:ext uri="{FF2B5EF4-FFF2-40B4-BE49-F238E27FC236}">
                <a16:creationId xmlns:a16="http://schemas.microsoft.com/office/drawing/2014/main" id="{C9D44388-4133-F64A-B4F9-4BD5225A7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" y="1521372"/>
            <a:ext cx="11643360" cy="4516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F17F2B-56B4-EC4B-B322-1A885DF3FE93}"/>
              </a:ext>
            </a:extLst>
          </p:cNvPr>
          <p:cNvSpPr txBox="1"/>
          <p:nvPr/>
        </p:nvSpPr>
        <p:spPr>
          <a:xfrm>
            <a:off x="4455160" y="1995047"/>
            <a:ext cx="1861921" cy="83099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daily data </a:t>
            </a:r>
            <a:br>
              <a:rPr lang="en-US" sz="2400" dirty="0"/>
            </a:br>
            <a:r>
              <a:rPr lang="en-US" sz="2400" dirty="0"/>
              <a:t>is very erratic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F0320A-490D-7547-99BF-51316949E095}"/>
              </a:ext>
            </a:extLst>
          </p:cNvPr>
          <p:cNvCxnSpPr>
            <a:cxnSpLocks/>
          </p:cNvCxnSpPr>
          <p:nvPr/>
        </p:nvCxnSpPr>
        <p:spPr>
          <a:xfrm flipH="1">
            <a:off x="2743200" y="2410545"/>
            <a:ext cx="1711960" cy="415499"/>
          </a:xfrm>
          <a:prstGeom prst="straightConnector1">
            <a:avLst/>
          </a:prstGeom>
          <a:ln w="31750">
            <a:solidFill>
              <a:srgbClr val="7030A0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D04802-4109-9F4C-9A9A-84CC1EDDA285}"/>
              </a:ext>
            </a:extLst>
          </p:cNvPr>
          <p:cNvCxnSpPr>
            <a:cxnSpLocks/>
          </p:cNvCxnSpPr>
          <p:nvPr/>
        </p:nvCxnSpPr>
        <p:spPr>
          <a:xfrm flipH="1">
            <a:off x="2743200" y="2826044"/>
            <a:ext cx="1772920" cy="1522436"/>
          </a:xfrm>
          <a:prstGeom prst="straightConnector1">
            <a:avLst/>
          </a:prstGeom>
          <a:ln w="31750">
            <a:solidFill>
              <a:srgbClr val="7030A0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8185F0-4C92-2D4B-A643-50253E9A5D28}"/>
              </a:ext>
            </a:extLst>
          </p:cNvPr>
          <p:cNvSpPr txBox="1"/>
          <p:nvPr/>
        </p:nvSpPr>
        <p:spPr>
          <a:xfrm>
            <a:off x="7629542" y="2202795"/>
            <a:ext cx="1992597" cy="83099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7-day average </a:t>
            </a:r>
            <a:br>
              <a:rPr lang="en-US" sz="2400" dirty="0"/>
            </a:br>
            <a:r>
              <a:rPr lang="en-US" sz="2400" dirty="0"/>
              <a:t>is more stable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979641-E981-B949-BD9F-31C36A3B3A40}"/>
              </a:ext>
            </a:extLst>
          </p:cNvPr>
          <p:cNvCxnSpPr>
            <a:cxnSpLocks/>
          </p:cNvCxnSpPr>
          <p:nvPr/>
        </p:nvCxnSpPr>
        <p:spPr>
          <a:xfrm>
            <a:off x="9609315" y="2826044"/>
            <a:ext cx="1708925" cy="996948"/>
          </a:xfrm>
          <a:prstGeom prst="straightConnector1">
            <a:avLst/>
          </a:prstGeom>
          <a:ln w="31750">
            <a:solidFill>
              <a:srgbClr val="7030A0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E42A9F-7E9C-4900-EA05-D1B743535017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14.8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4B2D10C-6DCC-50A8-BE55-32BE2DF3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deaths for UK in 2020</a:t>
            </a:r>
          </a:p>
        </p:txBody>
      </p:sp>
    </p:spTree>
    <p:extLst>
      <p:ext uri="{BB962C8B-B14F-4D97-AF65-F5344CB8AC3E}">
        <p14:creationId xmlns:p14="http://schemas.microsoft.com/office/powerpoint/2010/main" val="104723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>
            <a:extLst>
              <a:ext uri="{FF2B5EF4-FFF2-40B4-BE49-F238E27FC236}">
                <a16:creationId xmlns:a16="http://schemas.microsoft.com/office/drawing/2014/main" id="{3A35AD6E-6CFB-784B-8229-F42D7E76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statistical processing as pre-processor for other AI techniques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00BAE5-0D03-0841-BF06-09D52216DB1C}"/>
              </a:ext>
            </a:extLst>
          </p:cNvPr>
          <p:cNvGrpSpPr/>
          <p:nvPr/>
        </p:nvGrpSpPr>
        <p:grpSpPr>
          <a:xfrm>
            <a:off x="2925077" y="2115712"/>
            <a:ext cx="5871733" cy="2677742"/>
            <a:chOff x="452811" y="2585997"/>
            <a:chExt cx="5871733" cy="2677742"/>
          </a:xfrm>
        </p:grpSpPr>
        <p:pic>
          <p:nvPicPr>
            <p:cNvPr id="9" name="Picture 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6F6EF9A-7ED6-044E-BFDA-A917E20992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55" t="4944" r="15981" b="19994"/>
            <a:stretch/>
          </p:blipFill>
          <p:spPr>
            <a:xfrm flipV="1">
              <a:off x="5051603" y="3458255"/>
              <a:ext cx="839531" cy="870866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30F918-D7E1-0D48-B243-2E3FE4E02E8D}"/>
                </a:ext>
              </a:extLst>
            </p:cNvPr>
            <p:cNvCxnSpPr>
              <a:cxnSpLocks/>
            </p:cNvCxnSpPr>
            <p:nvPr/>
          </p:nvCxnSpPr>
          <p:spPr>
            <a:xfrm>
              <a:off x="1603660" y="4014186"/>
              <a:ext cx="524131" cy="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A98EE0C-305E-E544-B317-D1123FAC7131}"/>
                </a:ext>
              </a:extLst>
            </p:cNvPr>
            <p:cNvSpPr txBox="1"/>
            <p:nvPr/>
          </p:nvSpPr>
          <p:spPr>
            <a:xfrm>
              <a:off x="2047416" y="2585997"/>
              <a:ext cx="13531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statistical</a:t>
              </a:r>
              <a:br>
                <a:rPr lang="en-GB" sz="2400" dirty="0"/>
              </a:br>
              <a:r>
                <a:rPr lang="en-GB" sz="2400" dirty="0"/>
                <a:t>model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A371EF-A8C3-6F4D-B533-1563082E4EE0}"/>
                </a:ext>
              </a:extLst>
            </p:cNvPr>
            <p:cNvGrpSpPr/>
            <p:nvPr/>
          </p:nvGrpSpPr>
          <p:grpSpPr>
            <a:xfrm>
              <a:off x="2347648" y="3582649"/>
              <a:ext cx="752664" cy="870329"/>
              <a:chOff x="2680160" y="3582649"/>
              <a:chExt cx="752664" cy="87032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407E94-622D-534D-B413-61946ADD867E}"/>
                  </a:ext>
                </a:extLst>
              </p:cNvPr>
              <p:cNvSpPr/>
              <p:nvPr/>
            </p:nvSpPr>
            <p:spPr>
              <a:xfrm>
                <a:off x="2696492" y="3588978"/>
                <a:ext cx="720000" cy="864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FA6A8EA-53ED-BC4D-811A-DB9F0C6DFDEC}"/>
                  </a:ext>
                </a:extLst>
              </p:cNvPr>
              <p:cNvGrpSpPr/>
              <p:nvPr/>
            </p:nvGrpSpPr>
            <p:grpSpPr>
              <a:xfrm>
                <a:off x="2680160" y="3582649"/>
                <a:ext cx="752664" cy="834259"/>
                <a:chOff x="2692042" y="3582649"/>
                <a:chExt cx="752664" cy="834259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82E2673-D819-BA41-BB72-053A16E3B813}"/>
                    </a:ext>
                  </a:extLst>
                </p:cNvPr>
                <p:cNvSpPr txBox="1"/>
                <p:nvPr/>
              </p:nvSpPr>
              <p:spPr>
                <a:xfrm>
                  <a:off x="2692042" y="3582649"/>
                  <a:ext cx="45717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00" dirty="0">
                      <a:sym typeface="Symbol" pitchFamily="2" charset="2"/>
                    </a:rPr>
                    <a:t></a:t>
                  </a:r>
                  <a:endParaRPr lang="en-GB" sz="3600" dirty="0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17F2FF7-71EF-8B49-93ED-5FE9EE59A3EC}"/>
                    </a:ext>
                  </a:extLst>
                </p:cNvPr>
                <p:cNvSpPr txBox="1"/>
                <p:nvPr/>
              </p:nvSpPr>
              <p:spPr>
                <a:xfrm>
                  <a:off x="3043634" y="3646148"/>
                  <a:ext cx="4010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800" dirty="0">
                      <a:sym typeface="Symbol" pitchFamily="2" charset="2"/>
                    </a:rPr>
                    <a:t></a:t>
                  </a:r>
                  <a:endParaRPr lang="en-GB" sz="2800" dirty="0"/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3B00682-7F2A-1640-9D69-3A051179A7D1}"/>
                    </a:ext>
                  </a:extLst>
                </p:cNvPr>
                <p:cNvSpPr txBox="1"/>
                <p:nvPr/>
              </p:nvSpPr>
              <p:spPr>
                <a:xfrm>
                  <a:off x="2858537" y="3893688"/>
                  <a:ext cx="39145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800" dirty="0">
                      <a:sym typeface="Symbol" pitchFamily="2" charset="2"/>
                    </a:rPr>
                    <a:t></a:t>
                  </a:r>
                  <a:endParaRPr lang="en-GB" sz="2800" dirty="0"/>
                </a:p>
              </p:txBody>
            </p:sp>
          </p:grpSp>
        </p:grp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C5EECEE-56B7-E94E-BB90-56A9F6FAF907}"/>
                </a:ext>
              </a:extLst>
            </p:cNvPr>
            <p:cNvSpPr/>
            <p:nvPr/>
          </p:nvSpPr>
          <p:spPr>
            <a:xfrm>
              <a:off x="692735" y="3784801"/>
              <a:ext cx="712913" cy="600371"/>
            </a:xfrm>
            <a:custGeom>
              <a:avLst/>
              <a:gdLst>
                <a:gd name="connsiteX0" fmla="*/ 0 w 1524000"/>
                <a:gd name="connsiteY0" fmla="*/ 2257 h 1142163"/>
                <a:gd name="connsiteX1" fmla="*/ 264160 w 1524000"/>
                <a:gd name="connsiteY1" fmla="*/ 632177 h 1142163"/>
                <a:gd name="connsiteX2" fmla="*/ 467360 w 1524000"/>
                <a:gd name="connsiteY2" fmla="*/ 286737 h 1142163"/>
                <a:gd name="connsiteX3" fmla="*/ 650240 w 1524000"/>
                <a:gd name="connsiteY3" fmla="*/ 1140177 h 1142163"/>
                <a:gd name="connsiteX4" fmla="*/ 894080 w 1524000"/>
                <a:gd name="connsiteY4" fmla="*/ 2257 h 1142163"/>
                <a:gd name="connsiteX5" fmla="*/ 1036320 w 1524000"/>
                <a:gd name="connsiteY5" fmla="*/ 835377 h 1142163"/>
                <a:gd name="connsiteX6" fmla="*/ 1239520 w 1524000"/>
                <a:gd name="connsiteY6" fmla="*/ 368017 h 1142163"/>
                <a:gd name="connsiteX7" fmla="*/ 1361440 w 1524000"/>
                <a:gd name="connsiteY7" fmla="*/ 855697 h 1142163"/>
                <a:gd name="connsiteX8" fmla="*/ 1524000 w 1524000"/>
                <a:gd name="connsiteY8" fmla="*/ 42897 h 114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0" h="1142163">
                  <a:moveTo>
                    <a:pt x="0" y="2257"/>
                  </a:moveTo>
                  <a:cubicBezTo>
                    <a:pt x="93133" y="293510"/>
                    <a:pt x="186267" y="584764"/>
                    <a:pt x="264160" y="632177"/>
                  </a:cubicBezTo>
                  <a:cubicBezTo>
                    <a:pt x="342053" y="679590"/>
                    <a:pt x="403013" y="202070"/>
                    <a:pt x="467360" y="286737"/>
                  </a:cubicBezTo>
                  <a:cubicBezTo>
                    <a:pt x="531707" y="371404"/>
                    <a:pt x="579120" y="1187590"/>
                    <a:pt x="650240" y="1140177"/>
                  </a:cubicBezTo>
                  <a:cubicBezTo>
                    <a:pt x="721360" y="1092764"/>
                    <a:pt x="829733" y="53057"/>
                    <a:pt x="894080" y="2257"/>
                  </a:cubicBezTo>
                  <a:cubicBezTo>
                    <a:pt x="958427" y="-48543"/>
                    <a:pt x="978747" y="774417"/>
                    <a:pt x="1036320" y="835377"/>
                  </a:cubicBezTo>
                  <a:cubicBezTo>
                    <a:pt x="1093893" y="896337"/>
                    <a:pt x="1185333" y="364630"/>
                    <a:pt x="1239520" y="368017"/>
                  </a:cubicBezTo>
                  <a:cubicBezTo>
                    <a:pt x="1293707" y="371404"/>
                    <a:pt x="1314027" y="909884"/>
                    <a:pt x="1361440" y="855697"/>
                  </a:cubicBezTo>
                  <a:cubicBezTo>
                    <a:pt x="1408853" y="801510"/>
                    <a:pt x="1466426" y="422203"/>
                    <a:pt x="1524000" y="4289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A37E801-15FA-4A42-BEB4-7E82C1F2B768}"/>
                </a:ext>
              </a:extLst>
            </p:cNvPr>
            <p:cNvGrpSpPr/>
            <p:nvPr/>
          </p:nvGrpSpPr>
          <p:grpSpPr>
            <a:xfrm>
              <a:off x="3947392" y="3260221"/>
              <a:ext cx="297712" cy="1509637"/>
              <a:chOff x="4050148" y="3476121"/>
              <a:chExt cx="297712" cy="1509637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A937E70-1D66-DA42-94AA-4D2FF9E9BD5E}"/>
                  </a:ext>
                </a:extLst>
              </p:cNvPr>
              <p:cNvSpPr/>
              <p:nvPr/>
            </p:nvSpPr>
            <p:spPr>
              <a:xfrm>
                <a:off x="4050148" y="3476121"/>
                <a:ext cx="297712" cy="297712"/>
              </a:xfrm>
              <a:prstGeom prst="ellipse">
                <a:avLst/>
              </a:prstGeom>
              <a:pattFill prst="dkHorz">
                <a:fgClr>
                  <a:srgbClr val="0432FF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E262AA0-5A4A-004D-96AD-A5D2C7D25D77}"/>
                  </a:ext>
                </a:extLst>
              </p:cNvPr>
              <p:cNvSpPr/>
              <p:nvPr/>
            </p:nvSpPr>
            <p:spPr>
              <a:xfrm>
                <a:off x="4050148" y="4284071"/>
                <a:ext cx="297712" cy="29771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1094C29-8E2F-4749-9277-8D239166C703}"/>
                  </a:ext>
                </a:extLst>
              </p:cNvPr>
              <p:cNvSpPr/>
              <p:nvPr/>
            </p:nvSpPr>
            <p:spPr>
              <a:xfrm>
                <a:off x="4050148" y="4688046"/>
                <a:ext cx="297712" cy="297712"/>
              </a:xfrm>
              <a:prstGeom prst="ellipse">
                <a:avLst/>
              </a:prstGeom>
              <a:pattFill prst="lgCheck">
                <a:fgClr>
                  <a:srgbClr val="FF000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CB06DCE-720C-C446-8C9E-5EBFC45D3A41}"/>
                  </a:ext>
                </a:extLst>
              </p:cNvPr>
              <p:cNvSpPr/>
              <p:nvPr/>
            </p:nvSpPr>
            <p:spPr>
              <a:xfrm>
                <a:off x="4050148" y="3880096"/>
                <a:ext cx="297712" cy="297712"/>
              </a:xfrm>
              <a:prstGeom prst="ellipse">
                <a:avLst/>
              </a:prstGeom>
              <a:pattFill prst="lgCheck">
                <a:fgClr>
                  <a:srgbClr val="FF000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AF0AFF3-6FC9-8044-A4DA-3A788BB05BAE}"/>
                </a:ext>
              </a:extLst>
            </p:cNvPr>
            <p:cNvCxnSpPr>
              <a:cxnSpLocks/>
            </p:cNvCxnSpPr>
            <p:nvPr/>
          </p:nvCxnSpPr>
          <p:spPr>
            <a:xfrm>
              <a:off x="3276633" y="4014186"/>
              <a:ext cx="524131" cy="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4AF695A-8B4A-B046-AE77-84C3D10FBD6F}"/>
                </a:ext>
              </a:extLst>
            </p:cNvPr>
            <p:cNvSpPr txBox="1"/>
            <p:nvPr/>
          </p:nvSpPr>
          <p:spPr>
            <a:xfrm>
              <a:off x="4617025" y="2585997"/>
              <a:ext cx="17075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other AI/ML</a:t>
              </a:r>
              <a:br>
                <a:rPr lang="en-GB" sz="2400" dirty="0"/>
              </a:br>
              <a:r>
                <a:rPr lang="en-GB" sz="2400" dirty="0"/>
                <a:t>techniques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10A9D05-466E-B548-9D5C-FCFB85A7A678}"/>
                </a:ext>
              </a:extLst>
            </p:cNvPr>
            <p:cNvCxnSpPr>
              <a:cxnSpLocks/>
            </p:cNvCxnSpPr>
            <p:nvPr/>
          </p:nvCxnSpPr>
          <p:spPr>
            <a:xfrm>
              <a:off x="4444344" y="4028595"/>
              <a:ext cx="524131" cy="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F444602-0544-0A44-82B5-19617B5E8E16}"/>
                </a:ext>
              </a:extLst>
            </p:cNvPr>
            <p:cNvSpPr txBox="1"/>
            <p:nvPr/>
          </p:nvSpPr>
          <p:spPr>
            <a:xfrm>
              <a:off x="452811" y="4499692"/>
              <a:ext cx="12724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raw data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65FE2D9-B81A-9E4C-9F56-D4CC40AE3CA4}"/>
                </a:ext>
              </a:extLst>
            </p:cNvPr>
            <p:cNvSpPr txBox="1"/>
            <p:nvPr/>
          </p:nvSpPr>
          <p:spPr>
            <a:xfrm>
              <a:off x="2934115" y="4802074"/>
              <a:ext cx="235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transformed data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AA074E-4D9A-85F5-8BD8-5B4EB8048BC1}"/>
              </a:ext>
            </a:extLst>
          </p:cNvPr>
          <p:cNvSpPr txBox="1"/>
          <p:nvPr/>
        </p:nvSpPr>
        <p:spPr>
          <a:xfrm>
            <a:off x="1257" y="5822358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14.9</a:t>
            </a:r>
          </a:p>
        </p:txBody>
      </p:sp>
    </p:spTree>
    <p:extLst>
      <p:ext uri="{BB962C8B-B14F-4D97-AF65-F5344CB8AC3E}">
        <p14:creationId xmlns:p14="http://schemas.microsoft.com/office/powerpoint/2010/main" val="70579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>
            <a:extLst>
              <a:ext uri="{FF2B5EF4-FFF2-40B4-BE49-F238E27FC236}">
                <a16:creationId xmlns:a16="http://schemas.microsoft.com/office/drawing/2014/main" id="{3A35AD6E-6CFB-784B-8229-F42D7E76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ML to choose parameters for statistical processing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990A09-DB87-5A17-A13C-90E5E6424410}"/>
              </a:ext>
            </a:extLst>
          </p:cNvPr>
          <p:cNvGrpSpPr/>
          <p:nvPr/>
        </p:nvGrpSpPr>
        <p:grpSpPr>
          <a:xfrm>
            <a:off x="3973647" y="1906077"/>
            <a:ext cx="4517328" cy="3417809"/>
            <a:chOff x="6225780" y="2871277"/>
            <a:chExt cx="4517328" cy="3417809"/>
          </a:xfrm>
        </p:grpSpPr>
        <p:pic>
          <p:nvPicPr>
            <p:cNvPr id="59" name="Picture 5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BE250C2-E467-944B-8C12-628CD75BF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55" t="4944" r="15981" b="19994"/>
            <a:stretch/>
          </p:blipFill>
          <p:spPr>
            <a:xfrm>
              <a:off x="7057687" y="5418220"/>
              <a:ext cx="839531" cy="870866"/>
            </a:xfrm>
            <a:prstGeom prst="rect">
              <a:avLst/>
            </a:prstGeom>
          </p:spPr>
        </p:pic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BA95FFD-82F9-DC42-8A90-292277B35B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1101" y="4904509"/>
              <a:ext cx="501538" cy="513711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3FBAA6E8-FBE7-044B-AAA0-B88E105EF855}"/>
                </a:ext>
              </a:extLst>
            </p:cNvPr>
            <p:cNvCxnSpPr>
              <a:cxnSpLocks/>
            </p:cNvCxnSpPr>
            <p:nvPr/>
          </p:nvCxnSpPr>
          <p:spPr>
            <a:xfrm>
              <a:off x="7612156" y="4216338"/>
              <a:ext cx="524131" cy="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8C39CF4-AF94-6841-B3F8-C3F826354263}"/>
                </a:ext>
              </a:extLst>
            </p:cNvPr>
            <p:cNvSpPr txBox="1"/>
            <p:nvPr/>
          </p:nvSpPr>
          <p:spPr>
            <a:xfrm>
              <a:off x="8055912" y="2871277"/>
              <a:ext cx="13531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statistical</a:t>
              </a:r>
              <a:br>
                <a:rPr lang="en-GB" sz="2400" dirty="0"/>
              </a:br>
              <a:r>
                <a:rPr lang="en-GB" sz="2400" dirty="0"/>
                <a:t>model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A27B382-D660-1344-B830-57640D537C1E}"/>
                </a:ext>
              </a:extLst>
            </p:cNvPr>
            <p:cNvGrpSpPr/>
            <p:nvPr/>
          </p:nvGrpSpPr>
          <p:grpSpPr>
            <a:xfrm>
              <a:off x="8356144" y="3784801"/>
              <a:ext cx="752664" cy="870329"/>
              <a:chOff x="2680160" y="3582649"/>
              <a:chExt cx="752664" cy="87032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E522349-462B-6C42-8924-84D6AB994302}"/>
                  </a:ext>
                </a:extLst>
              </p:cNvPr>
              <p:cNvSpPr/>
              <p:nvPr/>
            </p:nvSpPr>
            <p:spPr>
              <a:xfrm>
                <a:off x="2696492" y="3588978"/>
                <a:ext cx="720000" cy="864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9EC4C2B-C580-9142-86EE-B1198D89D419}"/>
                  </a:ext>
                </a:extLst>
              </p:cNvPr>
              <p:cNvGrpSpPr/>
              <p:nvPr/>
            </p:nvGrpSpPr>
            <p:grpSpPr>
              <a:xfrm>
                <a:off x="2680160" y="3582649"/>
                <a:ext cx="752664" cy="834259"/>
                <a:chOff x="2692042" y="3582649"/>
                <a:chExt cx="752664" cy="834259"/>
              </a:xfrm>
            </p:grpSpPr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DF280B1D-57B9-6243-9C31-B259CD05D314}"/>
                    </a:ext>
                  </a:extLst>
                </p:cNvPr>
                <p:cNvSpPr txBox="1"/>
                <p:nvPr/>
              </p:nvSpPr>
              <p:spPr>
                <a:xfrm>
                  <a:off x="2692042" y="3582649"/>
                  <a:ext cx="45717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600" dirty="0">
                      <a:sym typeface="Symbol" pitchFamily="2" charset="2"/>
                    </a:rPr>
                    <a:t></a:t>
                  </a:r>
                  <a:endParaRPr lang="en-GB" sz="3600" dirty="0"/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715B8345-7575-C04A-8AC2-C30D7FBE4533}"/>
                    </a:ext>
                  </a:extLst>
                </p:cNvPr>
                <p:cNvSpPr txBox="1"/>
                <p:nvPr/>
              </p:nvSpPr>
              <p:spPr>
                <a:xfrm>
                  <a:off x="3043634" y="3646148"/>
                  <a:ext cx="4010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800" dirty="0">
                      <a:sym typeface="Symbol" pitchFamily="2" charset="2"/>
                    </a:rPr>
                    <a:t></a:t>
                  </a:r>
                  <a:endParaRPr lang="en-GB" sz="2800" dirty="0"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4D26F19B-C8F4-0F45-8589-84416BBA6B30}"/>
                    </a:ext>
                  </a:extLst>
                </p:cNvPr>
                <p:cNvSpPr txBox="1"/>
                <p:nvPr/>
              </p:nvSpPr>
              <p:spPr>
                <a:xfrm>
                  <a:off x="2858537" y="3893688"/>
                  <a:ext cx="39145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800" dirty="0">
                      <a:sym typeface="Symbol" pitchFamily="2" charset="2"/>
                    </a:rPr>
                    <a:t></a:t>
                  </a:r>
                  <a:endParaRPr lang="en-GB" sz="2800" dirty="0"/>
                </a:p>
              </p:txBody>
            </p:sp>
          </p:grpSp>
        </p:grp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4062E62B-D63D-314F-B803-07A79FF0815E}"/>
                </a:ext>
              </a:extLst>
            </p:cNvPr>
            <p:cNvSpPr/>
            <p:nvPr/>
          </p:nvSpPr>
          <p:spPr>
            <a:xfrm>
              <a:off x="6701231" y="3986953"/>
              <a:ext cx="712913" cy="600371"/>
            </a:xfrm>
            <a:custGeom>
              <a:avLst/>
              <a:gdLst>
                <a:gd name="connsiteX0" fmla="*/ 0 w 1524000"/>
                <a:gd name="connsiteY0" fmla="*/ 2257 h 1142163"/>
                <a:gd name="connsiteX1" fmla="*/ 264160 w 1524000"/>
                <a:gd name="connsiteY1" fmla="*/ 632177 h 1142163"/>
                <a:gd name="connsiteX2" fmla="*/ 467360 w 1524000"/>
                <a:gd name="connsiteY2" fmla="*/ 286737 h 1142163"/>
                <a:gd name="connsiteX3" fmla="*/ 650240 w 1524000"/>
                <a:gd name="connsiteY3" fmla="*/ 1140177 h 1142163"/>
                <a:gd name="connsiteX4" fmla="*/ 894080 w 1524000"/>
                <a:gd name="connsiteY4" fmla="*/ 2257 h 1142163"/>
                <a:gd name="connsiteX5" fmla="*/ 1036320 w 1524000"/>
                <a:gd name="connsiteY5" fmla="*/ 835377 h 1142163"/>
                <a:gd name="connsiteX6" fmla="*/ 1239520 w 1524000"/>
                <a:gd name="connsiteY6" fmla="*/ 368017 h 1142163"/>
                <a:gd name="connsiteX7" fmla="*/ 1361440 w 1524000"/>
                <a:gd name="connsiteY7" fmla="*/ 855697 h 1142163"/>
                <a:gd name="connsiteX8" fmla="*/ 1524000 w 1524000"/>
                <a:gd name="connsiteY8" fmla="*/ 42897 h 114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0" h="1142163">
                  <a:moveTo>
                    <a:pt x="0" y="2257"/>
                  </a:moveTo>
                  <a:cubicBezTo>
                    <a:pt x="93133" y="293510"/>
                    <a:pt x="186267" y="584764"/>
                    <a:pt x="264160" y="632177"/>
                  </a:cubicBezTo>
                  <a:cubicBezTo>
                    <a:pt x="342053" y="679590"/>
                    <a:pt x="403013" y="202070"/>
                    <a:pt x="467360" y="286737"/>
                  </a:cubicBezTo>
                  <a:cubicBezTo>
                    <a:pt x="531707" y="371404"/>
                    <a:pt x="579120" y="1187590"/>
                    <a:pt x="650240" y="1140177"/>
                  </a:cubicBezTo>
                  <a:cubicBezTo>
                    <a:pt x="721360" y="1092764"/>
                    <a:pt x="829733" y="53057"/>
                    <a:pt x="894080" y="2257"/>
                  </a:cubicBezTo>
                  <a:cubicBezTo>
                    <a:pt x="958427" y="-48543"/>
                    <a:pt x="978747" y="774417"/>
                    <a:pt x="1036320" y="835377"/>
                  </a:cubicBezTo>
                  <a:cubicBezTo>
                    <a:pt x="1093893" y="896337"/>
                    <a:pt x="1185333" y="364630"/>
                    <a:pt x="1239520" y="368017"/>
                  </a:cubicBezTo>
                  <a:cubicBezTo>
                    <a:pt x="1293707" y="371404"/>
                    <a:pt x="1314027" y="909884"/>
                    <a:pt x="1361440" y="855697"/>
                  </a:cubicBezTo>
                  <a:cubicBezTo>
                    <a:pt x="1408853" y="801510"/>
                    <a:pt x="1466426" y="422203"/>
                    <a:pt x="1524000" y="4289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A4E62108-730C-5B46-85AD-2898EF766672}"/>
                </a:ext>
              </a:extLst>
            </p:cNvPr>
            <p:cNvCxnSpPr>
              <a:cxnSpLocks/>
            </p:cNvCxnSpPr>
            <p:nvPr/>
          </p:nvCxnSpPr>
          <p:spPr>
            <a:xfrm>
              <a:off x="9325911" y="4228980"/>
              <a:ext cx="524131" cy="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DD61A683-7677-6A48-A541-340905CEDB6D}"/>
                </a:ext>
              </a:extLst>
            </p:cNvPr>
            <p:cNvSpPr/>
            <p:nvPr/>
          </p:nvSpPr>
          <p:spPr>
            <a:xfrm flipH="1" flipV="1">
              <a:off x="10030195" y="3768879"/>
              <a:ext cx="712913" cy="600371"/>
            </a:xfrm>
            <a:custGeom>
              <a:avLst/>
              <a:gdLst>
                <a:gd name="connsiteX0" fmla="*/ 0 w 1524000"/>
                <a:gd name="connsiteY0" fmla="*/ 2257 h 1142163"/>
                <a:gd name="connsiteX1" fmla="*/ 264160 w 1524000"/>
                <a:gd name="connsiteY1" fmla="*/ 632177 h 1142163"/>
                <a:gd name="connsiteX2" fmla="*/ 467360 w 1524000"/>
                <a:gd name="connsiteY2" fmla="*/ 286737 h 1142163"/>
                <a:gd name="connsiteX3" fmla="*/ 650240 w 1524000"/>
                <a:gd name="connsiteY3" fmla="*/ 1140177 h 1142163"/>
                <a:gd name="connsiteX4" fmla="*/ 894080 w 1524000"/>
                <a:gd name="connsiteY4" fmla="*/ 2257 h 1142163"/>
                <a:gd name="connsiteX5" fmla="*/ 1036320 w 1524000"/>
                <a:gd name="connsiteY5" fmla="*/ 835377 h 1142163"/>
                <a:gd name="connsiteX6" fmla="*/ 1239520 w 1524000"/>
                <a:gd name="connsiteY6" fmla="*/ 368017 h 1142163"/>
                <a:gd name="connsiteX7" fmla="*/ 1361440 w 1524000"/>
                <a:gd name="connsiteY7" fmla="*/ 855697 h 1142163"/>
                <a:gd name="connsiteX8" fmla="*/ 1524000 w 1524000"/>
                <a:gd name="connsiteY8" fmla="*/ 42897 h 114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0" h="1142163">
                  <a:moveTo>
                    <a:pt x="0" y="2257"/>
                  </a:moveTo>
                  <a:cubicBezTo>
                    <a:pt x="93133" y="293510"/>
                    <a:pt x="186267" y="584764"/>
                    <a:pt x="264160" y="632177"/>
                  </a:cubicBezTo>
                  <a:cubicBezTo>
                    <a:pt x="342053" y="679590"/>
                    <a:pt x="403013" y="202070"/>
                    <a:pt x="467360" y="286737"/>
                  </a:cubicBezTo>
                  <a:cubicBezTo>
                    <a:pt x="531707" y="371404"/>
                    <a:pt x="579120" y="1187590"/>
                    <a:pt x="650240" y="1140177"/>
                  </a:cubicBezTo>
                  <a:cubicBezTo>
                    <a:pt x="721360" y="1092764"/>
                    <a:pt x="829733" y="53057"/>
                    <a:pt x="894080" y="2257"/>
                  </a:cubicBezTo>
                  <a:cubicBezTo>
                    <a:pt x="958427" y="-48543"/>
                    <a:pt x="978747" y="774417"/>
                    <a:pt x="1036320" y="835377"/>
                  </a:cubicBezTo>
                  <a:cubicBezTo>
                    <a:pt x="1093893" y="896337"/>
                    <a:pt x="1185333" y="364630"/>
                    <a:pt x="1239520" y="368017"/>
                  </a:cubicBezTo>
                  <a:cubicBezTo>
                    <a:pt x="1293707" y="371404"/>
                    <a:pt x="1314027" y="909884"/>
                    <a:pt x="1361440" y="855697"/>
                  </a:cubicBezTo>
                  <a:cubicBezTo>
                    <a:pt x="1408853" y="801510"/>
                    <a:pt x="1466426" y="422203"/>
                    <a:pt x="1524000" y="4289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6AF3FF7-8639-D747-B1C9-2B95CE51BC7E}"/>
                </a:ext>
              </a:extLst>
            </p:cNvPr>
            <p:cNvSpPr txBox="1"/>
            <p:nvPr/>
          </p:nvSpPr>
          <p:spPr>
            <a:xfrm>
              <a:off x="6225780" y="5306555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AI/ML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F840848-C7ED-8242-9F74-BB37D772238A}"/>
                </a:ext>
              </a:extLst>
            </p:cNvPr>
            <p:cNvSpPr txBox="1"/>
            <p:nvPr/>
          </p:nvSpPr>
          <p:spPr>
            <a:xfrm>
              <a:off x="8243018" y="4888684"/>
              <a:ext cx="16156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choose</a:t>
              </a:r>
              <a:br>
                <a:rPr lang="en-GB" sz="2400" dirty="0"/>
              </a:br>
              <a:r>
                <a:rPr lang="en-GB" sz="2400" dirty="0"/>
                <a:t>parameters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B4AC8DE-AAD6-F743-F1DB-B5CF87A57D6D}"/>
              </a:ext>
            </a:extLst>
          </p:cNvPr>
          <p:cNvSpPr txBox="1"/>
          <p:nvPr/>
        </p:nvSpPr>
        <p:spPr>
          <a:xfrm>
            <a:off x="0" y="5937437"/>
            <a:ext cx="3198311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14.10</a:t>
            </a:r>
          </a:p>
        </p:txBody>
      </p:sp>
    </p:spTree>
    <p:extLst>
      <p:ext uri="{BB962C8B-B14F-4D97-AF65-F5344CB8AC3E}">
        <p14:creationId xmlns:p14="http://schemas.microsoft.com/office/powerpoint/2010/main" val="9568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3198311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14.11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of ECG trace</a:t>
            </a:r>
          </a:p>
        </p:txBody>
      </p:sp>
      <p:pic>
        <p:nvPicPr>
          <p:cNvPr id="5" name="Picture 4" descr="A graph with a graph on it&#10;&#10;Description automatically generated with medium confidence">
            <a:extLst>
              <a:ext uri="{FF2B5EF4-FFF2-40B4-BE49-F238E27FC236}">
                <a16:creationId xmlns:a16="http://schemas.microsoft.com/office/drawing/2014/main" id="{E7F729D9-9CB9-67D8-9723-F00A6E0BB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73" y="1255184"/>
            <a:ext cx="9947854" cy="38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11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1A86F-5766-E773-1087-96DAEC78D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848D-8876-7276-E8AB-99FAEBA1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603" y="136524"/>
            <a:ext cx="8616402" cy="1065552"/>
          </a:xfrm>
        </p:spPr>
        <p:txBody>
          <a:bodyPr>
            <a:normAutofit fontScale="90000"/>
          </a:bodyPr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14.1 Markov Model (upper) Transition Probability Table; (lower) Drawn as a Network.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76329-4949-8A2C-D246-5276FAFE8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582" y="1393768"/>
            <a:ext cx="7200000" cy="3256779"/>
          </a:xfrm>
        </p:spPr>
        <p:txBody>
          <a:bodyPr>
            <a:normAutofit/>
          </a:bodyPr>
          <a:lstStyle/>
          <a:p>
            <a:pPr marL="9525" indent="0">
              <a:lnSpc>
                <a:spcPct val="115000"/>
              </a:lnSpc>
              <a:spcBef>
                <a:spcPts val="600"/>
              </a:spcBef>
              <a:buNone/>
              <a:tabLst>
                <a:tab pos="1331913" algn="ctr"/>
                <a:tab pos="3373438" algn="ctr"/>
                <a:tab pos="4792663" algn="ctr"/>
                <a:tab pos="6262688" algn="ctr"/>
                <a:tab pos="6973888" algn="ctr"/>
              </a:tabLst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 Next letter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31913" algn="ctr"/>
                <a:tab pos="3373438" algn="ctr"/>
                <a:tab pos="4792663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Current letter 	A 	B 	C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None/>
              <a:tabLst>
                <a:tab pos="1331913" algn="ctr"/>
                <a:tab pos="3373438" algn="ctr"/>
                <a:tab pos="4792663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A 	0.5 	0.25 	0.25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None/>
              <a:tabLst>
                <a:tab pos="1331913" algn="ctr"/>
                <a:tab pos="3373438" algn="ctr"/>
                <a:tab pos="4792663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B 	0.5 	0.5 	0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None/>
              <a:tabLst>
                <a:tab pos="1331913" algn="ctr"/>
                <a:tab pos="3373438" algn="ctr"/>
                <a:tab pos="4792663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 	0.5 	0 	0.5</a:t>
            </a:r>
            <a:endParaRPr lang="en-GB" sz="3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733EA6-32BA-F54E-F542-A96EA5C60E47}"/>
              </a:ext>
            </a:extLst>
          </p:cNvPr>
          <p:cNvCxnSpPr>
            <a:cxnSpLocks/>
          </p:cNvCxnSpPr>
          <p:nvPr/>
        </p:nvCxnSpPr>
        <p:spPr>
          <a:xfrm>
            <a:off x="2010582" y="2537988"/>
            <a:ext cx="720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9BF930-B532-E243-779A-2B14E09280FB}"/>
              </a:ext>
            </a:extLst>
          </p:cNvPr>
          <p:cNvCxnSpPr>
            <a:cxnSpLocks/>
          </p:cNvCxnSpPr>
          <p:nvPr/>
        </p:nvCxnSpPr>
        <p:spPr>
          <a:xfrm>
            <a:off x="2010582" y="1408504"/>
            <a:ext cx="720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B533E7-02B2-8D55-96B8-2A483D3C2763}"/>
              </a:ext>
            </a:extLst>
          </p:cNvPr>
          <p:cNvCxnSpPr>
            <a:cxnSpLocks/>
          </p:cNvCxnSpPr>
          <p:nvPr/>
        </p:nvCxnSpPr>
        <p:spPr>
          <a:xfrm>
            <a:off x="2010582" y="4218328"/>
            <a:ext cx="720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C5EBA7D-DB80-0E90-F54C-F4D25D1C5AEF}"/>
              </a:ext>
            </a:extLst>
          </p:cNvPr>
          <p:cNvGrpSpPr>
            <a:grpSpLocks noChangeAspect="1"/>
          </p:cNvGrpSpPr>
          <p:nvPr/>
        </p:nvGrpSpPr>
        <p:grpSpPr>
          <a:xfrm>
            <a:off x="4440582" y="4005385"/>
            <a:ext cx="2880000" cy="2966003"/>
            <a:chOff x="2605243" y="198826"/>
            <a:chExt cx="6273022" cy="646034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9513A0-921F-B3AA-3EA9-A4ABDA20F393}"/>
                </a:ext>
              </a:extLst>
            </p:cNvPr>
            <p:cNvGrpSpPr/>
            <p:nvPr/>
          </p:nvGrpSpPr>
          <p:grpSpPr>
            <a:xfrm>
              <a:off x="3634819" y="1128496"/>
              <a:ext cx="4006744" cy="4630567"/>
              <a:chOff x="3634819" y="1128496"/>
              <a:chExt cx="4006744" cy="463056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5DE709B-2730-8861-A807-0EA9043B0185}"/>
                  </a:ext>
                </a:extLst>
              </p:cNvPr>
              <p:cNvGrpSpPr/>
              <p:nvPr/>
            </p:nvGrpSpPr>
            <p:grpSpPr>
              <a:xfrm>
                <a:off x="3634819" y="2605808"/>
                <a:ext cx="1260000" cy="1675945"/>
                <a:chOff x="3634819" y="2592245"/>
                <a:chExt cx="1260000" cy="1675945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41A055DE-EFB9-D134-4FD7-4562D5C8CB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34819" y="2785437"/>
                  <a:ext cx="1260000" cy="12600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1166BD1-C05E-BBC6-91F1-8E9226083BBC}"/>
                    </a:ext>
                  </a:extLst>
                </p:cNvPr>
                <p:cNvSpPr txBox="1"/>
                <p:nvPr/>
              </p:nvSpPr>
              <p:spPr>
                <a:xfrm>
                  <a:off x="3746481" y="2592245"/>
                  <a:ext cx="1036674" cy="16759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400" dirty="0"/>
                    <a:t>A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5A1D149-2233-1BB4-0176-89A518FD10CF}"/>
                  </a:ext>
                </a:extLst>
              </p:cNvPr>
              <p:cNvGrpSpPr/>
              <p:nvPr/>
            </p:nvGrpSpPr>
            <p:grpSpPr>
              <a:xfrm>
                <a:off x="6381563" y="1128496"/>
                <a:ext cx="1260000" cy="1675945"/>
                <a:chOff x="3634819" y="2592245"/>
                <a:chExt cx="1260000" cy="1675945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3E6E9659-1EB1-D047-00FB-6B2D73947E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34819" y="2785437"/>
                  <a:ext cx="1260000" cy="12600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84EE87A-1D21-2465-34D3-B26685E54937}"/>
                    </a:ext>
                  </a:extLst>
                </p:cNvPr>
                <p:cNvSpPr txBox="1"/>
                <p:nvPr/>
              </p:nvSpPr>
              <p:spPr>
                <a:xfrm>
                  <a:off x="3746481" y="2592245"/>
                  <a:ext cx="1036674" cy="16759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400" dirty="0"/>
                    <a:t>B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9AA578F-7A31-EA5B-77EB-37CE83682BF9}"/>
                  </a:ext>
                </a:extLst>
              </p:cNvPr>
              <p:cNvGrpSpPr/>
              <p:nvPr/>
            </p:nvGrpSpPr>
            <p:grpSpPr>
              <a:xfrm>
                <a:off x="6381563" y="4083118"/>
                <a:ext cx="1260000" cy="1675945"/>
                <a:chOff x="3634819" y="2592243"/>
                <a:chExt cx="1260000" cy="1675945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2ADBFA9-A0D3-A606-ED73-7DA628724B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34819" y="2785437"/>
                  <a:ext cx="1260000" cy="12600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3CAE818-EC5E-0EE5-55E9-30DE17725F99}"/>
                    </a:ext>
                  </a:extLst>
                </p:cNvPr>
                <p:cNvSpPr txBox="1"/>
                <p:nvPr/>
              </p:nvSpPr>
              <p:spPr>
                <a:xfrm>
                  <a:off x="3746481" y="2592243"/>
                  <a:ext cx="1036674" cy="16759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400" dirty="0"/>
                    <a:t>C</a:t>
                  </a:r>
                </a:p>
              </p:txBody>
            </p:sp>
          </p:grpSp>
        </p:grp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A7E8B1A-0689-1AF9-8AD2-BE770E104FD8}"/>
                </a:ext>
              </a:extLst>
            </p:cNvPr>
            <p:cNvSpPr/>
            <p:nvPr/>
          </p:nvSpPr>
          <p:spPr>
            <a:xfrm>
              <a:off x="3634819" y="3622085"/>
              <a:ext cx="3037090" cy="3037090"/>
            </a:xfrm>
            <a:prstGeom prst="arc">
              <a:avLst>
                <a:gd name="adj1" fmla="val 16200000"/>
                <a:gd name="adj2" fmla="val 19841977"/>
              </a:avLst>
            </a:prstGeom>
            <a:ln w="508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6D2230BD-6C92-85E5-D44C-6A63E003DDBE}"/>
                </a:ext>
              </a:extLst>
            </p:cNvPr>
            <p:cNvSpPr/>
            <p:nvPr/>
          </p:nvSpPr>
          <p:spPr>
            <a:xfrm flipV="1">
              <a:off x="3634819" y="198826"/>
              <a:ext cx="3037090" cy="3037090"/>
            </a:xfrm>
            <a:prstGeom prst="arc">
              <a:avLst>
                <a:gd name="adj1" fmla="val 16200000"/>
                <a:gd name="adj2" fmla="val 19841977"/>
              </a:avLst>
            </a:prstGeom>
            <a:ln w="508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384B44D2-B144-B5C8-E199-607B4956C0BF}"/>
                </a:ext>
              </a:extLst>
            </p:cNvPr>
            <p:cNvSpPr/>
            <p:nvPr/>
          </p:nvSpPr>
          <p:spPr>
            <a:xfrm>
              <a:off x="4643258" y="1876785"/>
              <a:ext cx="3037090" cy="3037090"/>
            </a:xfrm>
            <a:prstGeom prst="arc">
              <a:avLst>
                <a:gd name="adj1" fmla="val 5435799"/>
                <a:gd name="adj2" fmla="val 9017559"/>
              </a:avLst>
            </a:prstGeom>
            <a:ln w="508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68681DF2-3ACA-6F96-D42D-9EDBB2ADE9C7}"/>
                </a:ext>
              </a:extLst>
            </p:cNvPr>
            <p:cNvSpPr/>
            <p:nvPr/>
          </p:nvSpPr>
          <p:spPr>
            <a:xfrm flipV="1">
              <a:off x="4643258" y="1944125"/>
              <a:ext cx="3037090" cy="3037090"/>
            </a:xfrm>
            <a:prstGeom prst="arc">
              <a:avLst>
                <a:gd name="adj1" fmla="val 5435799"/>
                <a:gd name="adj2" fmla="val 9017559"/>
              </a:avLst>
            </a:prstGeom>
            <a:ln w="508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5DB2CBD3-05AC-5071-B7BE-E4EEDC390874}"/>
                </a:ext>
              </a:extLst>
            </p:cNvPr>
            <p:cNvSpPr/>
            <p:nvPr/>
          </p:nvSpPr>
          <p:spPr>
            <a:xfrm>
              <a:off x="2605243" y="3356417"/>
              <a:ext cx="1627183" cy="1627183"/>
            </a:xfrm>
            <a:prstGeom prst="arc">
              <a:avLst>
                <a:gd name="adj1" fmla="val 1042217"/>
                <a:gd name="adj2" fmla="val 16237024"/>
              </a:avLst>
            </a:prstGeom>
            <a:ln w="508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2D81729D-B7CC-0620-F2F4-3D362BB626EC}"/>
                </a:ext>
              </a:extLst>
            </p:cNvPr>
            <p:cNvSpPr/>
            <p:nvPr/>
          </p:nvSpPr>
          <p:spPr>
            <a:xfrm flipH="1">
              <a:off x="7251082" y="1321688"/>
              <a:ext cx="1627183" cy="1627183"/>
            </a:xfrm>
            <a:prstGeom prst="arc">
              <a:avLst>
                <a:gd name="adj1" fmla="val 2742732"/>
                <a:gd name="adj2" fmla="val 18242323"/>
              </a:avLst>
            </a:prstGeom>
            <a:ln w="508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CCB2FB67-1F59-6B88-0445-D4CF8862BFCB}"/>
                </a:ext>
              </a:extLst>
            </p:cNvPr>
            <p:cNvSpPr/>
            <p:nvPr/>
          </p:nvSpPr>
          <p:spPr>
            <a:xfrm flipH="1">
              <a:off x="7251082" y="4241978"/>
              <a:ext cx="1627183" cy="1627183"/>
            </a:xfrm>
            <a:prstGeom prst="arc">
              <a:avLst>
                <a:gd name="adj1" fmla="val 2742732"/>
                <a:gd name="adj2" fmla="val 18242323"/>
              </a:avLst>
            </a:prstGeom>
            <a:ln w="508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6B6244-5DDA-EB33-4AAC-4F5A6B0D34FF}"/>
                </a:ext>
              </a:extLst>
            </p:cNvPr>
            <p:cNvSpPr txBox="1"/>
            <p:nvPr/>
          </p:nvSpPr>
          <p:spPr>
            <a:xfrm>
              <a:off x="3153035" y="4003286"/>
              <a:ext cx="1037689" cy="804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D3EC70-C583-8475-AB69-39E168F9485A}"/>
                </a:ext>
              </a:extLst>
            </p:cNvPr>
            <p:cNvSpPr txBox="1"/>
            <p:nvPr/>
          </p:nvSpPr>
          <p:spPr>
            <a:xfrm>
              <a:off x="4790701" y="2422597"/>
              <a:ext cx="1292574" cy="804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1D0925-C709-5D48-9844-A7E5092E36ED}"/>
                </a:ext>
              </a:extLst>
            </p:cNvPr>
            <p:cNvSpPr txBox="1"/>
            <p:nvPr/>
          </p:nvSpPr>
          <p:spPr>
            <a:xfrm>
              <a:off x="4790701" y="3636800"/>
              <a:ext cx="1292574" cy="804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328619-A153-D021-A87A-BFBCE1E0F46A}"/>
                </a:ext>
              </a:extLst>
            </p:cNvPr>
            <p:cNvSpPr txBox="1"/>
            <p:nvPr/>
          </p:nvSpPr>
          <p:spPr>
            <a:xfrm>
              <a:off x="7608686" y="5049953"/>
              <a:ext cx="1037689" cy="804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085C98-9182-DC40-330C-0982B47B92A6}"/>
                </a:ext>
              </a:extLst>
            </p:cNvPr>
            <p:cNvSpPr txBox="1"/>
            <p:nvPr/>
          </p:nvSpPr>
          <p:spPr>
            <a:xfrm>
              <a:off x="7612225" y="2142574"/>
              <a:ext cx="1037689" cy="804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11940D-0EE0-EA1D-05CF-FC6A993C60EB}"/>
                </a:ext>
              </a:extLst>
            </p:cNvPr>
            <p:cNvSpPr txBox="1"/>
            <p:nvPr/>
          </p:nvSpPr>
          <p:spPr>
            <a:xfrm>
              <a:off x="5380171" y="4654726"/>
              <a:ext cx="1037689" cy="804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2C32DC-C3ED-A16E-0CEB-C8A41874483F}"/>
                </a:ext>
              </a:extLst>
            </p:cNvPr>
            <p:cNvSpPr txBox="1"/>
            <p:nvPr/>
          </p:nvSpPr>
          <p:spPr>
            <a:xfrm>
              <a:off x="5356196" y="1135460"/>
              <a:ext cx="1037689" cy="804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22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0709E-1134-7464-713E-44DBCB876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6834-EAAB-7530-6418-3ABFFAB5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603" y="136524"/>
            <a:ext cx="8616402" cy="1065552"/>
          </a:xfrm>
        </p:spPr>
        <p:txBody>
          <a:bodyPr>
            <a:normAutofit/>
          </a:bodyPr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inline table Section 14.3.1 p.208 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ACC7-02C3-0EF5-721C-590EAC301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582" y="1393768"/>
            <a:ext cx="7200000" cy="3256779"/>
          </a:xfrm>
        </p:spPr>
        <p:txBody>
          <a:bodyPr>
            <a:normAutofit/>
          </a:bodyPr>
          <a:lstStyle/>
          <a:p>
            <a:pPr marL="9525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709613" algn="ctr"/>
                <a:tab pos="1954213" algn="ctr"/>
                <a:tab pos="3198813" algn="ctr"/>
                <a:tab pos="5589588" algn="ctr"/>
                <a:tab pos="6262688" algn="ctr"/>
                <a:tab pos="6973888" algn="ctr"/>
              </a:tabLst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Raw frequencies	Totals</a:t>
            </a:r>
          </a:p>
          <a:p>
            <a:pPr marL="9525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709613" algn="ctr"/>
                <a:tab pos="1954213" algn="ctr"/>
                <a:tab pos="3198813" algn="ctr"/>
                <a:tab pos="5589588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AA: 7	AB: 3	AC: 9	start with A: 19</a:t>
            </a:r>
          </a:p>
          <a:p>
            <a:pPr marL="9525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709613" algn="ctr"/>
                <a:tab pos="1954213" algn="ctr"/>
                <a:tab pos="3198813" algn="ctr"/>
                <a:tab pos="5589588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BA: 2	BB: 2	BC: 0	start with B: 4</a:t>
            </a:r>
          </a:p>
          <a:p>
            <a:pPr marL="9525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709613" algn="ctr"/>
                <a:tab pos="1954213" algn="ctr"/>
                <a:tab pos="3198813" algn="ctr"/>
                <a:tab pos="5589588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CA: 9	CB: 0	CC: 5	start with C: 14</a:t>
            </a:r>
            <a:endParaRPr lang="en-GB" sz="3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EEA167-C2FE-041F-A5EB-B4B2451DE8F8}"/>
              </a:ext>
            </a:extLst>
          </p:cNvPr>
          <p:cNvCxnSpPr>
            <a:cxnSpLocks/>
          </p:cNvCxnSpPr>
          <p:nvPr/>
        </p:nvCxnSpPr>
        <p:spPr>
          <a:xfrm>
            <a:off x="2010582" y="1974318"/>
            <a:ext cx="720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D1287F-9C97-8071-1AED-46A68B41C1F7}"/>
              </a:ext>
            </a:extLst>
          </p:cNvPr>
          <p:cNvCxnSpPr>
            <a:cxnSpLocks/>
          </p:cNvCxnSpPr>
          <p:nvPr/>
        </p:nvCxnSpPr>
        <p:spPr>
          <a:xfrm>
            <a:off x="2010582" y="1408504"/>
            <a:ext cx="720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C3207C-EE70-4E5F-E31B-FAEE68B6BC83}"/>
              </a:ext>
            </a:extLst>
          </p:cNvPr>
          <p:cNvCxnSpPr>
            <a:cxnSpLocks/>
          </p:cNvCxnSpPr>
          <p:nvPr/>
        </p:nvCxnSpPr>
        <p:spPr>
          <a:xfrm>
            <a:off x="2010582" y="4218328"/>
            <a:ext cx="720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49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76FF6-4D91-DAC0-A278-EFE128E25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B05E9-6CA0-CC14-2601-B219DB39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603" y="136524"/>
            <a:ext cx="8616402" cy="1065552"/>
          </a:xfrm>
        </p:spPr>
        <p:txBody>
          <a:bodyPr>
            <a:normAutofit fontScale="90000"/>
          </a:bodyPr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14.2 Estimated Transition Probabilities Based on Observed Transition Frequencies.</a:t>
            </a:r>
            <a:b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47B2E-161A-D25E-C908-13CB8290F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784" y="1782074"/>
            <a:ext cx="7200000" cy="3256779"/>
          </a:xfrm>
        </p:spPr>
        <p:txBody>
          <a:bodyPr>
            <a:normAutofit/>
          </a:bodyPr>
          <a:lstStyle/>
          <a:p>
            <a:pPr marL="9525" indent="0">
              <a:lnSpc>
                <a:spcPct val="115000"/>
              </a:lnSpc>
              <a:spcBef>
                <a:spcPts val="600"/>
              </a:spcBef>
              <a:buNone/>
              <a:tabLst>
                <a:tab pos="1331913" algn="ctr"/>
                <a:tab pos="3373438" algn="ctr"/>
                <a:tab pos="4792663" algn="ctr"/>
                <a:tab pos="6262688" algn="ctr"/>
                <a:tab pos="6973888" algn="ctr"/>
              </a:tabLst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 Next letter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None/>
              <a:tabLst>
                <a:tab pos="1331913" algn="ctr"/>
                <a:tab pos="3373438" algn="ctr"/>
                <a:tab pos="4792663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Current letter 	A 	B 	C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None/>
              <a:tabLst>
                <a:tab pos="1331913" algn="ctr"/>
                <a:tab pos="3373438" algn="ctr"/>
                <a:tab pos="4792663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A	0.368	0.158	0.474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None/>
              <a:tabLst>
                <a:tab pos="1331913" algn="ctr"/>
                <a:tab pos="3373438" algn="ctr"/>
                <a:tab pos="4792663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B	0.500	0.500	0.000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None/>
              <a:tabLst>
                <a:tab pos="1331913" algn="ctr"/>
                <a:tab pos="3373438" algn="ctr"/>
                <a:tab pos="4792663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	0.643	0.000	0.357</a:t>
            </a:r>
            <a:endParaRPr lang="en-GB" sz="3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5F749B-A2C0-C1B8-CEFC-55C49A32445E}"/>
              </a:ext>
            </a:extLst>
          </p:cNvPr>
          <p:cNvCxnSpPr>
            <a:cxnSpLocks/>
          </p:cNvCxnSpPr>
          <p:nvPr/>
        </p:nvCxnSpPr>
        <p:spPr>
          <a:xfrm>
            <a:off x="2348784" y="2876190"/>
            <a:ext cx="720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172245-B215-60DE-16FA-E223A732B027}"/>
              </a:ext>
            </a:extLst>
          </p:cNvPr>
          <p:cNvCxnSpPr>
            <a:cxnSpLocks/>
          </p:cNvCxnSpPr>
          <p:nvPr/>
        </p:nvCxnSpPr>
        <p:spPr>
          <a:xfrm>
            <a:off x="2348784" y="1796810"/>
            <a:ext cx="720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742666-ABBE-F635-9374-079FC2A4875A}"/>
              </a:ext>
            </a:extLst>
          </p:cNvPr>
          <p:cNvCxnSpPr>
            <a:cxnSpLocks/>
          </p:cNvCxnSpPr>
          <p:nvPr/>
        </p:nvCxnSpPr>
        <p:spPr>
          <a:xfrm>
            <a:off x="2348784" y="4556530"/>
            <a:ext cx="720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1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1D2A7-1568-B59D-D183-270CEE67A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EFC1-3506-A33B-2592-412097D9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603" y="136524"/>
            <a:ext cx="8616402" cy="1065552"/>
          </a:xfrm>
        </p:spPr>
        <p:txBody>
          <a:bodyPr>
            <a:normAutofit fontScale="90000"/>
          </a:bodyPr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14.3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Markov Model Transition Probability Based on Previous Two Letters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2A798-56E3-8A0D-050C-BEDFD10A7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090" y="1731970"/>
            <a:ext cx="6480000" cy="3256779"/>
          </a:xfrm>
        </p:spPr>
        <p:txBody>
          <a:bodyPr>
            <a:normAutofit lnSpcReduction="10000"/>
          </a:bodyPr>
          <a:lstStyle/>
          <a:p>
            <a:pPr marL="9525" indent="0">
              <a:lnSpc>
                <a:spcPct val="115000"/>
              </a:lnSpc>
              <a:spcBef>
                <a:spcPts val="600"/>
              </a:spcBef>
              <a:buNone/>
              <a:tabLst>
                <a:tab pos="1331913" algn="ctr"/>
                <a:tab pos="3548063" algn="ctr"/>
                <a:tab pos="4481513" algn="ctr"/>
                <a:tab pos="5365750" algn="ctr"/>
                <a:tab pos="6262688" algn="ctr"/>
                <a:tab pos="6973888" algn="ctr"/>
              </a:tabLst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Next letter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31913" algn="ctr"/>
                <a:tab pos="3548063" algn="ctr"/>
                <a:tab pos="4481513" algn="ctr"/>
                <a:tab pos="5365750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Last 2 letters	A		B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None/>
              <a:tabLst>
                <a:tab pos="1331913" algn="ctr"/>
                <a:tab pos="3548063" algn="ctr"/>
                <a:tab pos="4481513" algn="ctr"/>
                <a:tab pos="5365750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AA	0.75		0.25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None/>
              <a:tabLst>
                <a:tab pos="1331913" algn="ctr"/>
                <a:tab pos="3548063" algn="ctr"/>
                <a:tab pos="4481513" algn="ctr"/>
                <a:tab pos="5365750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AB	0.5		0.5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None/>
              <a:tabLst>
                <a:tab pos="1331913" algn="ctr"/>
                <a:tab pos="3548063" algn="ctr"/>
                <a:tab pos="4481513" algn="ctr"/>
                <a:tab pos="5365750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BA	0.25		0.75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None/>
              <a:tabLst>
                <a:tab pos="1331913" algn="ctr"/>
                <a:tab pos="3548063" algn="ctr"/>
                <a:tab pos="4481513" algn="ctr"/>
                <a:tab pos="5365750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BB	1		0</a:t>
            </a:r>
            <a:endParaRPr lang="en-GB" sz="3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2AA109-D4EA-EB11-49DF-92B71C264457}"/>
              </a:ext>
            </a:extLst>
          </p:cNvPr>
          <p:cNvCxnSpPr>
            <a:cxnSpLocks/>
          </p:cNvCxnSpPr>
          <p:nvPr/>
        </p:nvCxnSpPr>
        <p:spPr>
          <a:xfrm>
            <a:off x="2737090" y="2788507"/>
            <a:ext cx="648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5026F0-6663-30EF-C53D-9316549AEA05}"/>
              </a:ext>
            </a:extLst>
          </p:cNvPr>
          <p:cNvCxnSpPr>
            <a:cxnSpLocks/>
          </p:cNvCxnSpPr>
          <p:nvPr/>
        </p:nvCxnSpPr>
        <p:spPr>
          <a:xfrm>
            <a:off x="2737090" y="1746706"/>
            <a:ext cx="648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6CCA68-96E3-8549-DCBC-AE5F3771372B}"/>
              </a:ext>
            </a:extLst>
          </p:cNvPr>
          <p:cNvCxnSpPr>
            <a:cxnSpLocks/>
          </p:cNvCxnSpPr>
          <p:nvPr/>
        </p:nvCxnSpPr>
        <p:spPr>
          <a:xfrm>
            <a:off x="2737090" y="4844628"/>
            <a:ext cx="648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944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AD82A-6DE1-A1E8-0D68-E0FCF7322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40D9-84FC-5EB1-46A8-977C2D665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603" y="136524"/>
            <a:ext cx="8616402" cy="1065552"/>
          </a:xfrm>
        </p:spPr>
        <p:txBody>
          <a:bodyPr>
            <a:normAutofit/>
          </a:bodyPr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inline table Section 14.3.2 p.209 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0B14-E511-FD6D-17BA-4C4DDFF87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581" y="1393768"/>
            <a:ext cx="7740000" cy="3256779"/>
          </a:xfrm>
        </p:spPr>
        <p:txBody>
          <a:bodyPr>
            <a:normAutofit lnSpcReduction="10000"/>
          </a:bodyPr>
          <a:lstStyle/>
          <a:p>
            <a:pPr marL="9525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766888" algn="ctr"/>
                <a:tab pos="5589588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Raw frequencies	Totals</a:t>
            </a:r>
          </a:p>
          <a:p>
            <a:pPr marL="9525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833438" algn="ctr"/>
                <a:tab pos="1766888" algn="ctr"/>
                <a:tab pos="2663825" algn="ctr"/>
                <a:tab pos="5589588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AAA: 11		AAB: 6	starting with AA: 17</a:t>
            </a:r>
          </a:p>
          <a:p>
            <a:pPr marL="9525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833438" algn="ctr"/>
                <a:tab pos="1766888" algn="ctr"/>
                <a:tab pos="2663825" algn="ctr"/>
                <a:tab pos="5589588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ABA: 7		ABB: 8 	starting with AB: 15</a:t>
            </a:r>
          </a:p>
          <a:p>
            <a:pPr marL="9525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833438" algn="ctr"/>
                <a:tab pos="1766888" algn="ctr"/>
                <a:tab pos="2663825" algn="ctr"/>
                <a:tab pos="5589588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BAA: 6		BAB: 8 	starting with BA: 14</a:t>
            </a:r>
          </a:p>
          <a:p>
            <a:pPr marL="9525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833438" algn="ctr"/>
                <a:tab pos="1766888" algn="ctr"/>
                <a:tab pos="2663825" algn="ctr"/>
                <a:tab pos="5589588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BBA: 8		BBB: 0	starting with BB: 8</a:t>
            </a:r>
            <a:endParaRPr lang="en-GB" sz="3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319637-B235-E7B8-34B2-0BCB6392D66E}"/>
              </a:ext>
            </a:extLst>
          </p:cNvPr>
          <p:cNvCxnSpPr>
            <a:cxnSpLocks/>
          </p:cNvCxnSpPr>
          <p:nvPr/>
        </p:nvCxnSpPr>
        <p:spPr>
          <a:xfrm>
            <a:off x="2010582" y="1974318"/>
            <a:ext cx="774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1361A5-BDE6-9721-06DC-106D1188D55C}"/>
              </a:ext>
            </a:extLst>
          </p:cNvPr>
          <p:cNvCxnSpPr>
            <a:cxnSpLocks/>
          </p:cNvCxnSpPr>
          <p:nvPr/>
        </p:nvCxnSpPr>
        <p:spPr>
          <a:xfrm>
            <a:off x="2010582" y="1408504"/>
            <a:ext cx="774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30538C-0ADD-88D3-0436-933046537078}"/>
              </a:ext>
            </a:extLst>
          </p:cNvPr>
          <p:cNvCxnSpPr>
            <a:cxnSpLocks/>
          </p:cNvCxnSpPr>
          <p:nvPr/>
        </p:nvCxnSpPr>
        <p:spPr>
          <a:xfrm>
            <a:off x="2010582" y="4606634"/>
            <a:ext cx="774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45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17FA43D-97A9-9F4B-B031-8A89AAD82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270" y="755396"/>
            <a:ext cx="6684010" cy="53472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5CFF8E-98BB-FB4E-ADC5-F76140CC698D}"/>
              </a:ext>
            </a:extLst>
          </p:cNvPr>
          <p:cNvSpPr txBox="1"/>
          <p:nvPr/>
        </p:nvSpPr>
        <p:spPr>
          <a:xfrm>
            <a:off x="3607825" y="3580338"/>
            <a:ext cx="1069140" cy="83099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Bull</a:t>
            </a:r>
            <a:br>
              <a:rPr lang="en-US" sz="2400" dirty="0"/>
            </a:br>
            <a:r>
              <a:rPr lang="en-US" sz="2400" dirty="0"/>
              <a:t>market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20B08-C7F2-D043-BD12-EEE6B102DD13}"/>
              </a:ext>
            </a:extLst>
          </p:cNvPr>
          <p:cNvSpPr txBox="1"/>
          <p:nvPr/>
        </p:nvSpPr>
        <p:spPr>
          <a:xfrm>
            <a:off x="4793815" y="3580338"/>
            <a:ext cx="1069140" cy="83099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Bear</a:t>
            </a:r>
            <a:br>
              <a:rPr lang="en-US" sz="2400" dirty="0"/>
            </a:br>
            <a:r>
              <a:rPr lang="en-US" sz="2400" dirty="0"/>
              <a:t>market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020963-DB73-A543-A137-9CADDE876BA2}"/>
              </a:ext>
            </a:extLst>
          </p:cNvPr>
          <p:cNvCxnSpPr>
            <a:cxnSpLocks/>
          </p:cNvCxnSpPr>
          <p:nvPr/>
        </p:nvCxnSpPr>
        <p:spPr>
          <a:xfrm>
            <a:off x="4876800" y="1341120"/>
            <a:ext cx="0" cy="2503378"/>
          </a:xfrm>
          <a:prstGeom prst="line">
            <a:avLst/>
          </a:prstGeom>
          <a:ln w="571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5CE552-77FE-BF44-ACB3-674E39B4D65A}"/>
              </a:ext>
            </a:extLst>
          </p:cNvPr>
          <p:cNvCxnSpPr>
            <a:cxnSpLocks/>
          </p:cNvCxnSpPr>
          <p:nvPr/>
        </p:nvCxnSpPr>
        <p:spPr>
          <a:xfrm>
            <a:off x="5740400" y="1341120"/>
            <a:ext cx="0" cy="2503378"/>
          </a:xfrm>
          <a:prstGeom prst="line">
            <a:avLst/>
          </a:prstGeom>
          <a:ln w="571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41FB55-91A1-824A-8674-5C62A949241B}"/>
              </a:ext>
            </a:extLst>
          </p:cNvPr>
          <p:cNvCxnSpPr>
            <a:cxnSpLocks/>
          </p:cNvCxnSpPr>
          <p:nvPr/>
        </p:nvCxnSpPr>
        <p:spPr>
          <a:xfrm>
            <a:off x="3607825" y="1341120"/>
            <a:ext cx="0" cy="2503378"/>
          </a:xfrm>
          <a:prstGeom prst="line">
            <a:avLst/>
          </a:prstGeom>
          <a:ln w="571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AD8C7D-B8A2-B247-ABC7-D386E8490E89}"/>
              </a:ext>
            </a:extLst>
          </p:cNvPr>
          <p:cNvCxnSpPr/>
          <p:nvPr/>
        </p:nvCxnSpPr>
        <p:spPr>
          <a:xfrm>
            <a:off x="3607825" y="3510280"/>
            <a:ext cx="1268975" cy="0"/>
          </a:xfrm>
          <a:prstGeom prst="straightConnector1">
            <a:avLst/>
          </a:prstGeom>
          <a:ln w="31750">
            <a:solidFill>
              <a:srgbClr val="7030A0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FA58A1-9036-494F-A99D-5FE1E6802B1A}"/>
              </a:ext>
            </a:extLst>
          </p:cNvPr>
          <p:cNvCxnSpPr>
            <a:cxnSpLocks/>
          </p:cNvCxnSpPr>
          <p:nvPr/>
        </p:nvCxnSpPr>
        <p:spPr>
          <a:xfrm>
            <a:off x="4876800" y="3510280"/>
            <a:ext cx="863600" cy="0"/>
          </a:xfrm>
          <a:prstGeom prst="straightConnector1">
            <a:avLst/>
          </a:prstGeom>
          <a:ln w="31750">
            <a:solidFill>
              <a:srgbClr val="7030A0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88520B3-0391-564D-85A3-57E853AE4357}"/>
              </a:ext>
            </a:extLst>
          </p:cNvPr>
          <p:cNvSpPr txBox="1"/>
          <p:nvPr/>
        </p:nvSpPr>
        <p:spPr>
          <a:xfrm>
            <a:off x="7864348" y="1731835"/>
            <a:ext cx="1995419" cy="120032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Black Monday</a:t>
            </a:r>
            <a:br>
              <a:rPr lang="en-US" sz="2400" dirty="0"/>
            </a:br>
            <a:r>
              <a:rPr lang="en-US" sz="2400" dirty="0"/>
              <a:t>discontinuous </a:t>
            </a:r>
            <a:br>
              <a:rPr lang="en-US" sz="2400" dirty="0"/>
            </a:br>
            <a:r>
              <a:rPr lang="en-US" sz="2400" dirty="0"/>
              <a:t>change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DC5DA7-D787-D74D-91E8-EF46D6BA37D1}"/>
              </a:ext>
            </a:extLst>
          </p:cNvPr>
          <p:cNvCxnSpPr>
            <a:cxnSpLocks/>
          </p:cNvCxnSpPr>
          <p:nvPr/>
        </p:nvCxnSpPr>
        <p:spPr>
          <a:xfrm flipH="1">
            <a:off x="6543040" y="2592809"/>
            <a:ext cx="1772920" cy="678711"/>
          </a:xfrm>
          <a:prstGeom prst="straightConnector1">
            <a:avLst/>
          </a:prstGeom>
          <a:ln w="31750">
            <a:solidFill>
              <a:srgbClr val="7030A0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A77FF6-DCCE-BDC1-82FA-567D4FA995BE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14.1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D2A23-0514-D544-40F0-6D348CBA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market leading up to and after Black Monday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F8E136-5C59-2797-A569-F2508AFE8DA4}"/>
              </a:ext>
            </a:extLst>
          </p:cNvPr>
          <p:cNvSpPr txBox="1"/>
          <p:nvPr/>
        </p:nvSpPr>
        <p:spPr>
          <a:xfrm>
            <a:off x="9853057" y="2040176"/>
            <a:ext cx="2130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(19</a:t>
            </a:r>
            <a:r>
              <a:rPr lang="en-US" sz="1800" baseline="30000" dirty="0"/>
              <a:t>th</a:t>
            </a:r>
            <a:r>
              <a:rPr lang="en-US" sz="1800" dirty="0"/>
              <a:t> October 1987)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FF81B-A8C2-212F-99CC-192931BFF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B146-3593-F9FE-5E80-F7AB6C6F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603" y="136524"/>
            <a:ext cx="8616402" cy="1065552"/>
          </a:xfrm>
        </p:spPr>
        <p:txBody>
          <a:bodyPr>
            <a:normAutofit fontScale="90000"/>
          </a:bodyPr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14.4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Observed Transition Probabilities for Order 2 Markov Model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E8DD5-C9D8-0473-996E-33DAD9BC0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564" y="1731970"/>
            <a:ext cx="6480000" cy="3256779"/>
          </a:xfrm>
        </p:spPr>
        <p:txBody>
          <a:bodyPr>
            <a:normAutofit lnSpcReduction="10000"/>
          </a:bodyPr>
          <a:lstStyle/>
          <a:p>
            <a:pPr marL="9525" indent="0">
              <a:lnSpc>
                <a:spcPct val="115000"/>
              </a:lnSpc>
              <a:spcBef>
                <a:spcPts val="600"/>
              </a:spcBef>
              <a:buNone/>
              <a:tabLst>
                <a:tab pos="1331913" algn="ctr"/>
                <a:tab pos="3548063" algn="ctr"/>
                <a:tab pos="4481513" algn="ctr"/>
                <a:tab pos="5365750" algn="ctr"/>
                <a:tab pos="6262688" algn="ctr"/>
                <a:tab pos="6973888" algn="ctr"/>
              </a:tabLst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Next letter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31913" algn="ctr"/>
                <a:tab pos="3548063" algn="ctr"/>
                <a:tab pos="4481513" algn="ctr"/>
                <a:tab pos="5365750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Last 2 letters	A		B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None/>
              <a:tabLst>
                <a:tab pos="1331913" algn="ctr"/>
                <a:tab pos="3548063" algn="ctr"/>
                <a:tab pos="4481513" algn="ctr"/>
                <a:tab pos="5365750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AA	0.75		0.25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None/>
              <a:tabLst>
                <a:tab pos="1331913" algn="ctr"/>
                <a:tab pos="3548063" algn="ctr"/>
                <a:tab pos="4481513" algn="ctr"/>
                <a:tab pos="5365750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AB	0.5		0.5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None/>
              <a:tabLst>
                <a:tab pos="1331913" algn="ctr"/>
                <a:tab pos="3548063" algn="ctr"/>
                <a:tab pos="4481513" algn="ctr"/>
                <a:tab pos="5365750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BA	0.25		0.75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None/>
              <a:tabLst>
                <a:tab pos="1331913" algn="ctr"/>
                <a:tab pos="3548063" algn="ctr"/>
                <a:tab pos="4481513" algn="ctr"/>
                <a:tab pos="5365750" algn="ctr"/>
                <a:tab pos="6262688" algn="ctr"/>
                <a:tab pos="6973888" algn="ctr"/>
              </a:tabLst>
            </a:pP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BB	1		0</a:t>
            </a:r>
            <a:endParaRPr lang="en-GB" sz="3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8F5AAA-CBAD-F84E-4802-4887437E4817}"/>
              </a:ext>
            </a:extLst>
          </p:cNvPr>
          <p:cNvCxnSpPr>
            <a:cxnSpLocks/>
          </p:cNvCxnSpPr>
          <p:nvPr/>
        </p:nvCxnSpPr>
        <p:spPr>
          <a:xfrm>
            <a:off x="2724564" y="2788507"/>
            <a:ext cx="648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4C84C6-3604-0DD6-D2F4-EA38089B2238}"/>
              </a:ext>
            </a:extLst>
          </p:cNvPr>
          <p:cNvCxnSpPr>
            <a:cxnSpLocks/>
          </p:cNvCxnSpPr>
          <p:nvPr/>
        </p:nvCxnSpPr>
        <p:spPr>
          <a:xfrm>
            <a:off x="2724564" y="1746706"/>
            <a:ext cx="648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22B327-6880-0B9B-9FE8-B2BA5414F2C1}"/>
              </a:ext>
            </a:extLst>
          </p:cNvPr>
          <p:cNvCxnSpPr>
            <a:cxnSpLocks/>
          </p:cNvCxnSpPr>
          <p:nvPr/>
        </p:nvCxnSpPr>
        <p:spPr>
          <a:xfrm>
            <a:off x="2724564" y="4844628"/>
            <a:ext cx="648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552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E6FAE-F2CB-8066-B38B-A1FD5F52A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4934-8E66-9E2E-CFD3-F439FF55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603" y="136524"/>
            <a:ext cx="8616402" cy="1429229"/>
          </a:xfrm>
        </p:spPr>
        <p:txBody>
          <a:bodyPr>
            <a:normAutofit fontScale="90000"/>
          </a:bodyPr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14.5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Hidden Markov Model for British Summer Weather – Hidden State in Brackets (Changeable/Wet)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A4D7F-C35D-979D-B7AC-C945AFCD7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601" y="2082698"/>
            <a:ext cx="8460000" cy="3804534"/>
          </a:xfrm>
        </p:spPr>
        <p:txBody>
          <a:bodyPr>
            <a:normAutofit/>
          </a:bodyPr>
          <a:lstStyle/>
          <a:p>
            <a:pPr marL="9525" indent="0">
              <a:lnSpc>
                <a:spcPct val="115000"/>
              </a:lnSpc>
              <a:spcBef>
                <a:spcPts val="600"/>
              </a:spcBef>
              <a:buNone/>
              <a:tabLst>
                <a:tab pos="1331913" algn="ctr"/>
                <a:tab pos="3548063" algn="ctr"/>
                <a:tab pos="5191125" algn="ctr"/>
                <a:tab pos="6486525" algn="ctr"/>
                <a:tab pos="7543800" algn="ctr"/>
              </a:tabLst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Tomorrows weather	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None/>
              <a:tabLst>
                <a:tab pos="1331913" algn="ctr"/>
                <a:tab pos="3548063" algn="ctr"/>
                <a:tab pos="5191125" algn="ctr"/>
                <a:tab pos="6486525" algn="ctr"/>
                <a:tab pos="7543800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Current weather 	Sun	Rain	Sun	Rain</a:t>
            </a: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1331913" algn="ctr"/>
                <a:tab pos="3548063" algn="ctr"/>
                <a:tab pos="5191125" algn="ctr"/>
                <a:tab pos="6486525" algn="ctr"/>
                <a:tab pos="7543800" algn="ctr"/>
              </a:tabLst>
            </a:pP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(Changeable)	(Changeable)	(Wet)	(Wet)</a:t>
            </a:r>
            <a:endParaRPr lang="en-GB" sz="2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525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31913" algn="ctr"/>
                <a:tab pos="3548063" algn="ctr"/>
                <a:tab pos="5191125" algn="ctr"/>
                <a:tab pos="6486525" algn="ctr"/>
                <a:tab pos="7543800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Sun </a:t>
            </a: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(Changeable)</a:t>
            </a: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0.3	0.4	0.1	0.2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31913" algn="ctr"/>
                <a:tab pos="3548063" algn="ctr"/>
                <a:tab pos="5191125" algn="ctr"/>
                <a:tab pos="6486525" algn="ctr"/>
                <a:tab pos="7543800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Rain </a:t>
            </a: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(Changeable)</a:t>
            </a: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0.3	0.3	0	0.4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31913" algn="ctr"/>
                <a:tab pos="3548063" algn="ctr"/>
                <a:tab pos="5191125" algn="ctr"/>
                <a:tab pos="6486525" algn="ctr"/>
                <a:tab pos="7543800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Sun </a:t>
            </a: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(Wet)</a:t>
            </a: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0.2	0.1	0.1	0.6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31913" algn="ctr"/>
                <a:tab pos="3548063" algn="ctr"/>
                <a:tab pos="5191125" algn="ctr"/>
                <a:tab pos="6486525" algn="ctr"/>
                <a:tab pos="7543800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Rain </a:t>
            </a: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(Wet)</a:t>
            </a: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0	0.1	0	0.9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536F91-EBFE-3409-E2B7-CAE963B2E7AE}"/>
              </a:ext>
            </a:extLst>
          </p:cNvPr>
          <p:cNvCxnSpPr>
            <a:cxnSpLocks/>
          </p:cNvCxnSpPr>
          <p:nvPr/>
        </p:nvCxnSpPr>
        <p:spPr>
          <a:xfrm>
            <a:off x="1813601" y="3515016"/>
            <a:ext cx="846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E69D51-2977-F1DA-00A6-CE37C8DE154E}"/>
              </a:ext>
            </a:extLst>
          </p:cNvPr>
          <p:cNvCxnSpPr>
            <a:cxnSpLocks/>
          </p:cNvCxnSpPr>
          <p:nvPr/>
        </p:nvCxnSpPr>
        <p:spPr>
          <a:xfrm>
            <a:off x="1813601" y="2084908"/>
            <a:ext cx="846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4E0639-151D-B891-045E-1B08E7F0CEB9}"/>
              </a:ext>
            </a:extLst>
          </p:cNvPr>
          <p:cNvCxnSpPr>
            <a:cxnSpLocks/>
          </p:cNvCxnSpPr>
          <p:nvPr/>
        </p:nvCxnSpPr>
        <p:spPr>
          <a:xfrm>
            <a:off x="1813601" y="5846708"/>
            <a:ext cx="846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781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B7C2C-4D6C-9220-F4A5-CB26CF673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8DD2-6E30-1225-AE8D-8B2A56F19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603" y="136524"/>
            <a:ext cx="8616402" cy="1429229"/>
          </a:xfrm>
        </p:spPr>
        <p:txBody>
          <a:bodyPr>
            <a:normAutofit fontScale="90000"/>
          </a:bodyPr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14.6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High-level Classification of Periods of Data as a Coarse-grained Time Series</a:t>
            </a:r>
            <a:b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648E4-B48B-E065-B041-90FA1D884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601" y="2082698"/>
            <a:ext cx="8460000" cy="3804534"/>
          </a:xfrm>
        </p:spPr>
        <p:txBody>
          <a:bodyPr>
            <a:normAutofit/>
          </a:bodyPr>
          <a:lstStyle/>
          <a:p>
            <a:pPr marL="11113" indent="0">
              <a:spcBef>
                <a:spcPts val="1200"/>
              </a:spcBef>
              <a:spcAft>
                <a:spcPts val="1200"/>
              </a:spcAft>
              <a:buNone/>
              <a:tabLst>
                <a:tab pos="746125" algn="ctr"/>
                <a:tab pos="3635375" algn="ctr"/>
                <a:tab pos="6037263" algn="ctr"/>
                <a:tab pos="7283450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D-723	high-rate, normal pattern	–  	15 mins</a:t>
            </a:r>
            <a:b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 (strenuous  activity) </a:t>
            </a:r>
          </a:p>
          <a:p>
            <a:pPr marL="11113" indent="0">
              <a:spcBef>
                <a:spcPts val="1200"/>
              </a:spcBef>
              <a:spcAft>
                <a:spcPts val="1200"/>
              </a:spcAft>
              <a:buNone/>
              <a:tabLst>
                <a:tab pos="746125" algn="ctr"/>
                <a:tab pos="3635375" algn="ctr"/>
                <a:tab pos="6037263" algn="ctr"/>
                <a:tab pos="7283450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D-724 	low-heart rate 	  – 	30 mins</a:t>
            </a:r>
            <a:b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 (rest)</a:t>
            </a:r>
          </a:p>
          <a:p>
            <a:pPr marL="11113" indent="0">
              <a:spcBef>
                <a:spcPts val="1200"/>
              </a:spcBef>
              <a:spcAft>
                <a:spcPts val="1200"/>
              </a:spcAft>
              <a:buNone/>
              <a:tabLst>
                <a:tab pos="746125" algn="ctr"/>
                <a:tab pos="3635375" algn="ctr"/>
                <a:tab pos="6037263" algn="ctr"/>
                <a:tab pos="7283450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D-725 	tachycardia 	–  	2 mins</a:t>
            </a:r>
            <a:b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 (problem) </a:t>
            </a:r>
          </a:p>
          <a:p>
            <a:pPr marL="11113" indent="0">
              <a:spcBef>
                <a:spcPts val="1200"/>
              </a:spcBef>
              <a:spcAft>
                <a:spcPts val="1200"/>
              </a:spcAft>
              <a:buNone/>
              <a:tabLst>
                <a:tab pos="746125" algn="ctr"/>
                <a:tab pos="3635375" algn="ctr"/>
                <a:tab pos="6037263" algn="ctr"/>
                <a:tab pos="7283450" algn="ctr"/>
              </a:tabLst>
            </a:pPr>
            <a:r>
              <a:rPr lang="en-GB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...	…		…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31913" algn="ctr"/>
                <a:tab pos="3548063" algn="ctr"/>
                <a:tab pos="5191125" algn="ctr"/>
                <a:tab pos="6486525" algn="ctr"/>
                <a:tab pos="7543800" algn="ctr"/>
              </a:tabLst>
            </a:pPr>
            <a:endParaRPr lang="en-GB" sz="2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A6DEFF-F69E-9DB1-CACF-D835ED5197D4}"/>
              </a:ext>
            </a:extLst>
          </p:cNvPr>
          <p:cNvCxnSpPr>
            <a:cxnSpLocks/>
          </p:cNvCxnSpPr>
          <p:nvPr/>
        </p:nvCxnSpPr>
        <p:spPr>
          <a:xfrm>
            <a:off x="1813601" y="1934596"/>
            <a:ext cx="846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45DE6-A83B-FF19-9DB8-AA1982AC04B9}"/>
              </a:ext>
            </a:extLst>
          </p:cNvPr>
          <p:cNvCxnSpPr>
            <a:cxnSpLocks/>
          </p:cNvCxnSpPr>
          <p:nvPr/>
        </p:nvCxnSpPr>
        <p:spPr>
          <a:xfrm>
            <a:off x="1813601" y="5696396"/>
            <a:ext cx="846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330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B186C-099E-DCF6-7675-296FFE7FB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C644-202A-24ED-A716-A4A0E70F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603" y="136524"/>
            <a:ext cx="8616402" cy="1429229"/>
          </a:xfrm>
        </p:spPr>
        <p:txBody>
          <a:bodyPr>
            <a:normAutofit fontScale="90000"/>
          </a:bodyPr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14.7 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Weather Transition Probabilities for Use in Exercise 14.1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4249-E8FE-ED68-C6E9-61A011AA3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601" y="2082698"/>
            <a:ext cx="8640000" cy="3804534"/>
          </a:xfrm>
        </p:spPr>
        <p:txBody>
          <a:bodyPr>
            <a:normAutofit/>
          </a:bodyPr>
          <a:lstStyle/>
          <a:p>
            <a:pPr marL="9525" indent="0">
              <a:lnSpc>
                <a:spcPct val="115000"/>
              </a:lnSpc>
              <a:spcBef>
                <a:spcPts val="600"/>
              </a:spcBef>
              <a:buNone/>
              <a:tabLst>
                <a:tab pos="1331913" algn="ctr"/>
                <a:tab pos="3722688" algn="ctr"/>
                <a:tab pos="4967288" algn="ctr"/>
                <a:tab pos="6124575" algn="ctr"/>
                <a:tab pos="6921500" algn="ctr"/>
                <a:tab pos="7731125" algn="ctr"/>
              </a:tabLst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3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Tomorrows weather	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buNone/>
              <a:tabLst>
                <a:tab pos="1331913" algn="ctr"/>
                <a:tab pos="3548063" algn="ctr"/>
                <a:tab pos="5154613" algn="ctr"/>
                <a:tab pos="6661150" algn="ctr"/>
                <a:tab pos="7681913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Current weather 	Sun	Rain	Sun	Rain</a:t>
            </a: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1331913" algn="ctr"/>
                <a:tab pos="3548063" algn="ctr"/>
                <a:tab pos="5154613" algn="ctr"/>
                <a:tab pos="6661150" algn="ctr"/>
                <a:tab pos="7681913" algn="ctr"/>
              </a:tabLst>
            </a:pP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(Changeable)	(Changeable)	(Wet)	(Wet)</a:t>
            </a:r>
            <a:endParaRPr lang="en-GB" sz="2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525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31913" algn="ctr"/>
                <a:tab pos="3548063" algn="ctr"/>
                <a:tab pos="5154613" algn="ctr"/>
                <a:tab pos="6661150" algn="ctr"/>
                <a:tab pos="7681913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Sun </a:t>
            </a: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(Changeable)</a:t>
            </a: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1/3	1/3	1/6	1/6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31913" algn="ctr"/>
                <a:tab pos="3548063" algn="ctr"/>
                <a:tab pos="5154613" algn="ctr"/>
                <a:tab pos="6661150" algn="ctr"/>
                <a:tab pos="7681913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Rain </a:t>
            </a: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(Changeable)</a:t>
            </a: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1/3	1/3	0	1/3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31913" algn="ctr"/>
                <a:tab pos="3548063" algn="ctr"/>
                <a:tab pos="5154613" algn="ctr"/>
                <a:tab pos="6661150" algn="ctr"/>
                <a:tab pos="7681913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Sun </a:t>
            </a: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(Wet)</a:t>
            </a: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1/6	1/6	1/6	1/2</a:t>
            </a:r>
          </a:p>
          <a:p>
            <a:pPr marL="9525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31913" algn="ctr"/>
                <a:tab pos="3548063" algn="ctr"/>
                <a:tab pos="5154613" algn="ctr"/>
                <a:tab pos="6661150" algn="ctr"/>
                <a:tab pos="7681913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Rain </a:t>
            </a: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(Wet)</a:t>
            </a: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0	1/6	0	5/6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8B3022-F787-8D16-FEE7-65FD3D913F2A}"/>
              </a:ext>
            </a:extLst>
          </p:cNvPr>
          <p:cNvCxnSpPr>
            <a:cxnSpLocks/>
          </p:cNvCxnSpPr>
          <p:nvPr/>
        </p:nvCxnSpPr>
        <p:spPr>
          <a:xfrm>
            <a:off x="1813601" y="3515016"/>
            <a:ext cx="864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FB36EB-1497-7451-04B1-334B19155CE7}"/>
              </a:ext>
            </a:extLst>
          </p:cNvPr>
          <p:cNvCxnSpPr>
            <a:cxnSpLocks/>
          </p:cNvCxnSpPr>
          <p:nvPr/>
        </p:nvCxnSpPr>
        <p:spPr>
          <a:xfrm>
            <a:off x="1813601" y="2084908"/>
            <a:ext cx="864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FBB427-015F-E374-0EB9-FB57D1FC7547}"/>
              </a:ext>
            </a:extLst>
          </p:cNvPr>
          <p:cNvCxnSpPr>
            <a:cxnSpLocks/>
          </p:cNvCxnSpPr>
          <p:nvPr/>
        </p:nvCxnSpPr>
        <p:spPr>
          <a:xfrm>
            <a:off x="1813601" y="5846708"/>
            <a:ext cx="864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23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14.2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Digitally produced spectrogram of a male voice saying `nineteenth century'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148472B-0A74-AC03-5CA6-1EF65215A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098" y="1630627"/>
            <a:ext cx="8770703" cy="45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05F5759-3C57-1B12-1589-DE98A05DC3D0}"/>
              </a:ext>
            </a:extLst>
          </p:cNvPr>
          <p:cNvGrpSpPr/>
          <p:nvPr/>
        </p:nvGrpSpPr>
        <p:grpSpPr>
          <a:xfrm>
            <a:off x="3434782" y="466720"/>
            <a:ext cx="8455741" cy="6152957"/>
            <a:chOff x="1030253" y="466720"/>
            <a:chExt cx="8455741" cy="6152957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2EDF7B1-30DF-086C-AD23-06D82D864E00}"/>
                </a:ext>
              </a:extLst>
            </p:cNvPr>
            <p:cNvGrpSpPr/>
            <p:nvPr/>
          </p:nvGrpSpPr>
          <p:grpSpPr>
            <a:xfrm>
              <a:off x="1030253" y="466720"/>
              <a:ext cx="8426280" cy="720000"/>
              <a:chOff x="615911" y="309555"/>
              <a:chExt cx="8426280" cy="72000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E0779B2-9050-CFCE-E851-3DD1093B4F26}"/>
                  </a:ext>
                </a:extLst>
              </p:cNvPr>
              <p:cNvGrpSpPr/>
              <p:nvPr/>
            </p:nvGrpSpPr>
            <p:grpSpPr>
              <a:xfrm>
                <a:off x="1837882" y="309555"/>
                <a:ext cx="7204309" cy="720000"/>
                <a:chOff x="1871661" y="309555"/>
                <a:chExt cx="7204309" cy="720000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62812DBB-72D7-38C6-BAC9-6378D8D451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1662" y="669555"/>
                  <a:ext cx="720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066CEE6A-CC0B-5570-6CF6-0DD0DC73F2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1661" y="309555"/>
                  <a:ext cx="36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48B774A1-4D97-97C7-2078-30A8FA5047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66448" y="1029555"/>
                  <a:ext cx="36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1B3B85B2-FC7C-910C-2EFD-ECB878DEB9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66448" y="309555"/>
                  <a:ext cx="0" cy="72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BFD4D483-394A-C498-E9AC-D8FB2617E5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1661" y="309555"/>
                  <a:ext cx="0" cy="36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A1A4CB84-B1D3-4D7B-C3D0-D62BEB207A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066448" y="669555"/>
                  <a:ext cx="9522" cy="36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0D4C353-579A-A495-6366-FEB3DBF9E694}"/>
                  </a:ext>
                </a:extLst>
              </p:cNvPr>
              <p:cNvSpPr txBox="1"/>
              <p:nvPr/>
            </p:nvSpPr>
            <p:spPr>
              <a:xfrm>
                <a:off x="615911" y="427737"/>
                <a:ext cx="81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w_0_0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54CC8255-F605-BACF-F683-9BC0CB22352C}"/>
                </a:ext>
              </a:extLst>
            </p:cNvPr>
            <p:cNvGrpSpPr/>
            <p:nvPr/>
          </p:nvGrpSpPr>
          <p:grpSpPr>
            <a:xfrm>
              <a:off x="1030253" y="1356845"/>
              <a:ext cx="8436250" cy="720000"/>
              <a:chOff x="615911" y="1219194"/>
              <a:chExt cx="8436250" cy="72000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C6663FF-8D87-BF81-0C81-1DE80579CE83}"/>
                  </a:ext>
                </a:extLst>
              </p:cNvPr>
              <p:cNvGrpSpPr/>
              <p:nvPr/>
            </p:nvGrpSpPr>
            <p:grpSpPr>
              <a:xfrm>
                <a:off x="1837882" y="1219194"/>
                <a:ext cx="7214279" cy="720000"/>
                <a:chOff x="1871661" y="1219194"/>
                <a:chExt cx="7214279" cy="720000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7EBFA4E9-813A-D8B8-4C26-F6D7DC2D72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1184" y="1579194"/>
                  <a:ext cx="720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D167D368-A6CB-A9FE-1923-AB5E41391D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1661" y="1223959"/>
                  <a:ext cx="18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BB697169-34FA-9BE2-DA7C-CB853501A8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75970" y="1939194"/>
                  <a:ext cx="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CDE006E8-844D-FF2D-ABA4-A4E45D3421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81183" y="1219194"/>
                  <a:ext cx="0" cy="72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204E52B7-68A6-F6DF-F35C-B0C67CB7FB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1183" y="1219194"/>
                  <a:ext cx="1" cy="36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9E49DEE-62A3-E180-9896-B47FC6BFFC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66448" y="1939194"/>
                  <a:ext cx="18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BFF8EC2B-AF1B-9645-0B28-079CF0FF8D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76418" y="1579194"/>
                  <a:ext cx="9522" cy="36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94F910A1-BCA6-03FD-1186-3B0A6E5C4E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85940" y="1589578"/>
                  <a:ext cx="36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8CB5C85-54EB-11DF-16C1-696470A11E46}"/>
                  </a:ext>
                </a:extLst>
              </p:cNvPr>
              <p:cNvSpPr txBox="1"/>
              <p:nvPr/>
            </p:nvSpPr>
            <p:spPr>
              <a:xfrm>
                <a:off x="615911" y="1337376"/>
                <a:ext cx="81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w_1_0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4648372-4BED-0AEC-5D99-ED1D06F91224}"/>
                </a:ext>
              </a:extLst>
            </p:cNvPr>
            <p:cNvGrpSpPr/>
            <p:nvPr/>
          </p:nvGrpSpPr>
          <p:grpSpPr>
            <a:xfrm>
              <a:off x="1030253" y="2261258"/>
              <a:ext cx="8421971" cy="720000"/>
              <a:chOff x="615911" y="2244220"/>
              <a:chExt cx="8421971" cy="7200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B69B274-F045-F3A4-77FD-3375F4B8CFA2}"/>
                  </a:ext>
                </a:extLst>
              </p:cNvPr>
              <p:cNvGrpSpPr/>
              <p:nvPr/>
            </p:nvGrpSpPr>
            <p:grpSpPr>
              <a:xfrm>
                <a:off x="1837882" y="2244220"/>
                <a:ext cx="7200000" cy="720000"/>
                <a:chOff x="1847404" y="2244220"/>
                <a:chExt cx="7200000" cy="720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288DDE17-8BF8-3F3E-63CF-B91877306C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47404" y="2604220"/>
                  <a:ext cx="720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2A636B8B-4CDE-F848-D81B-47ED43F2FF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41973" y="2248985"/>
                  <a:ext cx="18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89E3B36-E5F5-2A82-8F3D-B9B48DAC27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31994" y="2964220"/>
                  <a:ext cx="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91DA545-1376-9ACF-6233-241CD1D705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37207" y="2244220"/>
                  <a:ext cx="0" cy="72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F7372B42-EBBA-3588-1433-5970FDF7F2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37207" y="2244220"/>
                  <a:ext cx="1" cy="36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4B33884D-FFC8-B203-71F4-C10F6B404D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22472" y="2964220"/>
                  <a:ext cx="18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79D1239F-D98D-B197-50A2-14A3244C74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032442" y="2604220"/>
                  <a:ext cx="9522" cy="36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4D29D63-A6D4-77EA-CA29-C647D9F9E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47404" y="2604220"/>
                  <a:ext cx="36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B93A4A2-A0CB-B00D-22E9-8D7CE77930F7}"/>
                  </a:ext>
                </a:extLst>
              </p:cNvPr>
              <p:cNvSpPr txBox="1"/>
              <p:nvPr/>
            </p:nvSpPr>
            <p:spPr>
              <a:xfrm>
                <a:off x="615911" y="2362402"/>
                <a:ext cx="81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w_1_1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BB653A1-AA22-D2B9-AA66-D9C3F11A482C}"/>
                </a:ext>
              </a:extLst>
            </p:cNvPr>
            <p:cNvGrpSpPr/>
            <p:nvPr/>
          </p:nvGrpSpPr>
          <p:grpSpPr>
            <a:xfrm>
              <a:off x="1030253" y="3165671"/>
              <a:ext cx="8431494" cy="730384"/>
              <a:chOff x="615911" y="3021687"/>
              <a:chExt cx="8431494" cy="730384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951C957F-475E-6DCC-1449-988C7EA47225}"/>
                  </a:ext>
                </a:extLst>
              </p:cNvPr>
              <p:cNvGrpSpPr/>
              <p:nvPr/>
            </p:nvGrpSpPr>
            <p:grpSpPr>
              <a:xfrm>
                <a:off x="1837882" y="3021687"/>
                <a:ext cx="7209523" cy="730384"/>
                <a:chOff x="1862139" y="3021687"/>
                <a:chExt cx="7209523" cy="730384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2647C79-A1F5-CE4E-1492-A6143D2774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1662" y="3381687"/>
                  <a:ext cx="720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A495718F-6AE2-51AD-C8CB-48A68FB4A0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2139" y="3026452"/>
                  <a:ext cx="9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F0999537-3EB7-FA3A-CC69-359A8D2B74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66448" y="3741687"/>
                  <a:ext cx="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4172038D-BC5D-D645-2789-5B5D5C826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62139" y="3032071"/>
                  <a:ext cx="0" cy="72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507AB86-BBF5-A4A0-5EA7-D80476DD25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1661" y="3021687"/>
                  <a:ext cx="1" cy="36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BC583E2B-6993-4D9B-E708-F57B499E05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7404" y="3752071"/>
                  <a:ext cx="9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D9556216-7EFB-CAEF-F1DB-791339CED4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2695" y="3381687"/>
                  <a:ext cx="9522" cy="36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A7E7381-40CB-EDEF-3223-092DC0CA42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37872" y="3392071"/>
                  <a:ext cx="54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6B3BE06-DDF0-7818-7C69-3BA885FA57F0}"/>
                  </a:ext>
                </a:extLst>
              </p:cNvPr>
              <p:cNvSpPr txBox="1"/>
              <p:nvPr/>
            </p:nvSpPr>
            <p:spPr>
              <a:xfrm>
                <a:off x="615911" y="3130773"/>
                <a:ext cx="81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w_2_0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59282EF-D407-D228-F68A-4F3E2EBC70CA}"/>
                </a:ext>
              </a:extLst>
            </p:cNvPr>
            <p:cNvGrpSpPr/>
            <p:nvPr/>
          </p:nvGrpSpPr>
          <p:grpSpPr>
            <a:xfrm>
              <a:off x="1030253" y="4080468"/>
              <a:ext cx="8427165" cy="720000"/>
              <a:chOff x="615911" y="4046713"/>
              <a:chExt cx="8427165" cy="72000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4AE0C472-6043-6611-E4CC-9C6B9A7D9692}"/>
                  </a:ext>
                </a:extLst>
              </p:cNvPr>
              <p:cNvGrpSpPr/>
              <p:nvPr/>
            </p:nvGrpSpPr>
            <p:grpSpPr>
              <a:xfrm>
                <a:off x="1837882" y="4046713"/>
                <a:ext cx="7205194" cy="720000"/>
                <a:chOff x="1837882" y="4046713"/>
                <a:chExt cx="7205194" cy="720000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6D39FB69-52BC-C3CC-500C-F898A7AA6B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37882" y="4406713"/>
                  <a:ext cx="720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035444EE-A41C-22F5-32A3-7C259BA579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2162" y="4054832"/>
                  <a:ext cx="9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AC97D36-C122-A632-7174-6632204176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08184" y="4766713"/>
                  <a:ext cx="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C0F4BB9-15D6-F7EC-D997-2EBDFC310E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6897" y="4046713"/>
                  <a:ext cx="0" cy="72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412EEDAB-238E-1998-0F1E-02B6FD20AE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61684" y="4050067"/>
                  <a:ext cx="1" cy="36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C87C725-FA95-11B1-90A9-3CB33C1354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52162" y="4766713"/>
                  <a:ext cx="9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E5A2D6A-A8E4-087E-4350-BD7A6709DF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38315" y="4396329"/>
                  <a:ext cx="9522" cy="36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0A2C2713-1F10-D3A5-2AC4-43205DB12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37882" y="4406713"/>
                  <a:ext cx="18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B99BF150-28C0-24DE-E907-B577B45316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43076" y="4396329"/>
                  <a:ext cx="36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D51C101-F373-292B-70B9-8E6984938205}"/>
                  </a:ext>
                </a:extLst>
              </p:cNvPr>
              <p:cNvSpPr txBox="1"/>
              <p:nvPr/>
            </p:nvSpPr>
            <p:spPr>
              <a:xfrm>
                <a:off x="615911" y="4150607"/>
                <a:ext cx="81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w_2_1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C5C2B32-AFBA-46F1-AE02-D2099B352CE4}"/>
                </a:ext>
              </a:extLst>
            </p:cNvPr>
            <p:cNvGrpSpPr/>
            <p:nvPr/>
          </p:nvGrpSpPr>
          <p:grpSpPr>
            <a:xfrm>
              <a:off x="1030253" y="4984881"/>
              <a:ext cx="8455741" cy="720000"/>
              <a:chOff x="615911" y="4903230"/>
              <a:chExt cx="8455741" cy="720000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6385B76C-6BFB-6899-975B-B9116365624E}"/>
                  </a:ext>
                </a:extLst>
              </p:cNvPr>
              <p:cNvGrpSpPr/>
              <p:nvPr/>
            </p:nvGrpSpPr>
            <p:grpSpPr>
              <a:xfrm flipH="1" flipV="1">
                <a:off x="1852170" y="4903230"/>
                <a:ext cx="7219482" cy="720000"/>
                <a:chOff x="1837882" y="4046713"/>
                <a:chExt cx="7219482" cy="720000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CE617D11-A813-9FF4-6C06-4D58D228B8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37882" y="4406713"/>
                  <a:ext cx="720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1886EC91-62C8-09D8-6ABF-8EBB92F69B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66450" y="4054832"/>
                  <a:ext cx="9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4E8860ED-8ED3-DD18-ABAA-1EC7AC6977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08184" y="4766713"/>
                  <a:ext cx="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8794217-CB42-CB0A-958F-14F07601B0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81185" y="4046713"/>
                  <a:ext cx="0" cy="72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DA6CDD95-51E3-CF1D-9E20-0EE7D9758F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61684" y="4050067"/>
                  <a:ext cx="1" cy="36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1CC040AE-5BF7-245A-0E26-F12F1FBA8A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6450" y="4766713"/>
                  <a:ext cx="9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BCD9D75-20BC-B6AB-0553-EB2A31CBD4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52603" y="4396329"/>
                  <a:ext cx="9522" cy="36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6BEA3464-E216-AEB6-C4E4-15592221B0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2170" y="4406713"/>
                  <a:ext cx="18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16474F01-E8C7-E8DD-7959-800475E650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7364" y="4396329"/>
                  <a:ext cx="36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5BD645E-D48C-82A8-2DFA-AEAFBE893BB3}"/>
                  </a:ext>
                </a:extLst>
              </p:cNvPr>
              <p:cNvSpPr txBox="1"/>
              <p:nvPr/>
            </p:nvSpPr>
            <p:spPr>
              <a:xfrm>
                <a:off x="615911" y="5007124"/>
                <a:ext cx="81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w_2_2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59C0540-619C-D76C-8DB4-DAB545CC6A05}"/>
                </a:ext>
              </a:extLst>
            </p:cNvPr>
            <p:cNvGrpSpPr/>
            <p:nvPr/>
          </p:nvGrpSpPr>
          <p:grpSpPr>
            <a:xfrm>
              <a:off x="1030253" y="5889293"/>
              <a:ext cx="8431494" cy="730384"/>
              <a:chOff x="615911" y="5917872"/>
              <a:chExt cx="8431494" cy="730384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A83A73D-D942-5A06-080F-0B4A78EA3E42}"/>
                  </a:ext>
                </a:extLst>
              </p:cNvPr>
              <p:cNvGrpSpPr/>
              <p:nvPr/>
            </p:nvGrpSpPr>
            <p:grpSpPr>
              <a:xfrm flipH="1" flipV="1">
                <a:off x="1837882" y="5917872"/>
                <a:ext cx="7209523" cy="730384"/>
                <a:chOff x="1862139" y="3021687"/>
                <a:chExt cx="7209523" cy="730384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4FFB3768-E598-BE1B-D274-23DD8E6DD0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1662" y="3381687"/>
                  <a:ext cx="720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8EFECBF4-3F7A-271B-D6E0-5C1C711407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2139" y="3026452"/>
                  <a:ext cx="9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D98EE025-8678-BDE6-AA6D-E7CA86C583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66448" y="3741687"/>
                  <a:ext cx="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7F9413E8-3222-49B0-D8C9-C96A6A7EB9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62139" y="3032071"/>
                  <a:ext cx="0" cy="72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5ED49682-3366-F05B-B804-F58AF88B7D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1661" y="3021687"/>
                  <a:ext cx="1" cy="36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E1FE202C-13F5-830B-D0BD-889FCFCB0E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7404" y="3752071"/>
                  <a:ext cx="9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0CDECDAC-F4F9-0136-1CAC-C58A26CFFB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2695" y="3381687"/>
                  <a:ext cx="9522" cy="36000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79E93A4-9BA3-B4AA-E496-74C4035CF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37872" y="3392071"/>
                  <a:ext cx="5400000" cy="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B80345A-623E-6919-936F-2EA2AF75977A}"/>
                  </a:ext>
                </a:extLst>
              </p:cNvPr>
              <p:cNvSpPr txBox="1"/>
              <p:nvPr/>
            </p:nvSpPr>
            <p:spPr>
              <a:xfrm>
                <a:off x="615911" y="6041246"/>
                <a:ext cx="81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w_2_3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AF3A03-9867-4F42-6572-F67EB0EAF8BA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14.3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0862F0-78F2-B643-52B3-44CFA7AF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Haar</a:t>
            </a:r>
            <a:r>
              <a:rPr lang="en-US" dirty="0"/>
              <a:t> Wavelet</a:t>
            </a:r>
          </a:p>
        </p:txBody>
      </p:sp>
    </p:spTree>
    <p:extLst>
      <p:ext uri="{BB962C8B-B14F-4D97-AF65-F5344CB8AC3E}">
        <p14:creationId xmlns:p14="http://schemas.microsoft.com/office/powerpoint/2010/main" val="124963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756EDC3-5393-2F0E-61B4-C25D2FE03FE1}"/>
              </a:ext>
            </a:extLst>
          </p:cNvPr>
          <p:cNvGrpSpPr/>
          <p:nvPr/>
        </p:nvGrpSpPr>
        <p:grpSpPr>
          <a:xfrm>
            <a:off x="0" y="198826"/>
            <a:ext cx="8878265" cy="6673718"/>
            <a:chOff x="0" y="198826"/>
            <a:chExt cx="8878265" cy="667371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096E316-4B4D-A41E-8CC1-84AF391F9BA4}"/>
                </a:ext>
              </a:extLst>
            </p:cNvPr>
            <p:cNvGrpSpPr/>
            <p:nvPr/>
          </p:nvGrpSpPr>
          <p:grpSpPr>
            <a:xfrm>
              <a:off x="3634819" y="1321688"/>
              <a:ext cx="4006744" cy="4214624"/>
              <a:chOff x="3634819" y="1321688"/>
              <a:chExt cx="4006744" cy="421462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468E58D-B07A-2334-6580-9593A305C9D0}"/>
                  </a:ext>
                </a:extLst>
              </p:cNvPr>
              <p:cNvGrpSpPr/>
              <p:nvPr/>
            </p:nvGrpSpPr>
            <p:grpSpPr>
              <a:xfrm>
                <a:off x="3634819" y="2799000"/>
                <a:ext cx="1260000" cy="1260000"/>
                <a:chOff x="3634819" y="2785437"/>
                <a:chExt cx="1260000" cy="1260000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AAC8165F-D0D6-0E46-75DE-229F5DF4F6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34819" y="2785437"/>
                  <a:ext cx="1260000" cy="12600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6911E93-ECE5-4BDC-23EC-ED4BF5D4BC63}"/>
                    </a:ext>
                  </a:extLst>
                </p:cNvPr>
                <p:cNvSpPr txBox="1"/>
                <p:nvPr/>
              </p:nvSpPr>
              <p:spPr>
                <a:xfrm>
                  <a:off x="3746482" y="2865076"/>
                  <a:ext cx="1036674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6000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2177541-41E2-7E1B-A23B-9C8CD5129FF4}"/>
                  </a:ext>
                </a:extLst>
              </p:cNvPr>
              <p:cNvGrpSpPr/>
              <p:nvPr/>
            </p:nvGrpSpPr>
            <p:grpSpPr>
              <a:xfrm>
                <a:off x="6381563" y="1321688"/>
                <a:ext cx="1260000" cy="1260000"/>
                <a:chOff x="3634819" y="2785437"/>
                <a:chExt cx="1260000" cy="1260000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F90194B-37FB-6B24-A8AD-50E261291D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34819" y="2785437"/>
                  <a:ext cx="1260000" cy="12600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B8EAD5-600D-DEF6-75AB-A3B4A4E9536A}"/>
                    </a:ext>
                  </a:extLst>
                </p:cNvPr>
                <p:cNvSpPr txBox="1"/>
                <p:nvPr/>
              </p:nvSpPr>
              <p:spPr>
                <a:xfrm>
                  <a:off x="3746482" y="2865076"/>
                  <a:ext cx="1036674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6000" dirty="0"/>
                    <a:t>B</a:t>
                  </a:r>
                  <a:endParaRPr lang="en-US" sz="6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7F4DAE7-53A4-72C7-BC25-3AAF801F170B}"/>
                  </a:ext>
                </a:extLst>
              </p:cNvPr>
              <p:cNvGrpSpPr/>
              <p:nvPr/>
            </p:nvGrpSpPr>
            <p:grpSpPr>
              <a:xfrm>
                <a:off x="6381563" y="4276312"/>
                <a:ext cx="1260000" cy="1260000"/>
                <a:chOff x="3634819" y="2785437"/>
                <a:chExt cx="1260000" cy="126000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C808646-8B94-C7C6-75A2-9E0D5C873B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34819" y="2785437"/>
                  <a:ext cx="1260000" cy="12600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B0E4073-0CFA-E8BE-C175-789A6032E27C}"/>
                    </a:ext>
                  </a:extLst>
                </p:cNvPr>
                <p:cNvSpPr txBox="1"/>
                <p:nvPr/>
              </p:nvSpPr>
              <p:spPr>
                <a:xfrm>
                  <a:off x="3746482" y="2865076"/>
                  <a:ext cx="1036674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6000" dirty="0"/>
                    <a:t>C</a:t>
                  </a:r>
                  <a:endParaRPr lang="en-US" sz="6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8EF4A4B2-BAA5-80BF-0163-5C6EE517D151}"/>
                </a:ext>
              </a:extLst>
            </p:cNvPr>
            <p:cNvSpPr/>
            <p:nvPr/>
          </p:nvSpPr>
          <p:spPr>
            <a:xfrm>
              <a:off x="3634819" y="3622085"/>
              <a:ext cx="3037090" cy="3037090"/>
            </a:xfrm>
            <a:prstGeom prst="arc">
              <a:avLst>
                <a:gd name="adj1" fmla="val 16200000"/>
                <a:gd name="adj2" fmla="val 19841977"/>
              </a:avLst>
            </a:prstGeom>
            <a:ln w="508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8E4B577A-7F7C-C010-EA7B-FCA2E99F58EA}"/>
                </a:ext>
              </a:extLst>
            </p:cNvPr>
            <p:cNvSpPr/>
            <p:nvPr/>
          </p:nvSpPr>
          <p:spPr>
            <a:xfrm flipV="1">
              <a:off x="3634819" y="198826"/>
              <a:ext cx="3037090" cy="3037090"/>
            </a:xfrm>
            <a:prstGeom prst="arc">
              <a:avLst>
                <a:gd name="adj1" fmla="val 16200000"/>
                <a:gd name="adj2" fmla="val 19841977"/>
              </a:avLst>
            </a:prstGeom>
            <a:ln w="508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516BE508-823B-F9EE-0E0E-B3E093CF97C9}"/>
                </a:ext>
              </a:extLst>
            </p:cNvPr>
            <p:cNvSpPr/>
            <p:nvPr/>
          </p:nvSpPr>
          <p:spPr>
            <a:xfrm>
              <a:off x="4643258" y="1876785"/>
              <a:ext cx="3037090" cy="3037090"/>
            </a:xfrm>
            <a:prstGeom prst="arc">
              <a:avLst>
                <a:gd name="adj1" fmla="val 5435799"/>
                <a:gd name="adj2" fmla="val 9017559"/>
              </a:avLst>
            </a:prstGeom>
            <a:ln w="508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B667CAB6-F454-0E95-5534-46385295B5EF}"/>
                </a:ext>
              </a:extLst>
            </p:cNvPr>
            <p:cNvSpPr/>
            <p:nvPr/>
          </p:nvSpPr>
          <p:spPr>
            <a:xfrm flipV="1">
              <a:off x="4643258" y="1944125"/>
              <a:ext cx="3037090" cy="3037090"/>
            </a:xfrm>
            <a:prstGeom prst="arc">
              <a:avLst>
                <a:gd name="adj1" fmla="val 5435799"/>
                <a:gd name="adj2" fmla="val 9017559"/>
              </a:avLst>
            </a:prstGeom>
            <a:ln w="508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048E0ADF-75FF-2B95-8E5A-3632394EDADE}"/>
                </a:ext>
              </a:extLst>
            </p:cNvPr>
            <p:cNvSpPr/>
            <p:nvPr/>
          </p:nvSpPr>
          <p:spPr>
            <a:xfrm>
              <a:off x="2605243" y="3356417"/>
              <a:ext cx="1627183" cy="1627183"/>
            </a:xfrm>
            <a:prstGeom prst="arc">
              <a:avLst>
                <a:gd name="adj1" fmla="val 1042217"/>
                <a:gd name="adj2" fmla="val 16237024"/>
              </a:avLst>
            </a:prstGeom>
            <a:ln w="508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63DABB48-0C9F-82D1-1B46-70667F138EE0}"/>
                </a:ext>
              </a:extLst>
            </p:cNvPr>
            <p:cNvSpPr/>
            <p:nvPr/>
          </p:nvSpPr>
          <p:spPr>
            <a:xfrm flipH="1">
              <a:off x="7251082" y="1321688"/>
              <a:ext cx="1627183" cy="1627183"/>
            </a:xfrm>
            <a:prstGeom prst="arc">
              <a:avLst>
                <a:gd name="adj1" fmla="val 2742732"/>
                <a:gd name="adj2" fmla="val 18242323"/>
              </a:avLst>
            </a:prstGeom>
            <a:ln w="508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7495D100-AB4B-8D32-588F-ACE4CFF4AC52}"/>
                </a:ext>
              </a:extLst>
            </p:cNvPr>
            <p:cNvSpPr/>
            <p:nvPr/>
          </p:nvSpPr>
          <p:spPr>
            <a:xfrm flipH="1">
              <a:off x="7251082" y="4241978"/>
              <a:ext cx="1627183" cy="1627183"/>
            </a:xfrm>
            <a:prstGeom prst="arc">
              <a:avLst>
                <a:gd name="adj1" fmla="val 2742732"/>
                <a:gd name="adj2" fmla="val 18242323"/>
              </a:avLst>
            </a:prstGeom>
            <a:ln w="508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8C2CE1-26A7-A6B2-8AD2-47B80C6249BF}"/>
                </a:ext>
              </a:extLst>
            </p:cNvPr>
            <p:cNvSpPr txBox="1"/>
            <p:nvPr/>
          </p:nvSpPr>
          <p:spPr>
            <a:xfrm>
              <a:off x="3344018" y="4303403"/>
              <a:ext cx="641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C7FB05-2A00-51FC-4EA5-5B957371B989}"/>
                </a:ext>
              </a:extLst>
            </p:cNvPr>
            <p:cNvSpPr txBox="1"/>
            <p:nvPr/>
          </p:nvSpPr>
          <p:spPr>
            <a:xfrm>
              <a:off x="5118100" y="2586298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0.25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16C79F2-75D1-D0E4-8051-B9DDF46CDACF}"/>
                </a:ext>
              </a:extLst>
            </p:cNvPr>
            <p:cNvSpPr txBox="1"/>
            <p:nvPr/>
          </p:nvSpPr>
          <p:spPr>
            <a:xfrm>
              <a:off x="5118100" y="3745932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0.25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5018C8-9B53-0F29-4704-E0B7DABDB51E}"/>
                </a:ext>
              </a:extLst>
            </p:cNvPr>
            <p:cNvSpPr txBox="1"/>
            <p:nvPr/>
          </p:nvSpPr>
          <p:spPr>
            <a:xfrm>
              <a:off x="7772385" y="5268220"/>
              <a:ext cx="641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AE6E861-7908-BB15-F311-93E492BE119B}"/>
                </a:ext>
              </a:extLst>
            </p:cNvPr>
            <p:cNvSpPr txBox="1"/>
            <p:nvPr/>
          </p:nvSpPr>
          <p:spPr>
            <a:xfrm>
              <a:off x="7775926" y="2360840"/>
              <a:ext cx="641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DF5A09-2009-0433-DD9C-ED0948242AFF}"/>
                </a:ext>
              </a:extLst>
            </p:cNvPr>
            <p:cNvSpPr txBox="1"/>
            <p:nvPr/>
          </p:nvSpPr>
          <p:spPr>
            <a:xfrm>
              <a:off x="5543871" y="4872992"/>
              <a:ext cx="641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BF71F9-C3E1-C808-3732-1B4A64C83324}"/>
                </a:ext>
              </a:extLst>
            </p:cNvPr>
            <p:cNvSpPr txBox="1"/>
            <p:nvPr/>
          </p:nvSpPr>
          <p:spPr>
            <a:xfrm>
              <a:off x="5547180" y="1435576"/>
              <a:ext cx="641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0.5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AE3D958-A6E6-1CA0-D2C7-C98240C6F411}"/>
                </a:ext>
              </a:extLst>
            </p:cNvPr>
            <p:cNvSpPr txBox="1"/>
            <p:nvPr/>
          </p:nvSpPr>
          <p:spPr>
            <a:xfrm>
              <a:off x="0" y="5856881"/>
              <a:ext cx="3772956" cy="101566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Table 14.1b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80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2D4B98F-C07A-BD1D-F9C9-26632DE2CDC3}"/>
              </a:ext>
            </a:extLst>
          </p:cNvPr>
          <p:cNvGrpSpPr/>
          <p:nvPr/>
        </p:nvGrpSpPr>
        <p:grpSpPr>
          <a:xfrm>
            <a:off x="450484" y="2080576"/>
            <a:ext cx="11414100" cy="3168223"/>
            <a:chOff x="450484" y="1030711"/>
            <a:chExt cx="11414100" cy="316822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8EDF4FE-29B7-4849-AC83-37CC441E9B3C}"/>
                </a:ext>
              </a:extLst>
            </p:cNvPr>
            <p:cNvSpPr/>
            <p:nvPr/>
          </p:nvSpPr>
          <p:spPr>
            <a:xfrm>
              <a:off x="857467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3DAF8EB-EBB7-F848-8C4F-E453EE8915BD}"/>
                </a:ext>
              </a:extLst>
            </p:cNvPr>
            <p:cNvSpPr/>
            <p:nvPr/>
          </p:nvSpPr>
          <p:spPr>
            <a:xfrm>
              <a:off x="1234480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130119D-C36B-5F45-BC40-CB4B22118FE8}"/>
                </a:ext>
              </a:extLst>
            </p:cNvPr>
            <p:cNvSpPr/>
            <p:nvPr/>
          </p:nvSpPr>
          <p:spPr>
            <a:xfrm>
              <a:off x="1611493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E293D6-A9D1-974F-A033-EB4C922684B8}"/>
                </a:ext>
              </a:extLst>
            </p:cNvPr>
            <p:cNvSpPr/>
            <p:nvPr/>
          </p:nvSpPr>
          <p:spPr>
            <a:xfrm>
              <a:off x="1988506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6FAAEA2-0706-C149-9941-AC1284EBCB28}"/>
                </a:ext>
              </a:extLst>
            </p:cNvPr>
            <p:cNvSpPr/>
            <p:nvPr/>
          </p:nvSpPr>
          <p:spPr>
            <a:xfrm>
              <a:off x="2365519" y="2977837"/>
              <a:ext cx="297712" cy="2977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E95CBF-5F76-8147-87FB-F13652FEBBE7}"/>
                </a:ext>
              </a:extLst>
            </p:cNvPr>
            <p:cNvSpPr/>
            <p:nvPr/>
          </p:nvSpPr>
          <p:spPr>
            <a:xfrm>
              <a:off x="2742532" y="2977837"/>
              <a:ext cx="297712" cy="297712"/>
            </a:xfrm>
            <a:prstGeom prst="ellipse">
              <a:avLst/>
            </a:prstGeom>
            <a:solidFill>
              <a:srgbClr val="043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C57C697-D19C-D448-BB4A-D7C925D4579D}"/>
                </a:ext>
              </a:extLst>
            </p:cNvPr>
            <p:cNvSpPr/>
            <p:nvPr/>
          </p:nvSpPr>
          <p:spPr>
            <a:xfrm>
              <a:off x="3119545" y="2977837"/>
              <a:ext cx="297712" cy="29771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EFF804-72E6-A24B-8EC1-0EBE628ED8F8}"/>
                </a:ext>
              </a:extLst>
            </p:cNvPr>
            <p:cNvSpPr/>
            <p:nvPr/>
          </p:nvSpPr>
          <p:spPr>
            <a:xfrm>
              <a:off x="3496558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270241-0902-3346-950B-80BD02470F04}"/>
                </a:ext>
              </a:extLst>
            </p:cNvPr>
            <p:cNvSpPr/>
            <p:nvPr/>
          </p:nvSpPr>
          <p:spPr>
            <a:xfrm>
              <a:off x="3873571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358DF51-35FE-1646-A39B-9E325F19A8A7}"/>
                </a:ext>
              </a:extLst>
            </p:cNvPr>
            <p:cNvSpPr/>
            <p:nvPr/>
          </p:nvSpPr>
          <p:spPr>
            <a:xfrm>
              <a:off x="4250584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9835AF-FF50-1D42-929E-90189390E596}"/>
                </a:ext>
              </a:extLst>
            </p:cNvPr>
            <p:cNvSpPr/>
            <p:nvPr/>
          </p:nvSpPr>
          <p:spPr>
            <a:xfrm>
              <a:off x="4627597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2108D02-EE2D-5B46-8418-DBA94ACE8648}"/>
                </a:ext>
              </a:extLst>
            </p:cNvPr>
            <p:cNvSpPr/>
            <p:nvPr/>
          </p:nvSpPr>
          <p:spPr>
            <a:xfrm>
              <a:off x="5004610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23DC70-7EC4-6F40-A45A-41E2985A3880}"/>
                </a:ext>
              </a:extLst>
            </p:cNvPr>
            <p:cNvSpPr/>
            <p:nvPr/>
          </p:nvSpPr>
          <p:spPr>
            <a:xfrm>
              <a:off x="5381623" y="2977837"/>
              <a:ext cx="297712" cy="2977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41D5886-67E3-5641-AA8D-BE967E654869}"/>
                </a:ext>
              </a:extLst>
            </p:cNvPr>
            <p:cNvSpPr/>
            <p:nvPr/>
          </p:nvSpPr>
          <p:spPr>
            <a:xfrm>
              <a:off x="5758636" y="2977837"/>
              <a:ext cx="297712" cy="297712"/>
            </a:xfrm>
            <a:prstGeom prst="ellipse">
              <a:avLst/>
            </a:prstGeom>
            <a:solidFill>
              <a:srgbClr val="043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CFA9F71-63FF-B746-8927-87DB88E38AA6}"/>
                </a:ext>
              </a:extLst>
            </p:cNvPr>
            <p:cNvSpPr/>
            <p:nvPr/>
          </p:nvSpPr>
          <p:spPr>
            <a:xfrm>
              <a:off x="6135649" y="2977837"/>
              <a:ext cx="297712" cy="29771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F60FFB-A92E-0D4F-951E-EC652632959D}"/>
                </a:ext>
              </a:extLst>
            </p:cNvPr>
            <p:cNvSpPr/>
            <p:nvPr/>
          </p:nvSpPr>
          <p:spPr>
            <a:xfrm>
              <a:off x="6512662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5D19E31-0360-D74C-9CAD-E8F298356E79}"/>
                </a:ext>
              </a:extLst>
            </p:cNvPr>
            <p:cNvSpPr/>
            <p:nvPr/>
          </p:nvSpPr>
          <p:spPr>
            <a:xfrm>
              <a:off x="6889675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C436007-CFBD-AA40-A0E8-52458A4E5553}"/>
                </a:ext>
              </a:extLst>
            </p:cNvPr>
            <p:cNvSpPr/>
            <p:nvPr/>
          </p:nvSpPr>
          <p:spPr>
            <a:xfrm>
              <a:off x="7266688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BD09640-A9C5-A348-8C3D-F81B4F93892C}"/>
                </a:ext>
              </a:extLst>
            </p:cNvPr>
            <p:cNvSpPr/>
            <p:nvPr/>
          </p:nvSpPr>
          <p:spPr>
            <a:xfrm>
              <a:off x="7643701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A3F72E1-AF59-DD49-ACAE-5C179E255F9D}"/>
                </a:ext>
              </a:extLst>
            </p:cNvPr>
            <p:cNvSpPr/>
            <p:nvPr/>
          </p:nvSpPr>
          <p:spPr>
            <a:xfrm>
              <a:off x="8020714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D5CA8F1-3CB8-FA43-988C-DE90A2C98B9F}"/>
                </a:ext>
              </a:extLst>
            </p:cNvPr>
            <p:cNvSpPr/>
            <p:nvPr/>
          </p:nvSpPr>
          <p:spPr>
            <a:xfrm>
              <a:off x="8397727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0A7A0C-5EBB-A042-8CEB-645E59632C4D}"/>
                </a:ext>
              </a:extLst>
            </p:cNvPr>
            <p:cNvSpPr/>
            <p:nvPr/>
          </p:nvSpPr>
          <p:spPr>
            <a:xfrm>
              <a:off x="8774740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2D85D23-0001-C24D-88F9-76EC0F369C2F}"/>
                </a:ext>
              </a:extLst>
            </p:cNvPr>
            <p:cNvSpPr/>
            <p:nvPr/>
          </p:nvSpPr>
          <p:spPr>
            <a:xfrm>
              <a:off x="9151753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FA22882-1299-5345-8959-D43A3116672F}"/>
                </a:ext>
              </a:extLst>
            </p:cNvPr>
            <p:cNvSpPr/>
            <p:nvPr/>
          </p:nvSpPr>
          <p:spPr>
            <a:xfrm>
              <a:off x="9528766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801C04B-3DCF-1B4B-9882-420044482BC9}"/>
                </a:ext>
              </a:extLst>
            </p:cNvPr>
            <p:cNvSpPr/>
            <p:nvPr/>
          </p:nvSpPr>
          <p:spPr>
            <a:xfrm>
              <a:off x="9905779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77E511-AC84-5F47-9EAD-EEAFD833401A}"/>
                </a:ext>
              </a:extLst>
            </p:cNvPr>
            <p:cNvSpPr/>
            <p:nvPr/>
          </p:nvSpPr>
          <p:spPr>
            <a:xfrm>
              <a:off x="10282792" y="2977837"/>
              <a:ext cx="297712" cy="2977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DAD3EB-CBC1-7F41-95C2-445452ED8766}"/>
                </a:ext>
              </a:extLst>
            </p:cNvPr>
            <p:cNvSpPr/>
            <p:nvPr/>
          </p:nvSpPr>
          <p:spPr>
            <a:xfrm>
              <a:off x="10659805" y="2977837"/>
              <a:ext cx="297712" cy="297712"/>
            </a:xfrm>
            <a:prstGeom prst="ellipse">
              <a:avLst/>
            </a:prstGeom>
            <a:solidFill>
              <a:srgbClr val="043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AC4E4B8-B62F-094F-9DF0-AD6CD0213BB2}"/>
                </a:ext>
              </a:extLst>
            </p:cNvPr>
            <p:cNvSpPr/>
            <p:nvPr/>
          </p:nvSpPr>
          <p:spPr>
            <a:xfrm>
              <a:off x="11036818" y="2977837"/>
              <a:ext cx="297712" cy="29771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2306393-6D4B-1D4E-B566-0CA52E1C0C81}"/>
                </a:ext>
              </a:extLst>
            </p:cNvPr>
            <p:cNvSpPr/>
            <p:nvPr/>
          </p:nvSpPr>
          <p:spPr>
            <a:xfrm>
              <a:off x="11413834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112DECF-0B19-3348-96E5-A48D24EF67AB}"/>
                </a:ext>
              </a:extLst>
            </p:cNvPr>
            <p:cNvSpPr/>
            <p:nvPr/>
          </p:nvSpPr>
          <p:spPr>
            <a:xfrm>
              <a:off x="480454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A8D72E5-4EF5-F848-8219-E8291E94C3E9}"/>
                </a:ext>
              </a:extLst>
            </p:cNvPr>
            <p:cNvGrpSpPr/>
            <p:nvPr/>
          </p:nvGrpSpPr>
          <p:grpSpPr>
            <a:xfrm>
              <a:off x="2440469" y="1030711"/>
              <a:ext cx="1514006" cy="704538"/>
              <a:chOff x="254833" y="449705"/>
              <a:chExt cx="1514006" cy="704538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82552FB-BCA2-CE4D-ADA7-26AC9F19FE68}"/>
                  </a:ext>
                </a:extLst>
              </p:cNvPr>
              <p:cNvGrpSpPr/>
              <p:nvPr/>
            </p:nvGrpSpPr>
            <p:grpSpPr>
              <a:xfrm>
                <a:off x="485967" y="653118"/>
                <a:ext cx="1051738" cy="297712"/>
                <a:chOff x="480454" y="656860"/>
                <a:chExt cx="1051738" cy="297712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DFB0A264-F4F3-3947-8134-60E0B8DFBD43}"/>
                    </a:ext>
                  </a:extLst>
                </p:cNvPr>
                <p:cNvSpPr/>
                <p:nvPr/>
              </p:nvSpPr>
              <p:spPr>
                <a:xfrm>
                  <a:off x="480454" y="656860"/>
                  <a:ext cx="297712" cy="2977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660AC8BC-877E-A146-9EA1-D8A6FCF1B0D2}"/>
                    </a:ext>
                  </a:extLst>
                </p:cNvPr>
                <p:cNvSpPr/>
                <p:nvPr/>
              </p:nvSpPr>
              <p:spPr>
                <a:xfrm>
                  <a:off x="857467" y="656860"/>
                  <a:ext cx="297712" cy="297712"/>
                </a:xfrm>
                <a:prstGeom prst="ellipse">
                  <a:avLst/>
                </a:prstGeom>
                <a:solidFill>
                  <a:srgbClr val="0432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C55294F0-E17B-024E-9641-8C4EF163A245}"/>
                    </a:ext>
                  </a:extLst>
                </p:cNvPr>
                <p:cNvSpPr/>
                <p:nvPr/>
              </p:nvSpPr>
              <p:spPr>
                <a:xfrm>
                  <a:off x="1234480" y="656860"/>
                  <a:ext cx="297712" cy="297712"/>
                </a:xfrm>
                <a:prstGeom prst="ellipse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99E0BD2-0D67-2149-9117-2B3FCE3F73F0}"/>
                  </a:ext>
                </a:extLst>
              </p:cNvPr>
              <p:cNvSpPr/>
              <p:nvPr/>
            </p:nvSpPr>
            <p:spPr>
              <a:xfrm>
                <a:off x="254833" y="449705"/>
                <a:ext cx="1514006" cy="704538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F9C72E4-9410-2B4D-BF2A-DEF2E177D4FD}"/>
                </a:ext>
              </a:extLst>
            </p:cNvPr>
            <p:cNvSpPr txBox="1"/>
            <p:nvPr/>
          </p:nvSpPr>
          <p:spPr>
            <a:xfrm>
              <a:off x="450484" y="1182925"/>
              <a:ext cx="1865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target sequence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0DAF49C-E163-B341-9F2D-0BA1143D25B1}"/>
                </a:ext>
              </a:extLst>
            </p:cNvPr>
            <p:cNvGrpSpPr/>
            <p:nvPr/>
          </p:nvGrpSpPr>
          <p:grpSpPr>
            <a:xfrm>
              <a:off x="827488" y="2081536"/>
              <a:ext cx="2568161" cy="772736"/>
              <a:chOff x="857468" y="1886666"/>
              <a:chExt cx="2568161" cy="772736"/>
            </a:xfrm>
          </p:grpSpPr>
          <p:sp>
            <p:nvSpPr>
              <p:cNvPr id="69" name="Right Brace 68">
                <a:extLst>
                  <a:ext uri="{FF2B5EF4-FFF2-40B4-BE49-F238E27FC236}">
                    <a16:creationId xmlns:a16="http://schemas.microsoft.com/office/drawing/2014/main" id="{E6BFC12A-AC5F-6E47-885F-C5737C4B3F37}"/>
                  </a:ext>
                </a:extLst>
              </p:cNvPr>
              <p:cNvSpPr/>
              <p:nvPr/>
            </p:nvSpPr>
            <p:spPr>
              <a:xfrm rot="16200000">
                <a:off x="1994642" y="1228415"/>
                <a:ext cx="293813" cy="2568161"/>
              </a:xfrm>
              <a:prstGeom prst="rightBrace">
                <a:avLst>
                  <a:gd name="adj1" fmla="val 31137"/>
                  <a:gd name="adj2" fmla="val 5000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6049716-FC44-6544-9A3E-804262B26D0B}"/>
                  </a:ext>
                </a:extLst>
              </p:cNvPr>
              <p:cNvSpPr txBox="1"/>
              <p:nvPr/>
            </p:nvSpPr>
            <p:spPr>
              <a:xfrm>
                <a:off x="1198277" y="1886666"/>
                <a:ext cx="1886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ends with target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99EECF2-64EA-1146-81E3-5CEE66A29C49}"/>
                </a:ext>
              </a:extLst>
            </p:cNvPr>
            <p:cNvGrpSpPr/>
            <p:nvPr/>
          </p:nvGrpSpPr>
          <p:grpSpPr>
            <a:xfrm>
              <a:off x="3865200" y="2081536"/>
              <a:ext cx="2568161" cy="772736"/>
              <a:chOff x="857468" y="1886666"/>
              <a:chExt cx="2568161" cy="772736"/>
            </a:xfrm>
          </p:grpSpPr>
          <p:sp>
            <p:nvSpPr>
              <p:cNvPr id="76" name="Right Brace 75">
                <a:extLst>
                  <a:ext uri="{FF2B5EF4-FFF2-40B4-BE49-F238E27FC236}">
                    <a16:creationId xmlns:a16="http://schemas.microsoft.com/office/drawing/2014/main" id="{A20CE4A0-C9AB-6040-9146-AF7DEF5A8A07}"/>
                  </a:ext>
                </a:extLst>
              </p:cNvPr>
              <p:cNvSpPr/>
              <p:nvPr/>
            </p:nvSpPr>
            <p:spPr>
              <a:xfrm rot="16200000">
                <a:off x="1994642" y="1228415"/>
                <a:ext cx="293813" cy="2568161"/>
              </a:xfrm>
              <a:prstGeom prst="rightBrace">
                <a:avLst>
                  <a:gd name="adj1" fmla="val 31137"/>
                  <a:gd name="adj2" fmla="val 5000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81A06EA-0CFE-954E-A62C-115C1F1F147C}"/>
                  </a:ext>
                </a:extLst>
              </p:cNvPr>
              <p:cNvSpPr txBox="1"/>
              <p:nvPr/>
            </p:nvSpPr>
            <p:spPr>
              <a:xfrm>
                <a:off x="1198277" y="1886666"/>
                <a:ext cx="1886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ends with target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1F927F3-BC36-F544-9F4F-9057CFE107D2}"/>
                </a:ext>
              </a:extLst>
            </p:cNvPr>
            <p:cNvGrpSpPr/>
            <p:nvPr/>
          </p:nvGrpSpPr>
          <p:grpSpPr>
            <a:xfrm>
              <a:off x="8770554" y="2081536"/>
              <a:ext cx="2568161" cy="772736"/>
              <a:chOff x="857468" y="1886666"/>
              <a:chExt cx="2568161" cy="772736"/>
            </a:xfrm>
          </p:grpSpPr>
          <p:sp>
            <p:nvSpPr>
              <p:cNvPr id="79" name="Right Brace 78">
                <a:extLst>
                  <a:ext uri="{FF2B5EF4-FFF2-40B4-BE49-F238E27FC236}">
                    <a16:creationId xmlns:a16="http://schemas.microsoft.com/office/drawing/2014/main" id="{F00C8DAF-5FE2-4A4E-A30D-63D8E0D4F249}"/>
                  </a:ext>
                </a:extLst>
              </p:cNvPr>
              <p:cNvSpPr/>
              <p:nvPr/>
            </p:nvSpPr>
            <p:spPr>
              <a:xfrm rot="16200000">
                <a:off x="1994642" y="1228415"/>
                <a:ext cx="293813" cy="2568161"/>
              </a:xfrm>
              <a:prstGeom prst="rightBrace">
                <a:avLst>
                  <a:gd name="adj1" fmla="val 31137"/>
                  <a:gd name="adj2" fmla="val 5000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E7417CF-D4FB-C24C-9D70-E0669A4FC4C6}"/>
                  </a:ext>
                </a:extLst>
              </p:cNvPr>
              <p:cNvSpPr txBox="1"/>
              <p:nvPr/>
            </p:nvSpPr>
            <p:spPr>
              <a:xfrm>
                <a:off x="1198277" y="1886666"/>
                <a:ext cx="1886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ends with target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5234A03-013F-DE4E-A2F9-61561DAA15C4}"/>
                </a:ext>
              </a:extLst>
            </p:cNvPr>
            <p:cNvGrpSpPr/>
            <p:nvPr/>
          </p:nvGrpSpPr>
          <p:grpSpPr>
            <a:xfrm flipV="1">
              <a:off x="1607307" y="3426198"/>
              <a:ext cx="2568161" cy="772736"/>
              <a:chOff x="857468" y="1886666"/>
              <a:chExt cx="2568161" cy="772736"/>
            </a:xfrm>
          </p:grpSpPr>
          <p:sp>
            <p:nvSpPr>
              <p:cNvPr id="82" name="Right Brace 81">
                <a:extLst>
                  <a:ext uri="{FF2B5EF4-FFF2-40B4-BE49-F238E27FC236}">
                    <a16:creationId xmlns:a16="http://schemas.microsoft.com/office/drawing/2014/main" id="{5CA62C9D-B5F6-BD47-BF08-206C094F4DEC}"/>
                  </a:ext>
                </a:extLst>
              </p:cNvPr>
              <p:cNvSpPr/>
              <p:nvPr/>
            </p:nvSpPr>
            <p:spPr>
              <a:xfrm rot="16200000">
                <a:off x="1994642" y="1228415"/>
                <a:ext cx="293813" cy="2568161"/>
              </a:xfrm>
              <a:prstGeom prst="rightBrace">
                <a:avLst>
                  <a:gd name="adj1" fmla="val 31137"/>
                  <a:gd name="adj2" fmla="val 50000"/>
                </a:avLst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1F27F48-AF3F-F14A-95C4-AB7DC48984AC}"/>
                  </a:ext>
                </a:extLst>
              </p:cNvPr>
              <p:cNvSpPr txBox="1"/>
              <p:nvPr/>
            </p:nvSpPr>
            <p:spPr>
              <a:xfrm flipV="1">
                <a:off x="1198277" y="1886666"/>
                <a:ext cx="17426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contains target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C0620A5-0FBF-D844-AE6B-D2FA01CAEA11}"/>
                </a:ext>
              </a:extLst>
            </p:cNvPr>
            <p:cNvGrpSpPr/>
            <p:nvPr/>
          </p:nvGrpSpPr>
          <p:grpSpPr>
            <a:xfrm flipV="1">
              <a:off x="5419977" y="3426198"/>
              <a:ext cx="2568161" cy="772736"/>
              <a:chOff x="857468" y="1886666"/>
              <a:chExt cx="2568161" cy="772736"/>
            </a:xfrm>
          </p:grpSpPr>
          <p:sp>
            <p:nvSpPr>
              <p:cNvPr id="85" name="Right Brace 84">
                <a:extLst>
                  <a:ext uri="{FF2B5EF4-FFF2-40B4-BE49-F238E27FC236}">
                    <a16:creationId xmlns:a16="http://schemas.microsoft.com/office/drawing/2014/main" id="{B00E2991-4D07-1D4E-9D8C-EE668F961685}"/>
                  </a:ext>
                </a:extLst>
              </p:cNvPr>
              <p:cNvSpPr/>
              <p:nvPr/>
            </p:nvSpPr>
            <p:spPr>
              <a:xfrm rot="16200000">
                <a:off x="1994642" y="1228415"/>
                <a:ext cx="293813" cy="2568161"/>
              </a:xfrm>
              <a:prstGeom prst="rightBrace">
                <a:avLst>
                  <a:gd name="adj1" fmla="val 31137"/>
                  <a:gd name="adj2" fmla="val 50000"/>
                </a:avLst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29D05A7-3BCC-DE42-B3FC-E12FDC7F2531}"/>
                  </a:ext>
                </a:extLst>
              </p:cNvPr>
              <p:cNvSpPr txBox="1"/>
              <p:nvPr/>
            </p:nvSpPr>
            <p:spPr>
              <a:xfrm flipV="1">
                <a:off x="1198277" y="1886666"/>
                <a:ext cx="17426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contains target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3DAA46E-46AA-B44C-AE26-D39C4FFF2356}"/>
                </a:ext>
              </a:extLst>
            </p:cNvPr>
            <p:cNvGrpSpPr/>
            <p:nvPr/>
          </p:nvGrpSpPr>
          <p:grpSpPr>
            <a:xfrm flipV="1">
              <a:off x="9296423" y="3426198"/>
              <a:ext cx="2568161" cy="772736"/>
              <a:chOff x="857468" y="1886666"/>
              <a:chExt cx="2568161" cy="772736"/>
            </a:xfrm>
          </p:grpSpPr>
          <p:sp>
            <p:nvSpPr>
              <p:cNvPr id="88" name="Right Brace 87">
                <a:extLst>
                  <a:ext uri="{FF2B5EF4-FFF2-40B4-BE49-F238E27FC236}">
                    <a16:creationId xmlns:a16="http://schemas.microsoft.com/office/drawing/2014/main" id="{4D4EA39E-3528-EC42-BE1C-9A94B3D5F8DC}"/>
                  </a:ext>
                </a:extLst>
              </p:cNvPr>
              <p:cNvSpPr/>
              <p:nvPr/>
            </p:nvSpPr>
            <p:spPr>
              <a:xfrm rot="16200000">
                <a:off x="1994642" y="1228415"/>
                <a:ext cx="293813" cy="2568161"/>
              </a:xfrm>
              <a:prstGeom prst="rightBrace">
                <a:avLst>
                  <a:gd name="adj1" fmla="val 31137"/>
                  <a:gd name="adj2" fmla="val 50000"/>
                </a:avLst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1502240-FD2D-8443-BFE3-B6F6542AAF77}"/>
                  </a:ext>
                </a:extLst>
              </p:cNvPr>
              <p:cNvSpPr txBox="1"/>
              <p:nvPr/>
            </p:nvSpPr>
            <p:spPr>
              <a:xfrm flipV="1">
                <a:off x="1198277" y="1886666"/>
                <a:ext cx="17426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contains target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1BF857C-B6A4-9374-E6EB-6474A00A68C3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14.4</a:t>
            </a:r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5171B9E6-38D3-C492-21D4-0F033927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sub-sequences in longer sequence</a:t>
            </a:r>
          </a:p>
        </p:txBody>
      </p:sp>
    </p:spTree>
    <p:extLst>
      <p:ext uri="{BB962C8B-B14F-4D97-AF65-F5344CB8AC3E}">
        <p14:creationId xmlns:p14="http://schemas.microsoft.com/office/powerpoint/2010/main" val="383606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E102F-40BB-08B8-C8E1-9FABECA44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4443C1F-ABAB-9856-D8F7-9A381347498A}"/>
              </a:ext>
            </a:extLst>
          </p:cNvPr>
          <p:cNvGrpSpPr/>
          <p:nvPr/>
        </p:nvGrpSpPr>
        <p:grpSpPr>
          <a:xfrm>
            <a:off x="450484" y="2080576"/>
            <a:ext cx="11414100" cy="3168223"/>
            <a:chOff x="450484" y="1030711"/>
            <a:chExt cx="11414100" cy="316822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F941AE2-998E-0283-12CC-FEC042902F07}"/>
                </a:ext>
              </a:extLst>
            </p:cNvPr>
            <p:cNvSpPr/>
            <p:nvPr/>
          </p:nvSpPr>
          <p:spPr>
            <a:xfrm>
              <a:off x="857467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7F9D6D2-94D8-10D8-D8D5-95DF7F6363B9}"/>
                </a:ext>
              </a:extLst>
            </p:cNvPr>
            <p:cNvSpPr/>
            <p:nvPr/>
          </p:nvSpPr>
          <p:spPr>
            <a:xfrm>
              <a:off x="1234480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F13932-5928-2AD6-85EB-7340F7DCCAAD}"/>
                </a:ext>
              </a:extLst>
            </p:cNvPr>
            <p:cNvSpPr/>
            <p:nvPr/>
          </p:nvSpPr>
          <p:spPr>
            <a:xfrm>
              <a:off x="1611493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17EFA22-CE7A-ECAF-C70D-7BA3C495A7C7}"/>
                </a:ext>
              </a:extLst>
            </p:cNvPr>
            <p:cNvSpPr/>
            <p:nvPr/>
          </p:nvSpPr>
          <p:spPr>
            <a:xfrm>
              <a:off x="1988506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41CE2D4-8587-F8C9-8E0C-7FEEA4F3895D}"/>
                </a:ext>
              </a:extLst>
            </p:cNvPr>
            <p:cNvSpPr/>
            <p:nvPr/>
          </p:nvSpPr>
          <p:spPr>
            <a:xfrm>
              <a:off x="2365519" y="2977837"/>
              <a:ext cx="297712" cy="2977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DEBEA7-89FF-7579-0214-994AE4A3625D}"/>
                </a:ext>
              </a:extLst>
            </p:cNvPr>
            <p:cNvSpPr/>
            <p:nvPr/>
          </p:nvSpPr>
          <p:spPr>
            <a:xfrm>
              <a:off x="2742532" y="2977837"/>
              <a:ext cx="297712" cy="297712"/>
            </a:xfrm>
            <a:prstGeom prst="ellipse">
              <a:avLst/>
            </a:prstGeom>
            <a:pattFill prst="wdUpDiag">
              <a:fgClr>
                <a:srgbClr val="0432FF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A3DE6E5-08F1-8E8A-3941-4CF52CD52CD0}"/>
                </a:ext>
              </a:extLst>
            </p:cNvPr>
            <p:cNvSpPr/>
            <p:nvPr/>
          </p:nvSpPr>
          <p:spPr>
            <a:xfrm>
              <a:off x="3119545" y="2977837"/>
              <a:ext cx="297712" cy="297712"/>
            </a:xfrm>
            <a:prstGeom prst="ellipse">
              <a:avLst/>
            </a:prstGeom>
            <a:pattFill prst="solidDmnd">
              <a:fgClr>
                <a:srgbClr val="7030A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BB42E42-2A61-672D-CC0B-5A32DB70EB2B}"/>
                </a:ext>
              </a:extLst>
            </p:cNvPr>
            <p:cNvSpPr/>
            <p:nvPr/>
          </p:nvSpPr>
          <p:spPr>
            <a:xfrm>
              <a:off x="3496558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EA2C1D3-1D4D-718F-8708-7FEFD0B65010}"/>
                </a:ext>
              </a:extLst>
            </p:cNvPr>
            <p:cNvSpPr/>
            <p:nvPr/>
          </p:nvSpPr>
          <p:spPr>
            <a:xfrm>
              <a:off x="3873571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3118FB5-CD4F-A99C-6085-6C64A751D6AB}"/>
                </a:ext>
              </a:extLst>
            </p:cNvPr>
            <p:cNvSpPr/>
            <p:nvPr/>
          </p:nvSpPr>
          <p:spPr>
            <a:xfrm>
              <a:off x="4250584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F77CF8-7BA7-C5CB-86D3-E7815C3BA171}"/>
                </a:ext>
              </a:extLst>
            </p:cNvPr>
            <p:cNvSpPr/>
            <p:nvPr/>
          </p:nvSpPr>
          <p:spPr>
            <a:xfrm>
              <a:off x="4627597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EC5EC3A-3EA3-7054-2A0D-C5E51D0656D2}"/>
                </a:ext>
              </a:extLst>
            </p:cNvPr>
            <p:cNvSpPr/>
            <p:nvPr/>
          </p:nvSpPr>
          <p:spPr>
            <a:xfrm>
              <a:off x="5004610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85CABA3-BBE6-BB26-E602-69B212BC5F3A}"/>
                </a:ext>
              </a:extLst>
            </p:cNvPr>
            <p:cNvSpPr/>
            <p:nvPr/>
          </p:nvSpPr>
          <p:spPr>
            <a:xfrm>
              <a:off x="5381623" y="2977837"/>
              <a:ext cx="297712" cy="2977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676060C-D57E-FE71-F296-49EDC76372A1}"/>
                </a:ext>
              </a:extLst>
            </p:cNvPr>
            <p:cNvSpPr/>
            <p:nvPr/>
          </p:nvSpPr>
          <p:spPr>
            <a:xfrm>
              <a:off x="5758636" y="2977837"/>
              <a:ext cx="297712" cy="297712"/>
            </a:xfrm>
            <a:prstGeom prst="ellipse">
              <a:avLst/>
            </a:prstGeom>
            <a:pattFill prst="wdUpDiag">
              <a:fgClr>
                <a:srgbClr val="0432FF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088504-CF9A-774B-42F2-55F08A7551D9}"/>
                </a:ext>
              </a:extLst>
            </p:cNvPr>
            <p:cNvSpPr/>
            <p:nvPr/>
          </p:nvSpPr>
          <p:spPr>
            <a:xfrm>
              <a:off x="6135649" y="2977837"/>
              <a:ext cx="297712" cy="297712"/>
            </a:xfrm>
            <a:prstGeom prst="ellipse">
              <a:avLst/>
            </a:prstGeom>
            <a:pattFill prst="solidDmnd">
              <a:fgClr>
                <a:srgbClr val="7030A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83EE6A8-D3F8-CC8E-9656-4E5776BD05C8}"/>
                </a:ext>
              </a:extLst>
            </p:cNvPr>
            <p:cNvSpPr/>
            <p:nvPr/>
          </p:nvSpPr>
          <p:spPr>
            <a:xfrm>
              <a:off x="6512662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4FB15B8-3107-8413-0533-A23037CEBDFF}"/>
                </a:ext>
              </a:extLst>
            </p:cNvPr>
            <p:cNvSpPr/>
            <p:nvPr/>
          </p:nvSpPr>
          <p:spPr>
            <a:xfrm>
              <a:off x="6889675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E6C59C-DD73-31FF-486C-1FE31EE27B50}"/>
                </a:ext>
              </a:extLst>
            </p:cNvPr>
            <p:cNvSpPr/>
            <p:nvPr/>
          </p:nvSpPr>
          <p:spPr>
            <a:xfrm>
              <a:off x="7266688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0CF521B-6987-7D88-62CE-E6C11A34581D}"/>
                </a:ext>
              </a:extLst>
            </p:cNvPr>
            <p:cNvSpPr/>
            <p:nvPr/>
          </p:nvSpPr>
          <p:spPr>
            <a:xfrm>
              <a:off x="7643701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85ECEF1-26C5-F6D6-C65F-409AAF8C81DB}"/>
                </a:ext>
              </a:extLst>
            </p:cNvPr>
            <p:cNvSpPr/>
            <p:nvPr/>
          </p:nvSpPr>
          <p:spPr>
            <a:xfrm>
              <a:off x="8020714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EF5A91E-F9EE-954E-A69D-941235D57198}"/>
                </a:ext>
              </a:extLst>
            </p:cNvPr>
            <p:cNvSpPr/>
            <p:nvPr/>
          </p:nvSpPr>
          <p:spPr>
            <a:xfrm>
              <a:off x="8397727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0F3ABED-5D6D-E8A1-063B-DE4DFAA8B473}"/>
                </a:ext>
              </a:extLst>
            </p:cNvPr>
            <p:cNvSpPr/>
            <p:nvPr/>
          </p:nvSpPr>
          <p:spPr>
            <a:xfrm>
              <a:off x="8774740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EC97176-5A7F-35CE-A4C4-9FCA1C56D267}"/>
                </a:ext>
              </a:extLst>
            </p:cNvPr>
            <p:cNvSpPr/>
            <p:nvPr/>
          </p:nvSpPr>
          <p:spPr>
            <a:xfrm>
              <a:off x="9151753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E256FBB-66A0-C7AF-5C74-693C5F9CE060}"/>
                </a:ext>
              </a:extLst>
            </p:cNvPr>
            <p:cNvSpPr/>
            <p:nvPr/>
          </p:nvSpPr>
          <p:spPr>
            <a:xfrm>
              <a:off x="9528766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78800BD-6635-FB19-2327-35EE1B5EAFF9}"/>
                </a:ext>
              </a:extLst>
            </p:cNvPr>
            <p:cNvSpPr/>
            <p:nvPr/>
          </p:nvSpPr>
          <p:spPr>
            <a:xfrm>
              <a:off x="9905779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4F2E81E-FA71-AA7B-1278-8C0A146064A6}"/>
                </a:ext>
              </a:extLst>
            </p:cNvPr>
            <p:cNvSpPr/>
            <p:nvPr/>
          </p:nvSpPr>
          <p:spPr>
            <a:xfrm>
              <a:off x="10282792" y="2977837"/>
              <a:ext cx="297712" cy="2977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1129D43-09B3-0AE6-B4E6-01755F058242}"/>
                </a:ext>
              </a:extLst>
            </p:cNvPr>
            <p:cNvSpPr/>
            <p:nvPr/>
          </p:nvSpPr>
          <p:spPr>
            <a:xfrm>
              <a:off x="10659805" y="2977837"/>
              <a:ext cx="297712" cy="297712"/>
            </a:xfrm>
            <a:prstGeom prst="ellipse">
              <a:avLst/>
            </a:prstGeom>
            <a:pattFill prst="wdUpDiag">
              <a:fgClr>
                <a:srgbClr val="0432FF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3C00E4F-62CE-DB15-335D-68D6490C1103}"/>
                </a:ext>
              </a:extLst>
            </p:cNvPr>
            <p:cNvSpPr/>
            <p:nvPr/>
          </p:nvSpPr>
          <p:spPr>
            <a:xfrm>
              <a:off x="11036818" y="2977837"/>
              <a:ext cx="297712" cy="297712"/>
            </a:xfrm>
            <a:prstGeom prst="ellipse">
              <a:avLst/>
            </a:prstGeom>
            <a:pattFill prst="solidDmnd">
              <a:fgClr>
                <a:srgbClr val="7030A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21F8ACB-3682-963A-8863-AD0C36532C9E}"/>
                </a:ext>
              </a:extLst>
            </p:cNvPr>
            <p:cNvSpPr/>
            <p:nvPr/>
          </p:nvSpPr>
          <p:spPr>
            <a:xfrm>
              <a:off x="11413834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5CD659D-DCEE-07B9-3E73-2CF7DBCF255D}"/>
                </a:ext>
              </a:extLst>
            </p:cNvPr>
            <p:cNvSpPr/>
            <p:nvPr/>
          </p:nvSpPr>
          <p:spPr>
            <a:xfrm>
              <a:off x="480454" y="2977837"/>
              <a:ext cx="297712" cy="297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AD7B30C-9185-DADE-5715-1DD79CEF0C9B}"/>
                </a:ext>
              </a:extLst>
            </p:cNvPr>
            <p:cNvGrpSpPr/>
            <p:nvPr/>
          </p:nvGrpSpPr>
          <p:grpSpPr>
            <a:xfrm>
              <a:off x="2440469" y="1030711"/>
              <a:ext cx="1514006" cy="704538"/>
              <a:chOff x="254833" y="449705"/>
              <a:chExt cx="1514006" cy="704538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AD1039A4-0DD4-BF17-11C2-503D43C1FE48}"/>
                  </a:ext>
                </a:extLst>
              </p:cNvPr>
              <p:cNvGrpSpPr/>
              <p:nvPr/>
            </p:nvGrpSpPr>
            <p:grpSpPr>
              <a:xfrm>
                <a:off x="485967" y="653118"/>
                <a:ext cx="1051738" cy="297712"/>
                <a:chOff x="480454" y="656860"/>
                <a:chExt cx="1051738" cy="297712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600868FC-809C-91CE-1DB1-725F9B2AD2C6}"/>
                    </a:ext>
                  </a:extLst>
                </p:cNvPr>
                <p:cNvSpPr/>
                <p:nvPr/>
              </p:nvSpPr>
              <p:spPr>
                <a:xfrm>
                  <a:off x="480454" y="656860"/>
                  <a:ext cx="297712" cy="29771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6E64E365-8E32-3260-7C74-C7CFE2CF20DF}"/>
                    </a:ext>
                  </a:extLst>
                </p:cNvPr>
                <p:cNvSpPr/>
                <p:nvPr/>
              </p:nvSpPr>
              <p:spPr>
                <a:xfrm>
                  <a:off x="857467" y="656860"/>
                  <a:ext cx="297712" cy="297712"/>
                </a:xfrm>
                <a:prstGeom prst="ellipse">
                  <a:avLst/>
                </a:prstGeom>
                <a:pattFill prst="wdUpDiag">
                  <a:fgClr>
                    <a:srgbClr val="0432FF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596BCAD-E44D-B5D4-41EC-48CB75E224A2}"/>
                    </a:ext>
                  </a:extLst>
                </p:cNvPr>
                <p:cNvSpPr/>
                <p:nvPr/>
              </p:nvSpPr>
              <p:spPr>
                <a:xfrm>
                  <a:off x="1234480" y="656860"/>
                  <a:ext cx="297712" cy="297712"/>
                </a:xfrm>
                <a:prstGeom prst="ellipse">
                  <a:avLst/>
                </a:prstGeom>
                <a:pattFill prst="solidDmnd">
                  <a:fgClr>
                    <a:srgbClr val="7030A0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FF858F9-0B8C-9375-013E-64886AE18C87}"/>
                  </a:ext>
                </a:extLst>
              </p:cNvPr>
              <p:cNvSpPr/>
              <p:nvPr/>
            </p:nvSpPr>
            <p:spPr>
              <a:xfrm>
                <a:off x="254833" y="449705"/>
                <a:ext cx="1514006" cy="704538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FDAA0B4-C3EA-AA6E-7E3A-672600691962}"/>
                </a:ext>
              </a:extLst>
            </p:cNvPr>
            <p:cNvSpPr txBox="1"/>
            <p:nvPr/>
          </p:nvSpPr>
          <p:spPr>
            <a:xfrm>
              <a:off x="450484" y="1182925"/>
              <a:ext cx="1865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target sequence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58BD103-A1FA-8247-3772-38DCE478CA4C}"/>
                </a:ext>
              </a:extLst>
            </p:cNvPr>
            <p:cNvGrpSpPr/>
            <p:nvPr/>
          </p:nvGrpSpPr>
          <p:grpSpPr>
            <a:xfrm>
              <a:off x="827488" y="2081536"/>
              <a:ext cx="2568161" cy="772736"/>
              <a:chOff x="857468" y="1886666"/>
              <a:chExt cx="2568161" cy="772736"/>
            </a:xfrm>
          </p:grpSpPr>
          <p:sp>
            <p:nvSpPr>
              <p:cNvPr id="69" name="Right Brace 68">
                <a:extLst>
                  <a:ext uri="{FF2B5EF4-FFF2-40B4-BE49-F238E27FC236}">
                    <a16:creationId xmlns:a16="http://schemas.microsoft.com/office/drawing/2014/main" id="{945125E7-F727-0048-DD39-2B7DA8B2855F}"/>
                  </a:ext>
                </a:extLst>
              </p:cNvPr>
              <p:cNvSpPr/>
              <p:nvPr/>
            </p:nvSpPr>
            <p:spPr>
              <a:xfrm rot="16200000">
                <a:off x="1994642" y="1228415"/>
                <a:ext cx="293813" cy="2568161"/>
              </a:xfrm>
              <a:prstGeom prst="rightBrace">
                <a:avLst>
                  <a:gd name="adj1" fmla="val 31137"/>
                  <a:gd name="adj2" fmla="val 5000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974DC7D-F443-DF1F-E10C-9A563B66770E}"/>
                  </a:ext>
                </a:extLst>
              </p:cNvPr>
              <p:cNvSpPr txBox="1"/>
              <p:nvPr/>
            </p:nvSpPr>
            <p:spPr>
              <a:xfrm>
                <a:off x="1198277" y="1886666"/>
                <a:ext cx="1886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ends with target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991FA46-49EF-7E06-A67C-F395BF9303BE}"/>
                </a:ext>
              </a:extLst>
            </p:cNvPr>
            <p:cNvGrpSpPr/>
            <p:nvPr/>
          </p:nvGrpSpPr>
          <p:grpSpPr>
            <a:xfrm>
              <a:off x="3865200" y="2081536"/>
              <a:ext cx="2568161" cy="772736"/>
              <a:chOff x="857468" y="1886666"/>
              <a:chExt cx="2568161" cy="772736"/>
            </a:xfrm>
          </p:grpSpPr>
          <p:sp>
            <p:nvSpPr>
              <p:cNvPr id="76" name="Right Brace 75">
                <a:extLst>
                  <a:ext uri="{FF2B5EF4-FFF2-40B4-BE49-F238E27FC236}">
                    <a16:creationId xmlns:a16="http://schemas.microsoft.com/office/drawing/2014/main" id="{DA55714E-5092-BB61-2FED-86EAE572D525}"/>
                  </a:ext>
                </a:extLst>
              </p:cNvPr>
              <p:cNvSpPr/>
              <p:nvPr/>
            </p:nvSpPr>
            <p:spPr>
              <a:xfrm rot="16200000">
                <a:off x="1994642" y="1228415"/>
                <a:ext cx="293813" cy="2568161"/>
              </a:xfrm>
              <a:prstGeom prst="rightBrace">
                <a:avLst>
                  <a:gd name="adj1" fmla="val 31137"/>
                  <a:gd name="adj2" fmla="val 5000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657A4DA-3F34-5F1F-7BA0-018C60061ADB}"/>
                  </a:ext>
                </a:extLst>
              </p:cNvPr>
              <p:cNvSpPr txBox="1"/>
              <p:nvPr/>
            </p:nvSpPr>
            <p:spPr>
              <a:xfrm>
                <a:off x="1198277" y="1886666"/>
                <a:ext cx="1886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ends with target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9C9F858-B256-8EE9-7A0F-24E5149D2B53}"/>
                </a:ext>
              </a:extLst>
            </p:cNvPr>
            <p:cNvGrpSpPr/>
            <p:nvPr/>
          </p:nvGrpSpPr>
          <p:grpSpPr>
            <a:xfrm>
              <a:off x="8770554" y="2081536"/>
              <a:ext cx="2568161" cy="772736"/>
              <a:chOff x="857468" y="1886666"/>
              <a:chExt cx="2568161" cy="772736"/>
            </a:xfrm>
          </p:grpSpPr>
          <p:sp>
            <p:nvSpPr>
              <p:cNvPr id="79" name="Right Brace 78">
                <a:extLst>
                  <a:ext uri="{FF2B5EF4-FFF2-40B4-BE49-F238E27FC236}">
                    <a16:creationId xmlns:a16="http://schemas.microsoft.com/office/drawing/2014/main" id="{DC323941-2DD1-D530-E9C7-2471517FD2D3}"/>
                  </a:ext>
                </a:extLst>
              </p:cNvPr>
              <p:cNvSpPr/>
              <p:nvPr/>
            </p:nvSpPr>
            <p:spPr>
              <a:xfrm rot="16200000">
                <a:off x="1994642" y="1228415"/>
                <a:ext cx="293813" cy="2568161"/>
              </a:xfrm>
              <a:prstGeom prst="rightBrace">
                <a:avLst>
                  <a:gd name="adj1" fmla="val 31137"/>
                  <a:gd name="adj2" fmla="val 5000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AAF99DD-3944-BFA6-EFEC-E46AF6BFF424}"/>
                  </a:ext>
                </a:extLst>
              </p:cNvPr>
              <p:cNvSpPr txBox="1"/>
              <p:nvPr/>
            </p:nvSpPr>
            <p:spPr>
              <a:xfrm>
                <a:off x="1198277" y="1886666"/>
                <a:ext cx="1886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ends with target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CAB3935-EB08-D286-B990-5585EFE9F62A}"/>
                </a:ext>
              </a:extLst>
            </p:cNvPr>
            <p:cNvGrpSpPr/>
            <p:nvPr/>
          </p:nvGrpSpPr>
          <p:grpSpPr>
            <a:xfrm flipV="1">
              <a:off x="1607307" y="3426198"/>
              <a:ext cx="2568161" cy="772736"/>
              <a:chOff x="857468" y="1886666"/>
              <a:chExt cx="2568161" cy="772736"/>
            </a:xfrm>
          </p:grpSpPr>
          <p:sp>
            <p:nvSpPr>
              <p:cNvPr id="82" name="Right Brace 81">
                <a:extLst>
                  <a:ext uri="{FF2B5EF4-FFF2-40B4-BE49-F238E27FC236}">
                    <a16:creationId xmlns:a16="http://schemas.microsoft.com/office/drawing/2014/main" id="{AEADF421-8CE1-5119-46E4-0AF0BD072FFA}"/>
                  </a:ext>
                </a:extLst>
              </p:cNvPr>
              <p:cNvSpPr/>
              <p:nvPr/>
            </p:nvSpPr>
            <p:spPr>
              <a:xfrm rot="16200000">
                <a:off x="1994642" y="1228415"/>
                <a:ext cx="293813" cy="2568161"/>
              </a:xfrm>
              <a:prstGeom prst="rightBrace">
                <a:avLst>
                  <a:gd name="adj1" fmla="val 31137"/>
                  <a:gd name="adj2" fmla="val 50000"/>
                </a:avLst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C2C76B6-67D2-A146-281B-41B968EC83F3}"/>
                  </a:ext>
                </a:extLst>
              </p:cNvPr>
              <p:cNvSpPr txBox="1"/>
              <p:nvPr/>
            </p:nvSpPr>
            <p:spPr>
              <a:xfrm flipV="1">
                <a:off x="1198277" y="1886666"/>
                <a:ext cx="17426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contains target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E6A35DB-39F1-8FBF-AD8A-6B8D28789E7A}"/>
                </a:ext>
              </a:extLst>
            </p:cNvPr>
            <p:cNvGrpSpPr/>
            <p:nvPr/>
          </p:nvGrpSpPr>
          <p:grpSpPr>
            <a:xfrm flipV="1">
              <a:off x="5419977" y="3426198"/>
              <a:ext cx="2568161" cy="772736"/>
              <a:chOff x="857468" y="1886666"/>
              <a:chExt cx="2568161" cy="772736"/>
            </a:xfrm>
          </p:grpSpPr>
          <p:sp>
            <p:nvSpPr>
              <p:cNvPr id="85" name="Right Brace 84">
                <a:extLst>
                  <a:ext uri="{FF2B5EF4-FFF2-40B4-BE49-F238E27FC236}">
                    <a16:creationId xmlns:a16="http://schemas.microsoft.com/office/drawing/2014/main" id="{B54CE250-C719-AC29-439E-E9E52BE8DA0B}"/>
                  </a:ext>
                </a:extLst>
              </p:cNvPr>
              <p:cNvSpPr/>
              <p:nvPr/>
            </p:nvSpPr>
            <p:spPr>
              <a:xfrm rot="16200000">
                <a:off x="1994642" y="1228415"/>
                <a:ext cx="293813" cy="2568161"/>
              </a:xfrm>
              <a:prstGeom prst="rightBrace">
                <a:avLst>
                  <a:gd name="adj1" fmla="val 31137"/>
                  <a:gd name="adj2" fmla="val 50000"/>
                </a:avLst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11C409C-B8EF-F73F-A1E4-B0C11AA9AB26}"/>
                  </a:ext>
                </a:extLst>
              </p:cNvPr>
              <p:cNvSpPr txBox="1"/>
              <p:nvPr/>
            </p:nvSpPr>
            <p:spPr>
              <a:xfrm flipV="1">
                <a:off x="1198277" y="1886666"/>
                <a:ext cx="17426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contains target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8F7DC9E-ADC1-564C-25A9-F7069F8C040E}"/>
                </a:ext>
              </a:extLst>
            </p:cNvPr>
            <p:cNvGrpSpPr/>
            <p:nvPr/>
          </p:nvGrpSpPr>
          <p:grpSpPr>
            <a:xfrm flipV="1">
              <a:off x="9296423" y="3426198"/>
              <a:ext cx="2568161" cy="772736"/>
              <a:chOff x="857468" y="1886666"/>
              <a:chExt cx="2568161" cy="772736"/>
            </a:xfrm>
          </p:grpSpPr>
          <p:sp>
            <p:nvSpPr>
              <p:cNvPr id="88" name="Right Brace 87">
                <a:extLst>
                  <a:ext uri="{FF2B5EF4-FFF2-40B4-BE49-F238E27FC236}">
                    <a16:creationId xmlns:a16="http://schemas.microsoft.com/office/drawing/2014/main" id="{71BD326A-995D-A43E-3E40-21A8FD56868C}"/>
                  </a:ext>
                </a:extLst>
              </p:cNvPr>
              <p:cNvSpPr/>
              <p:nvPr/>
            </p:nvSpPr>
            <p:spPr>
              <a:xfrm rot="16200000">
                <a:off x="1994642" y="1228415"/>
                <a:ext cx="293813" cy="2568161"/>
              </a:xfrm>
              <a:prstGeom prst="rightBrace">
                <a:avLst>
                  <a:gd name="adj1" fmla="val 31137"/>
                  <a:gd name="adj2" fmla="val 50000"/>
                </a:avLst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3D01025-3C82-7515-F7E5-36EFC94F1B64}"/>
                  </a:ext>
                </a:extLst>
              </p:cNvPr>
              <p:cNvSpPr txBox="1"/>
              <p:nvPr/>
            </p:nvSpPr>
            <p:spPr>
              <a:xfrm flipV="1">
                <a:off x="1198277" y="1886666"/>
                <a:ext cx="17426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contains target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A2C2540-7B40-C012-4EEB-7D86D817648C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14.4</a:t>
            </a:r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DA238B69-2B0D-FD18-DD11-8AA58636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sub-sequences in longer sequence</a:t>
            </a:r>
          </a:p>
        </p:txBody>
      </p:sp>
    </p:spTree>
    <p:extLst>
      <p:ext uri="{BB962C8B-B14F-4D97-AF65-F5344CB8AC3E}">
        <p14:creationId xmlns:p14="http://schemas.microsoft.com/office/powerpoint/2010/main" val="383970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718DD7-E3A5-BFD5-3733-2F911E69A605}"/>
              </a:ext>
            </a:extLst>
          </p:cNvPr>
          <p:cNvGrpSpPr/>
          <p:nvPr/>
        </p:nvGrpSpPr>
        <p:grpSpPr>
          <a:xfrm>
            <a:off x="454128" y="2236682"/>
            <a:ext cx="11283222" cy="3120665"/>
            <a:chOff x="454128" y="3015615"/>
            <a:chExt cx="11283222" cy="3120665"/>
          </a:xfrm>
        </p:grpSpPr>
        <p:pic>
          <p:nvPicPr>
            <p:cNvPr id="42" name="Picture 4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0A41889-F305-3148-B724-5FAE333D1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454" y="4059609"/>
              <a:ext cx="2936803" cy="1200901"/>
            </a:xfrm>
            <a:prstGeom prst="rect">
              <a:avLst/>
            </a:prstGeom>
          </p:spPr>
        </p:pic>
        <p:pic>
          <p:nvPicPr>
            <p:cNvPr id="43" name="Picture 4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219B7F2-ED65-BF4F-B30F-CA1B683EC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6984" y="4059609"/>
              <a:ext cx="2936803" cy="1200901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BC8D443-A9FE-A841-B478-5EC30CAED55D}"/>
                </a:ext>
              </a:extLst>
            </p:cNvPr>
            <p:cNvGrpSpPr/>
            <p:nvPr/>
          </p:nvGrpSpPr>
          <p:grpSpPr>
            <a:xfrm>
              <a:off x="4945629" y="4059609"/>
              <a:ext cx="3809780" cy="725753"/>
              <a:chOff x="4925309" y="3704008"/>
              <a:chExt cx="3809780" cy="725753"/>
            </a:xfrm>
          </p:grpSpPr>
          <p:pic>
            <p:nvPicPr>
              <p:cNvPr id="44" name="Picture 43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C69C5183-D070-854E-B979-C3BC3A10BB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0374" y="3704009"/>
                <a:ext cx="1924715" cy="725752"/>
              </a:xfrm>
              <a:prstGeom prst="rect">
                <a:avLst/>
              </a:prstGeom>
            </p:spPr>
          </p:pic>
          <p:pic>
            <p:nvPicPr>
              <p:cNvPr id="45" name="Picture 44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A9AAAFDB-E355-AF4C-9B45-8B5D0483DE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5309" y="3704008"/>
                <a:ext cx="1924715" cy="725753"/>
              </a:xfrm>
              <a:prstGeom prst="rect">
                <a:avLst/>
              </a:prstGeom>
            </p:spPr>
          </p:pic>
        </p:grp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4BBC0A8C-2DFD-BC47-8313-975E05B142C9}"/>
                </a:ext>
              </a:extLst>
            </p:cNvPr>
            <p:cNvSpPr/>
            <p:nvPr/>
          </p:nvSpPr>
          <p:spPr>
            <a:xfrm>
              <a:off x="3413760" y="4061743"/>
              <a:ext cx="1524000" cy="1142163"/>
            </a:xfrm>
            <a:custGeom>
              <a:avLst/>
              <a:gdLst>
                <a:gd name="connsiteX0" fmla="*/ 0 w 1524000"/>
                <a:gd name="connsiteY0" fmla="*/ 2257 h 1142163"/>
                <a:gd name="connsiteX1" fmla="*/ 264160 w 1524000"/>
                <a:gd name="connsiteY1" fmla="*/ 632177 h 1142163"/>
                <a:gd name="connsiteX2" fmla="*/ 467360 w 1524000"/>
                <a:gd name="connsiteY2" fmla="*/ 286737 h 1142163"/>
                <a:gd name="connsiteX3" fmla="*/ 650240 w 1524000"/>
                <a:gd name="connsiteY3" fmla="*/ 1140177 h 1142163"/>
                <a:gd name="connsiteX4" fmla="*/ 894080 w 1524000"/>
                <a:gd name="connsiteY4" fmla="*/ 2257 h 1142163"/>
                <a:gd name="connsiteX5" fmla="*/ 1036320 w 1524000"/>
                <a:gd name="connsiteY5" fmla="*/ 835377 h 1142163"/>
                <a:gd name="connsiteX6" fmla="*/ 1239520 w 1524000"/>
                <a:gd name="connsiteY6" fmla="*/ 368017 h 1142163"/>
                <a:gd name="connsiteX7" fmla="*/ 1361440 w 1524000"/>
                <a:gd name="connsiteY7" fmla="*/ 855697 h 1142163"/>
                <a:gd name="connsiteX8" fmla="*/ 1524000 w 1524000"/>
                <a:gd name="connsiteY8" fmla="*/ 42897 h 114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0" h="1142163">
                  <a:moveTo>
                    <a:pt x="0" y="2257"/>
                  </a:moveTo>
                  <a:cubicBezTo>
                    <a:pt x="93133" y="293510"/>
                    <a:pt x="186267" y="584764"/>
                    <a:pt x="264160" y="632177"/>
                  </a:cubicBezTo>
                  <a:cubicBezTo>
                    <a:pt x="342053" y="679590"/>
                    <a:pt x="403013" y="202070"/>
                    <a:pt x="467360" y="286737"/>
                  </a:cubicBezTo>
                  <a:cubicBezTo>
                    <a:pt x="531707" y="371404"/>
                    <a:pt x="579120" y="1187590"/>
                    <a:pt x="650240" y="1140177"/>
                  </a:cubicBezTo>
                  <a:cubicBezTo>
                    <a:pt x="721360" y="1092764"/>
                    <a:pt x="829733" y="53057"/>
                    <a:pt x="894080" y="2257"/>
                  </a:cubicBezTo>
                  <a:cubicBezTo>
                    <a:pt x="958427" y="-48543"/>
                    <a:pt x="978747" y="774417"/>
                    <a:pt x="1036320" y="835377"/>
                  </a:cubicBezTo>
                  <a:cubicBezTo>
                    <a:pt x="1093893" y="896337"/>
                    <a:pt x="1185333" y="364630"/>
                    <a:pt x="1239520" y="368017"/>
                  </a:cubicBezTo>
                  <a:cubicBezTo>
                    <a:pt x="1293707" y="371404"/>
                    <a:pt x="1314027" y="909884"/>
                    <a:pt x="1361440" y="855697"/>
                  </a:cubicBezTo>
                  <a:cubicBezTo>
                    <a:pt x="1408853" y="801510"/>
                    <a:pt x="1466426" y="422203"/>
                    <a:pt x="1524000" y="4289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5AC25A9-1AB9-2F49-A8FA-19BD3384F36C}"/>
                </a:ext>
              </a:extLst>
            </p:cNvPr>
            <p:cNvGrpSpPr/>
            <p:nvPr/>
          </p:nvGrpSpPr>
          <p:grpSpPr>
            <a:xfrm>
              <a:off x="454128" y="3039230"/>
              <a:ext cx="2988933" cy="772736"/>
              <a:chOff x="857468" y="1886666"/>
              <a:chExt cx="2568161" cy="772736"/>
            </a:xfrm>
          </p:grpSpPr>
          <p:sp>
            <p:nvSpPr>
              <p:cNvPr id="50" name="Right Brace 49">
                <a:extLst>
                  <a:ext uri="{FF2B5EF4-FFF2-40B4-BE49-F238E27FC236}">
                    <a16:creationId xmlns:a16="http://schemas.microsoft.com/office/drawing/2014/main" id="{E123FD83-D26B-6242-A7E2-6B2A4CECCE5E}"/>
                  </a:ext>
                </a:extLst>
              </p:cNvPr>
              <p:cNvSpPr/>
              <p:nvPr/>
            </p:nvSpPr>
            <p:spPr>
              <a:xfrm rot="16200000">
                <a:off x="1994642" y="1228415"/>
                <a:ext cx="293813" cy="2568161"/>
              </a:xfrm>
              <a:prstGeom prst="rightBrace">
                <a:avLst>
                  <a:gd name="adj1" fmla="val 31137"/>
                  <a:gd name="adj2" fmla="val 50000"/>
                </a:avLst>
              </a:prstGeom>
              <a:ln w="38100"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EF84FCB-FBDF-344E-AE09-05E8B3EC7821}"/>
                  </a:ext>
                </a:extLst>
              </p:cNvPr>
              <p:cNvSpPr txBox="1"/>
              <p:nvPr/>
            </p:nvSpPr>
            <p:spPr>
              <a:xfrm>
                <a:off x="1773665" y="1886666"/>
                <a:ext cx="7357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type A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A67E92F-4B22-DF43-809D-8FBF8B78D5D4}"/>
                </a:ext>
              </a:extLst>
            </p:cNvPr>
            <p:cNvGrpSpPr/>
            <p:nvPr/>
          </p:nvGrpSpPr>
          <p:grpSpPr>
            <a:xfrm>
              <a:off x="8695439" y="3039231"/>
              <a:ext cx="3041911" cy="772734"/>
              <a:chOff x="1091098" y="1886666"/>
              <a:chExt cx="2613681" cy="772734"/>
            </a:xfrm>
          </p:grpSpPr>
          <p:sp>
            <p:nvSpPr>
              <p:cNvPr id="53" name="Right Brace 52">
                <a:extLst>
                  <a:ext uri="{FF2B5EF4-FFF2-40B4-BE49-F238E27FC236}">
                    <a16:creationId xmlns:a16="http://schemas.microsoft.com/office/drawing/2014/main" id="{A1966232-7DA1-184B-858E-8A81644B9811}"/>
                  </a:ext>
                </a:extLst>
              </p:cNvPr>
              <p:cNvSpPr/>
              <p:nvPr/>
            </p:nvSpPr>
            <p:spPr>
              <a:xfrm rot="16200000">
                <a:off x="2251033" y="1205653"/>
                <a:ext cx="293812" cy="2613681"/>
              </a:xfrm>
              <a:prstGeom prst="rightBrace">
                <a:avLst>
                  <a:gd name="adj1" fmla="val 31137"/>
                  <a:gd name="adj2" fmla="val 50000"/>
                </a:avLst>
              </a:prstGeom>
              <a:ln w="38100"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3908084-D14A-BB49-ACD0-B0D8FDAFEA25}"/>
                  </a:ext>
                </a:extLst>
              </p:cNvPr>
              <p:cNvSpPr txBox="1"/>
              <p:nvPr/>
            </p:nvSpPr>
            <p:spPr>
              <a:xfrm>
                <a:off x="1913236" y="1886666"/>
                <a:ext cx="7357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type A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E5291D3-CAA8-D94C-9C64-8DAE8587420D}"/>
                </a:ext>
              </a:extLst>
            </p:cNvPr>
            <p:cNvGrpSpPr/>
            <p:nvPr/>
          </p:nvGrpSpPr>
          <p:grpSpPr>
            <a:xfrm>
              <a:off x="5031490" y="3015615"/>
              <a:ext cx="3663949" cy="796350"/>
              <a:chOff x="5005686" y="513601"/>
              <a:chExt cx="3663949" cy="796350"/>
            </a:xfrm>
          </p:grpSpPr>
          <p:sp>
            <p:nvSpPr>
              <p:cNvPr id="56" name="Right Brace 55">
                <a:extLst>
                  <a:ext uri="{FF2B5EF4-FFF2-40B4-BE49-F238E27FC236}">
                    <a16:creationId xmlns:a16="http://schemas.microsoft.com/office/drawing/2014/main" id="{D9AB4858-2DFA-CE40-949E-9BF6C70BC32A}"/>
                  </a:ext>
                </a:extLst>
              </p:cNvPr>
              <p:cNvSpPr/>
              <p:nvPr/>
            </p:nvSpPr>
            <p:spPr>
              <a:xfrm rot="16200000">
                <a:off x="6690755" y="-668930"/>
                <a:ext cx="293812" cy="3663949"/>
              </a:xfrm>
              <a:prstGeom prst="rightBrace">
                <a:avLst>
                  <a:gd name="adj1" fmla="val 31137"/>
                  <a:gd name="adj2" fmla="val 5000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6F33152-A4B6-4748-98D9-F3FCAA5B80A9}"/>
                  </a:ext>
                </a:extLst>
              </p:cNvPr>
              <p:cNvSpPr txBox="1"/>
              <p:nvPr/>
            </p:nvSpPr>
            <p:spPr>
              <a:xfrm>
                <a:off x="6234433" y="513601"/>
                <a:ext cx="8563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type B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E29C42B-6640-DE4E-BCC3-CCB51449899A}"/>
                </a:ext>
              </a:extLst>
            </p:cNvPr>
            <p:cNvGrpSpPr/>
            <p:nvPr/>
          </p:nvGrpSpPr>
          <p:grpSpPr>
            <a:xfrm flipV="1">
              <a:off x="3443062" y="5363544"/>
              <a:ext cx="1674241" cy="772736"/>
              <a:chOff x="797921" y="1886666"/>
              <a:chExt cx="1674241" cy="772736"/>
            </a:xfrm>
          </p:grpSpPr>
          <p:sp>
            <p:nvSpPr>
              <p:cNvPr id="59" name="Right Brace 58">
                <a:extLst>
                  <a:ext uri="{FF2B5EF4-FFF2-40B4-BE49-F238E27FC236}">
                    <a16:creationId xmlns:a16="http://schemas.microsoft.com/office/drawing/2014/main" id="{95DB6D56-B6E7-ED4D-AE58-553B81197A0F}"/>
                  </a:ext>
                </a:extLst>
              </p:cNvPr>
              <p:cNvSpPr/>
              <p:nvPr/>
            </p:nvSpPr>
            <p:spPr>
              <a:xfrm rot="16200000">
                <a:off x="1448728" y="1705623"/>
                <a:ext cx="372626" cy="1534932"/>
              </a:xfrm>
              <a:prstGeom prst="rightBrace">
                <a:avLst>
                  <a:gd name="adj1" fmla="val 31137"/>
                  <a:gd name="adj2" fmla="val 50000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EF6E800-7416-0745-BF59-5AA4E0CDBD52}"/>
                  </a:ext>
                </a:extLst>
              </p:cNvPr>
              <p:cNvSpPr txBox="1"/>
              <p:nvPr/>
            </p:nvSpPr>
            <p:spPr>
              <a:xfrm flipV="1">
                <a:off x="797921" y="1886666"/>
                <a:ext cx="1674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indeterminate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C39D7DF-4B3F-964B-A002-282F57559821}"/>
                </a:ext>
              </a:extLst>
            </p:cNvPr>
            <p:cNvGrpSpPr/>
            <p:nvPr/>
          </p:nvGrpSpPr>
          <p:grpSpPr>
            <a:xfrm flipV="1">
              <a:off x="7987942" y="5363544"/>
              <a:ext cx="1534932" cy="772736"/>
              <a:chOff x="867575" y="1886666"/>
              <a:chExt cx="1534932" cy="772736"/>
            </a:xfrm>
          </p:grpSpPr>
          <p:sp>
            <p:nvSpPr>
              <p:cNvPr id="62" name="Right Brace 61">
                <a:extLst>
                  <a:ext uri="{FF2B5EF4-FFF2-40B4-BE49-F238E27FC236}">
                    <a16:creationId xmlns:a16="http://schemas.microsoft.com/office/drawing/2014/main" id="{5BDB67A9-FA1B-514E-9F90-A1236B338844}"/>
                  </a:ext>
                </a:extLst>
              </p:cNvPr>
              <p:cNvSpPr/>
              <p:nvPr/>
            </p:nvSpPr>
            <p:spPr>
              <a:xfrm rot="16200000">
                <a:off x="1448728" y="1705623"/>
                <a:ext cx="372626" cy="1534932"/>
              </a:xfrm>
              <a:prstGeom prst="rightBrace">
                <a:avLst>
                  <a:gd name="adj1" fmla="val 31137"/>
                  <a:gd name="adj2" fmla="val 50000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A9512F9-5704-DF47-891B-6A38DCEEF106}"/>
                  </a:ext>
                </a:extLst>
              </p:cNvPr>
              <p:cNvSpPr txBox="1"/>
              <p:nvPr/>
            </p:nvSpPr>
            <p:spPr>
              <a:xfrm flipV="1">
                <a:off x="1040395" y="1886666"/>
                <a:ext cx="11893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transition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0E43EA1-4C5D-C2FF-E87A-826D53321140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14.5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2F604-82F3-62C2-3CFD-D7478A3A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classification of regions</a:t>
            </a:r>
          </a:p>
        </p:txBody>
      </p:sp>
    </p:spTree>
    <p:extLst>
      <p:ext uri="{BB962C8B-B14F-4D97-AF65-F5344CB8AC3E}">
        <p14:creationId xmlns:p14="http://schemas.microsoft.com/office/powerpoint/2010/main" val="206326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B9EFD33-4829-A364-2199-AC4D826B2281}"/>
              </a:ext>
            </a:extLst>
          </p:cNvPr>
          <p:cNvGrpSpPr/>
          <p:nvPr/>
        </p:nvGrpSpPr>
        <p:grpSpPr>
          <a:xfrm>
            <a:off x="712842" y="1037737"/>
            <a:ext cx="10721548" cy="4642786"/>
            <a:chOff x="712842" y="1630399"/>
            <a:chExt cx="10721548" cy="46427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A5C281A-5E92-AD42-8B46-2F8628B392BC}"/>
                </a:ext>
              </a:extLst>
            </p:cNvPr>
            <p:cNvSpPr txBox="1"/>
            <p:nvPr/>
          </p:nvSpPr>
          <p:spPr>
            <a:xfrm>
              <a:off x="1268843" y="5811520"/>
              <a:ext cx="36552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(</a:t>
              </a:r>
              <a:r>
                <a:rPr lang="en-US" sz="2400" dirty="0" err="1"/>
                <a:t>i</a:t>
              </a:r>
              <a:r>
                <a:rPr lang="en-US" sz="2400" dirty="0"/>
                <a:t>)  standard neural network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888626-E483-5E46-9639-B80B93CB17CB}"/>
                </a:ext>
              </a:extLst>
            </p:cNvPr>
            <p:cNvGrpSpPr/>
            <p:nvPr/>
          </p:nvGrpSpPr>
          <p:grpSpPr>
            <a:xfrm>
              <a:off x="712842" y="3942080"/>
              <a:ext cx="4787618" cy="1600200"/>
              <a:chOff x="204842" y="2763520"/>
              <a:chExt cx="4787618" cy="16002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0004B9E-9F72-B84C-933C-4DA36E90B803}"/>
                  </a:ext>
                </a:extLst>
              </p:cNvPr>
              <p:cNvSpPr/>
              <p:nvPr/>
            </p:nvSpPr>
            <p:spPr>
              <a:xfrm>
                <a:off x="1930400" y="2763520"/>
                <a:ext cx="1097280" cy="1600200"/>
              </a:xfrm>
              <a:prstGeom prst="rect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4DAB25-216D-1A41-A8AE-2AD358229770}"/>
                  </a:ext>
                </a:extLst>
              </p:cNvPr>
              <p:cNvSpPr txBox="1"/>
              <p:nvPr/>
            </p:nvSpPr>
            <p:spPr>
              <a:xfrm>
                <a:off x="204842" y="3332788"/>
                <a:ext cx="9637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inputs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3A60E9-D864-2346-8982-2F6C4268B70C}"/>
                  </a:ext>
                </a:extLst>
              </p:cNvPr>
              <p:cNvSpPr txBox="1"/>
              <p:nvPr/>
            </p:nvSpPr>
            <p:spPr>
              <a:xfrm>
                <a:off x="3834771" y="3332788"/>
                <a:ext cx="11576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outputs</a:t>
                </a:r>
              </a:p>
            </p:txBody>
          </p:sp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id="{7B155999-CC46-0844-9C33-3811186FAFA1}"/>
                  </a:ext>
                </a:extLst>
              </p:cNvPr>
              <p:cNvSpPr/>
              <p:nvPr/>
            </p:nvSpPr>
            <p:spPr>
              <a:xfrm>
                <a:off x="1223819" y="2890674"/>
                <a:ext cx="540000" cy="1345893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Arrow 6">
                <a:extLst>
                  <a:ext uri="{FF2B5EF4-FFF2-40B4-BE49-F238E27FC236}">
                    <a16:creationId xmlns:a16="http://schemas.microsoft.com/office/drawing/2014/main" id="{574D07E7-73B0-6D45-9F04-EA08B7D6926A}"/>
                  </a:ext>
                </a:extLst>
              </p:cNvPr>
              <p:cNvSpPr/>
              <p:nvPr/>
            </p:nvSpPr>
            <p:spPr>
              <a:xfrm>
                <a:off x="3225170" y="2890674"/>
                <a:ext cx="540000" cy="1345893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17EE1E-A660-FD4C-96BB-B708E494F777}"/>
                </a:ext>
              </a:extLst>
            </p:cNvPr>
            <p:cNvSpPr txBox="1"/>
            <p:nvPr/>
          </p:nvSpPr>
          <p:spPr>
            <a:xfrm>
              <a:off x="6994267" y="5811520"/>
              <a:ext cx="3801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(ii)  recurrent neural network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1F832D3-C047-9A22-C6AC-40154EBE35FB}"/>
                </a:ext>
              </a:extLst>
            </p:cNvPr>
            <p:cNvGrpSpPr/>
            <p:nvPr/>
          </p:nvGrpSpPr>
          <p:grpSpPr>
            <a:xfrm>
              <a:off x="6367178" y="1630399"/>
              <a:ext cx="5067212" cy="3911881"/>
              <a:chOff x="6367178" y="1630399"/>
              <a:chExt cx="5067212" cy="3911881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A21A693-5A80-8F49-8497-C95A570ABF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3840" y="3942080"/>
                <a:ext cx="1910080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00BE987-8473-6545-95AC-B6CAF8ECB83D}"/>
                  </a:ext>
                </a:extLst>
              </p:cNvPr>
              <p:cNvGrpSpPr/>
              <p:nvPr/>
            </p:nvGrpSpPr>
            <p:grpSpPr>
              <a:xfrm>
                <a:off x="6501299" y="3942080"/>
                <a:ext cx="4787618" cy="1600200"/>
                <a:chOff x="6765459" y="3942080"/>
                <a:chExt cx="4787618" cy="16002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6F46FC3-2E9D-B14F-82F1-F3CB0E5516F9}"/>
                    </a:ext>
                  </a:extLst>
                </p:cNvPr>
                <p:cNvSpPr/>
                <p:nvPr/>
              </p:nvSpPr>
              <p:spPr>
                <a:xfrm>
                  <a:off x="8511337" y="3942080"/>
                  <a:ext cx="1097280" cy="1600200"/>
                </a:xfrm>
                <a:prstGeom prst="rect">
                  <a:avLst/>
                </a:prstGeom>
                <a:pattFill prst="openDmnd">
                  <a:fgClr>
                    <a:schemeClr val="tx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41662A5-ACD6-9542-996B-F42BF46BD005}"/>
                    </a:ext>
                  </a:extLst>
                </p:cNvPr>
                <p:cNvSpPr txBox="1"/>
                <p:nvPr/>
              </p:nvSpPr>
              <p:spPr>
                <a:xfrm>
                  <a:off x="6765459" y="4511348"/>
                  <a:ext cx="96372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/>
                    <a:t>inputs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CD1CB3D-315E-364D-BE2B-3AD73DA9CEF7}"/>
                    </a:ext>
                  </a:extLst>
                </p:cNvPr>
                <p:cNvSpPr txBox="1"/>
                <p:nvPr/>
              </p:nvSpPr>
              <p:spPr>
                <a:xfrm>
                  <a:off x="10395388" y="4511348"/>
                  <a:ext cx="11576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/>
                    <a:t>outputs</a:t>
                  </a:r>
                </a:p>
              </p:txBody>
            </p:sp>
            <p:sp>
              <p:nvSpPr>
                <p:cNvPr id="14" name="Right Arrow 13">
                  <a:extLst>
                    <a:ext uri="{FF2B5EF4-FFF2-40B4-BE49-F238E27FC236}">
                      <a16:creationId xmlns:a16="http://schemas.microsoft.com/office/drawing/2014/main" id="{3027985C-9556-2B4D-B8B9-CB352310FB01}"/>
                    </a:ext>
                  </a:extLst>
                </p:cNvPr>
                <p:cNvSpPr/>
                <p:nvPr/>
              </p:nvSpPr>
              <p:spPr>
                <a:xfrm>
                  <a:off x="7784436" y="4069234"/>
                  <a:ext cx="540000" cy="1345893"/>
                </a:xfrm>
                <a:prstGeom prst="rightArrow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ight Arrow 14">
                  <a:extLst>
                    <a:ext uri="{FF2B5EF4-FFF2-40B4-BE49-F238E27FC236}">
                      <a16:creationId xmlns:a16="http://schemas.microsoft.com/office/drawing/2014/main" id="{580AF850-19FC-B64B-960E-16820E78BECA}"/>
                    </a:ext>
                  </a:extLst>
                </p:cNvPr>
                <p:cNvSpPr/>
                <p:nvPr/>
              </p:nvSpPr>
              <p:spPr>
                <a:xfrm>
                  <a:off x="9785788" y="4069234"/>
                  <a:ext cx="540000" cy="1345893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88F8858-5460-F74B-B7B2-3868CC5FE48B}"/>
                  </a:ext>
                </a:extLst>
              </p:cNvPr>
              <p:cNvSpPr/>
              <p:nvPr/>
            </p:nvSpPr>
            <p:spPr>
              <a:xfrm>
                <a:off x="8247177" y="2341880"/>
                <a:ext cx="1097280" cy="1600200"/>
              </a:xfrm>
              <a:prstGeom prst="rect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E79356-8BEA-F14F-968E-38F923E801C2}"/>
                  </a:ext>
                </a:extLst>
              </p:cNvPr>
              <p:cNvSpPr/>
              <p:nvPr/>
            </p:nvSpPr>
            <p:spPr>
              <a:xfrm>
                <a:off x="8257556" y="2320664"/>
                <a:ext cx="1097280" cy="3221616"/>
              </a:xfrm>
              <a:prstGeom prst="rect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133C070-00C2-1442-880D-5BF5BC553F7E}"/>
                  </a:ext>
                </a:extLst>
              </p:cNvPr>
              <p:cNvGrpSpPr/>
              <p:nvPr/>
            </p:nvGrpSpPr>
            <p:grpSpPr>
              <a:xfrm>
                <a:off x="7166781" y="1630399"/>
                <a:ext cx="3264068" cy="1773201"/>
                <a:chOff x="7430941" y="1630399"/>
                <a:chExt cx="3264068" cy="1773201"/>
              </a:xfrm>
            </p:grpSpPr>
            <p:sp>
              <p:nvSpPr>
                <p:cNvPr id="17" name="Curved Left Arrow 16">
                  <a:extLst>
                    <a:ext uri="{FF2B5EF4-FFF2-40B4-BE49-F238E27FC236}">
                      <a16:creationId xmlns:a16="http://schemas.microsoft.com/office/drawing/2014/main" id="{98C02783-9E11-6742-A069-611B8A4E6D67}"/>
                    </a:ext>
                  </a:extLst>
                </p:cNvPr>
                <p:cNvSpPr/>
                <p:nvPr/>
              </p:nvSpPr>
              <p:spPr>
                <a:xfrm flipH="1">
                  <a:off x="7430941" y="1785620"/>
                  <a:ext cx="1043049" cy="1617980"/>
                </a:xfrm>
                <a:prstGeom prst="curved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Curved Left Arrow 17">
                  <a:extLst>
                    <a:ext uri="{FF2B5EF4-FFF2-40B4-BE49-F238E27FC236}">
                      <a16:creationId xmlns:a16="http://schemas.microsoft.com/office/drawing/2014/main" id="{E40CBEFC-82AA-1943-ACA6-A1E847417F0E}"/>
                    </a:ext>
                  </a:extLst>
                </p:cNvPr>
                <p:cNvSpPr/>
                <p:nvPr/>
              </p:nvSpPr>
              <p:spPr>
                <a:xfrm flipV="1">
                  <a:off x="9707363" y="1630399"/>
                  <a:ext cx="987646" cy="1652706"/>
                </a:xfrm>
                <a:prstGeom prst="curved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FABD72-E55F-7C44-87F8-8A6DD8450430}"/>
                  </a:ext>
                </a:extLst>
              </p:cNvPr>
              <p:cNvSpPr txBox="1"/>
              <p:nvPr/>
            </p:nvSpPr>
            <p:spPr>
              <a:xfrm>
                <a:off x="8427529" y="1630399"/>
                <a:ext cx="797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state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CD411A-B9DB-384C-975E-BE0DE8D9D829}"/>
                  </a:ext>
                </a:extLst>
              </p:cNvPr>
              <p:cNvSpPr txBox="1"/>
              <p:nvPr/>
            </p:nvSpPr>
            <p:spPr>
              <a:xfrm>
                <a:off x="6367178" y="3388668"/>
                <a:ext cx="17927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‘state’ inputs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280C67-2197-6749-8E80-ED3C7970125A}"/>
                  </a:ext>
                </a:extLst>
              </p:cNvPr>
              <p:cNvSpPr txBox="1"/>
              <p:nvPr/>
            </p:nvSpPr>
            <p:spPr>
              <a:xfrm>
                <a:off x="9447628" y="3388668"/>
                <a:ext cx="19867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‘state’ outputs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A658AC-6D08-04E8-4E78-1DE01379C074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14.6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DF16CE0-7BBD-F105-7DE8-D445F760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 (RNN)</a:t>
            </a:r>
          </a:p>
        </p:txBody>
      </p:sp>
    </p:spTree>
    <p:extLst>
      <p:ext uri="{BB962C8B-B14F-4D97-AF65-F5344CB8AC3E}">
        <p14:creationId xmlns:p14="http://schemas.microsoft.com/office/powerpoint/2010/main" val="767401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57477</TotalTime>
  <Words>1677</Words>
  <Application>Microsoft Macintosh PowerPoint</Application>
  <PresentationFormat>Widescreen</PresentationFormat>
  <Paragraphs>268</Paragraphs>
  <Slides>23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Helvetica</vt:lpstr>
      <vt:lpstr>Symbol</vt:lpstr>
      <vt:lpstr>Office Theme</vt:lpstr>
      <vt:lpstr>Chapter 14</vt:lpstr>
      <vt:lpstr>Stock market leading up to and after Black Monday</vt:lpstr>
      <vt:lpstr>Digitally produced spectrogram of a male voice saying `nineteenth century'</vt:lpstr>
      <vt:lpstr>Haar Wavelet</vt:lpstr>
      <vt:lpstr>PowerPoint Presentation</vt:lpstr>
      <vt:lpstr>Locating sub-sequences in longer sequence</vt:lpstr>
      <vt:lpstr>Locating sub-sequences in longer sequence</vt:lpstr>
      <vt:lpstr>Diffuse classification of regions</vt:lpstr>
      <vt:lpstr>Recurrent neural network (RNN)</vt:lpstr>
      <vt:lpstr>Running a recurrent neural network on data stream</vt:lpstr>
      <vt:lpstr>Covid-19 deaths for UK in 2020</vt:lpstr>
      <vt:lpstr>Using statistical processing as pre-processor for other AI techniques</vt:lpstr>
      <vt:lpstr>Using ML to choose parameters for statistical processing</vt:lpstr>
      <vt:lpstr>Extract of ECG trace</vt:lpstr>
      <vt:lpstr>Table 14.1 Markov Model (upper) Transition Probability Table; (lower) Drawn as a Network.</vt:lpstr>
      <vt:lpstr>inline table Section 14.3.1 p.208 </vt:lpstr>
      <vt:lpstr>Table 14.2 Estimated Transition Probabilities Based on Observed Transition Frequencies. </vt:lpstr>
      <vt:lpstr>Table 14.3 Markov Model Transition Probability Based on Previous Two Letters. </vt:lpstr>
      <vt:lpstr>inline table Section 14.3.2 p.209 </vt:lpstr>
      <vt:lpstr>Table 14.4 Observed Transition Probabilities for Order 2 Markov Model. </vt:lpstr>
      <vt:lpstr>Table 14.5 Hidden Markov Model for British Summer Weather – Hidden State in Brackets (Changeable/Wet). </vt:lpstr>
      <vt:lpstr>Table 14.6 High-level Classification of Periods of Data as a Coarse-grained Time Series </vt:lpstr>
      <vt:lpstr>Table 14.7  Weather Transition Probabilities for Use in Exercise 14.1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Dix A.J.</dc:creator>
  <cp:lastModifiedBy>Alan Dix</cp:lastModifiedBy>
  <cp:revision>179</cp:revision>
  <dcterms:created xsi:type="dcterms:W3CDTF">2020-12-29T13:51:26Z</dcterms:created>
  <dcterms:modified xsi:type="dcterms:W3CDTF">2025-04-22T17:50:26Z</dcterms:modified>
</cp:coreProperties>
</file>