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595" r:id="rId2"/>
    <p:sldId id="583" r:id="rId3"/>
    <p:sldId id="610" r:id="rId4"/>
    <p:sldId id="679" r:id="rId5"/>
    <p:sldId id="608" r:id="rId6"/>
    <p:sldId id="609" r:id="rId7"/>
    <p:sldId id="604" r:id="rId8"/>
    <p:sldId id="607" r:id="rId9"/>
    <p:sldId id="605" r:id="rId10"/>
    <p:sldId id="606" r:id="rId11"/>
    <p:sldId id="599" r:id="rId12"/>
    <p:sldId id="603" r:id="rId13"/>
    <p:sldId id="600" r:id="rId14"/>
    <p:sldId id="601" r:id="rId15"/>
    <p:sldId id="602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DFF"/>
    <a:srgbClr val="FF40FF"/>
    <a:srgbClr val="EEE8BC"/>
    <a:srgbClr val="FF9300"/>
    <a:srgbClr val="0432FF"/>
    <a:srgbClr val="9640D7"/>
    <a:srgbClr val="FF9495"/>
    <a:srgbClr val="7F0002"/>
    <a:srgbClr val="FCAFB0"/>
    <a:srgbClr val="FFD0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500"/>
    <p:restoredTop sz="59452"/>
  </p:normalViewPr>
  <p:slideViewPr>
    <p:cSldViewPr snapToGrid="0" snapToObjects="1">
      <p:cViewPr varScale="1">
        <p:scale>
          <a:sx n="68" d="100"/>
          <a:sy n="68" d="100"/>
        </p:scale>
        <p:origin x="1648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420AE-8A32-DF45-AA1D-9290FEB2E3A3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D25C2-CC05-8D45-A0DE-0805BFD14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49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5F4093-CE24-64B3-A360-8080B5588E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472143-E363-F594-6068-8DFDA4260D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3AC033-C433-1B75-5F7B-5E3E3FCD91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List of Figures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32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15.1	Blocks world.	222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15.2	Navigation challenge for a robot	224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15.3	Using a configuration space to plan a route	224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15.4	Circle-based configuration space.	225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15.5	Corridors and rooms between obstacles.	225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15.6	Local planning to avoid obstacles.	226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15.7	Avoiding moving objects.	227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15.8	The real world and the model world.	227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15.9	Calculating limb positions.	229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15.10	Robot with two limbs.	230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15.11	Compliant motion.	230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15.12	Resolving ambiguity.	232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15.13	Designing for easy assembly.	233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15.14	For exercise 3.	235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6F06E-2AF7-6001-874C-262EC0ECD0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814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15.9	Calculating limb positions.	229</a:t>
            </a:r>
          </a:p>
          <a:p>
            <a:endParaRPr lang="en-US" dirty="0"/>
          </a:p>
          <a:p>
            <a:r>
              <a:rPr lang="en-US" dirty="0"/>
              <a:t>robotics/dalek-1.eps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7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15.10	Robot with two limbs.	230</a:t>
            </a:r>
          </a:p>
          <a:p>
            <a:endParaRPr lang="en-US" dirty="0"/>
          </a:p>
          <a:p>
            <a:r>
              <a:rPr lang="en-US" dirty="0"/>
              <a:t>robotics/dalek-2.eps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9290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15.11	Compliant motion.	230</a:t>
            </a:r>
          </a:p>
          <a:p>
            <a:endParaRPr lang="en-US" dirty="0"/>
          </a:p>
          <a:p>
            <a:r>
              <a:rPr lang="en-US" dirty="0"/>
              <a:t>robotics/</a:t>
            </a:r>
            <a:r>
              <a:rPr lang="en-US" dirty="0" err="1"/>
              <a:t>feedback.eps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8150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15.12	Resolving ambiguity.	232</a:t>
            </a:r>
          </a:p>
          <a:p>
            <a:endParaRPr lang="en-US" dirty="0"/>
          </a:p>
          <a:p>
            <a:r>
              <a:rPr lang="en-US" dirty="0"/>
              <a:t>robotics/</a:t>
            </a:r>
            <a:r>
              <a:rPr lang="en-US" dirty="0" err="1"/>
              <a:t>active.eps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79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15.13	Designing for easy assembly.	233</a:t>
            </a:r>
          </a:p>
          <a:p>
            <a:endParaRPr lang="en-US" dirty="0"/>
          </a:p>
          <a:p>
            <a:r>
              <a:rPr lang="en-US" dirty="0"/>
              <a:t>robotics/</a:t>
            </a:r>
            <a:r>
              <a:rPr lang="en-US" dirty="0" err="1"/>
              <a:t>screws.eps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5615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15.14	For exercise 3.	235</a:t>
            </a:r>
          </a:p>
          <a:p>
            <a:endParaRPr lang="en-US" dirty="0"/>
          </a:p>
          <a:p>
            <a:r>
              <a:rPr lang="en-US" dirty="0"/>
              <a:t>robotics/rob-</a:t>
            </a:r>
            <a:r>
              <a:rPr lang="en-US" dirty="0" err="1"/>
              <a:t>ex.eps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3898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0428D6-B436-3885-FA05-C211DCAEE0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ABF873-628A-25A0-24C0-11A73CCDB3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F473FDB-FCC8-C080-BA95-88CCAE5E70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Table </a:t>
            </a:r>
            <a:r>
              <a:rPr lang="en-GB" dirty="0">
                <a:solidFill>
                  <a:srgbClr val="141413"/>
                </a:solidFill>
                <a:effectLst/>
                <a:latin typeface="Helvetica" pitchFamily="2" charset="0"/>
              </a:rPr>
              <a:t>15.1   Blocks World Operations.    </a:t>
            </a:r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DBDB33-4E42-C5AD-7335-F922B4AE67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80372-C077-4E41-80A1-D6568F50C5A3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5288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CD78D9-BDD9-272E-6D82-BC70B21B18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BA0A596-7478-D24D-03F0-6F9B54F0AF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354DDEB-F108-10F6-9A4B-4EF1DC196A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Table </a:t>
            </a:r>
            <a:r>
              <a:rPr lang="en-GB" dirty="0">
                <a:solidFill>
                  <a:srgbClr val="141413"/>
                </a:solidFill>
                <a:effectLst/>
                <a:latin typeface="Helvetica" pitchFamily="2" charset="0"/>
              </a:rPr>
              <a:t>15.2   Object Location and Velocity Data. (Note error values also recorded for each.).    </a:t>
            </a:r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228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F8EF54-1149-F205-BDFD-73E42ADD6C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80372-C077-4E41-80A1-D6568F50C5A3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091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15.1	Blocks world.	222</a:t>
            </a:r>
          </a:p>
          <a:p>
            <a:endParaRPr lang="en-US" dirty="0"/>
          </a:p>
          <a:p>
            <a:r>
              <a:rPr lang="en-US" dirty="0"/>
              <a:t>robotics/</a:t>
            </a:r>
            <a:r>
              <a:rPr lang="en-US" dirty="0" err="1"/>
              <a:t>blocks.eps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96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15.2	Navigation challenge for a robot	224</a:t>
            </a:r>
          </a:p>
          <a:p>
            <a:endParaRPr lang="en-US" dirty="0"/>
          </a:p>
          <a:p>
            <a:r>
              <a:rPr lang="en-US" dirty="0"/>
              <a:t>robotics/config-1.png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17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5FEC27-8A7F-4984-E949-DAC8BD9745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B8E658E-C277-ED00-7C17-54DC445D39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205CE8B-CBBE-0793-B09C-F30A9C849E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15.3	Using a configuration space to plan a route	224</a:t>
            </a:r>
          </a:p>
          <a:p>
            <a:endParaRPr lang="en-US" dirty="0"/>
          </a:p>
          <a:p>
            <a:r>
              <a:rPr lang="en-US" dirty="0"/>
              <a:t>robotics/config-1.png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591C7F-AC27-6940-B172-60B5B735BA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90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15.4	Circle-based configuration space.	225</a:t>
            </a:r>
          </a:p>
          <a:p>
            <a:endParaRPr lang="en-US" dirty="0"/>
          </a:p>
          <a:p>
            <a:r>
              <a:rPr lang="en-US" dirty="0"/>
              <a:t>robotics/config-2.png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63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15.5	Corridors and rooms between obstacles.	225</a:t>
            </a:r>
          </a:p>
          <a:p>
            <a:endParaRPr lang="en-US" dirty="0"/>
          </a:p>
          <a:p>
            <a:r>
              <a:rPr lang="en-US" dirty="0"/>
              <a:t>robotics/</a:t>
            </a:r>
            <a:r>
              <a:rPr lang="en-US" dirty="0" err="1"/>
              <a:t>rooms.eps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2158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15.6	Local planning to avoid obstacles.	226</a:t>
            </a:r>
          </a:p>
          <a:p>
            <a:endParaRPr lang="en-US" dirty="0"/>
          </a:p>
          <a:p>
            <a:r>
              <a:rPr lang="en-US" dirty="0"/>
              <a:t>robotics/avoid-1.eps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5944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15.7	Avoiding moving objects.	227</a:t>
            </a:r>
          </a:p>
          <a:p>
            <a:endParaRPr lang="en-US" dirty="0"/>
          </a:p>
          <a:p>
            <a:r>
              <a:rPr lang="en-US" dirty="0"/>
              <a:t>robotics/avoid-2.eps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5175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15.8	The real world and the model world.	227</a:t>
            </a:r>
          </a:p>
          <a:p>
            <a:endParaRPr lang="en-US" dirty="0"/>
          </a:p>
          <a:p>
            <a:r>
              <a:rPr lang="en-US" dirty="0"/>
              <a:t>robotics/</a:t>
            </a:r>
            <a:r>
              <a:rPr lang="en-US" dirty="0" err="1"/>
              <a:t>sensing.eps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050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1C139-5317-EE4E-83CD-C1D409B88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787DC7-11CF-4346-B61C-2699C417D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EF7C8-7CAD-F544-980A-34D0DCEFD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81E05-649F-5942-B978-4A8130F4A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CDBDD-2B7D-EA45-BEF2-12D200C81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94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CB437-2066-B24D-BAD0-BF756F75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CDAE5-1AB9-2549-9324-9BDF119573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42F7A-E5D2-9B4C-AF5A-6D9E4AC94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40D08-A43A-CD4E-AD6C-567C85310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1E36F-5180-E443-B14F-6DA4B7D6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016C52-EDDA-E840-96A0-5015D2D2C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9D395C-EFAC-064E-AF2C-30A3044F9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5059F-FFE0-744C-AEC8-2F9F9C1B9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46CB3-58DC-3D4A-96C6-2E7A746EE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22880-D2E1-164C-9A5E-CA8B15DE1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91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B7D79-63F2-8748-8F20-D003C815E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6F210-1BAB-DA4F-8DB1-F0C0D7542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D5B8D-CA30-5F40-912E-DC8641F1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29192-3DD1-AC46-BA3E-F086362DF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FF049-9AC9-C445-8ED8-739C69C3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8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4564A-515B-4942-9721-5A208A1F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AA69-F436-D242-AF4B-230EA5BE8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F49AA-2C04-FE41-93F9-82A645380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D9A42-781A-7647-BA44-F8A6A849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9DD79-247C-EF4C-B7FC-8C00210A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8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4486E-96C3-2C4B-8F71-32EAEC981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F8D6E-2D6C-FA4E-B750-240E89B8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B73A7A-C701-1B45-AB23-DFB10B253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D94000-9E0A-454A-9015-C390889FE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EF7AA-A6E4-4E44-9DE3-50CADBF39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F1BA7-85C7-3F44-A23B-40FFC4B93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7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30539-CB8E-9B4E-AE04-A3E97433B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62A0E-FCA2-1546-837B-430766B12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F2B66-4EBE-4B4F-8ACB-7990BC25A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1634CB-C6B8-C04F-8A2C-B76C17458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67B79-4B59-8848-AA95-116E5C3EC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63368E-A34B-A644-98DD-2F142A06E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84464A-6060-2944-B277-2DFBAC597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046CBE-E098-014A-94EF-60A2ACCE6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55680-6998-9944-AFD2-15B80995A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00" y="0"/>
            <a:ext cx="11846096" cy="1734207"/>
          </a:xfrm>
        </p:spPr>
        <p:txBody>
          <a:bodyPr anchor="t">
            <a:normAutofit/>
          </a:bodyPr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5A2F74-5D9F-AC49-B161-5A9312CE6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AEE50-C384-0E45-90C0-ABA9C67FC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C07CB-B7E3-AB4C-9C97-DA1C3D56D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975184-D611-3243-9797-D565090E1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6823B3-3912-1042-96A9-F7AD4460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A0643-D0CA-F940-B0A5-D1EDC068E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4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1D9C-F352-D045-BABC-72CFAAE6F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845DB-7D98-544E-A848-11AC35B0A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75D71A-ABBD-0C4D-A7AC-0B6448EC1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04E87-C643-A147-BCC9-79F2DA501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21BA5-CF92-5B4F-9030-84B48D4F8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988813-A5DF-EA42-BC2C-309A4E81C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9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5D8AE-1CF7-2F42-A4A4-22FFC042B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59AE04-8526-BC44-9280-9F47139E4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1E4D76-90E8-E840-8E23-2D4BD5FE2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B019F-985D-7544-9F45-54EC89DDE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018D4-E14A-BA45-BEC6-004C4F7B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957B1-0CA5-304F-99E7-72D488401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6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D5024D-366B-8E47-B918-5C798CE8D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10871-B1F5-6B40-9484-0A4B95523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20D22-0DC0-D548-B700-DDEB544ED6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EA66D-BD09-3945-A3A9-48ACF163B7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F53D1-9C7C-5040-B71C-00AE0772C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4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D797D-AD8D-4643-7516-2378FC8EF9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9B4778-D302-8D46-56A3-1126EC58C1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9550" y="1536251"/>
            <a:ext cx="6526924" cy="1122363"/>
          </a:xfrm>
        </p:spPr>
        <p:txBody>
          <a:bodyPr/>
          <a:lstStyle/>
          <a:p>
            <a:r>
              <a:rPr lang="en-US" sz="5400" dirty="0">
                <a:latin typeface="+mn-lt"/>
              </a:rPr>
              <a:t>Chapter </a:t>
            </a:r>
            <a:r>
              <a:rPr lang="en-US" sz="6000" dirty="0">
                <a:latin typeface="+mn-lt"/>
              </a:rPr>
              <a:t>15</a:t>
            </a:r>
            <a:endParaRPr lang="en-US" dirty="0">
              <a:latin typeface="+mn-lt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0A52D69-5479-332E-A10F-C6AF58589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9550" y="3034473"/>
            <a:ext cx="6526924" cy="2767234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+mj-lt"/>
              </a:rPr>
              <a:t>Planning and robotics</a:t>
            </a:r>
          </a:p>
        </p:txBody>
      </p:sp>
      <p:pic>
        <p:nvPicPr>
          <p:cNvPr id="3" name="Picture 2" descr="A book cover of a book&#10;&#10;AI-generated content may be incorrect.">
            <a:extLst>
              <a:ext uri="{FF2B5EF4-FFF2-40B4-BE49-F238E27FC236}">
                <a16:creationId xmlns:a16="http://schemas.microsoft.com/office/drawing/2014/main" id="{389F93A7-5294-73EE-713E-CDE6D05A4F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074024" cy="685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613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15.9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limb positions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41F4BC-ABA8-E396-91D9-2FF8D1F250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1640" y="680835"/>
            <a:ext cx="5378450" cy="587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705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3198311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15.10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Robot with two limbs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4DCC3B-0B06-5708-3C24-F618FD2C45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1600" y="1201008"/>
            <a:ext cx="7662991" cy="4370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625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3198311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15.11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Compliant motion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AB1337-85D8-4BAE-5A33-67BD0A6D8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932" y="1588230"/>
            <a:ext cx="11044617" cy="3681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329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3198311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15.12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Resolving ambiguity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D3AE58-2E4C-16E5-DC1C-CA458802EE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4341" y="1579689"/>
            <a:ext cx="8303317" cy="3314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373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3198311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15.13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for easy assembly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3B86B7-EBF8-919F-E5F6-EC75ED2571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1083" y="946701"/>
            <a:ext cx="6318251" cy="5493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147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3198311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15.14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exercise 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5F9319-42D2-041E-86F4-B07C50D1EA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8311" y="1588044"/>
            <a:ext cx="6178551" cy="3681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060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6DA2D0-26B6-25C5-B883-1E6B937CF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F9F59-8986-F904-632F-748EDB073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3603" y="136524"/>
            <a:ext cx="8616402" cy="1429229"/>
          </a:xfrm>
        </p:spPr>
        <p:txBody>
          <a:bodyPr>
            <a:normAutofit/>
          </a:bodyPr>
          <a:lstStyle/>
          <a:p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Table 15.1 Blocks World Operations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E7E19-9701-06D7-F681-F747586C3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3601" y="1177448"/>
            <a:ext cx="8640000" cy="5348613"/>
          </a:xfrm>
        </p:spPr>
        <p:txBody>
          <a:bodyPr>
            <a:normAutofit/>
          </a:bodyPr>
          <a:lstStyle/>
          <a:p>
            <a:pPr marL="9525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  <a:tabLst>
                <a:tab pos="1231900" algn="ctr"/>
                <a:tab pos="3908425" algn="ctr"/>
                <a:tab pos="6972300" algn="ctr"/>
              </a:tabLst>
            </a:pP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operation	precondition	postcondition</a:t>
            </a:r>
          </a:p>
          <a:p>
            <a:pPr marL="9525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  <a:tabLst>
                <a:tab pos="1231900" algn="ctr"/>
                <a:tab pos="3908425" algn="ctr"/>
                <a:tab pos="6972300" algn="ctr"/>
              </a:tabLst>
            </a:pP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pick_up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(A)	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on_table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(A)	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in_hand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(A)</a:t>
            </a:r>
            <a:b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∧¬ 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on_top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(C,A)	∧¬ 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on_table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(A)</a:t>
            </a:r>
            <a:b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∧¬ 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in_hand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(X)</a:t>
            </a:r>
          </a:p>
          <a:p>
            <a:pPr marL="9525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  <a:tabLst>
                <a:tab pos="1231900" algn="ctr"/>
                <a:tab pos="3908425" algn="ctr"/>
                <a:tab pos="6972300" algn="ctr"/>
              </a:tabLst>
            </a:pP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put_down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(A)	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in_hand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(A)	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on_table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(A)</a:t>
            </a:r>
            <a:b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∧¬ 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in_hand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(A)</a:t>
            </a:r>
          </a:p>
          <a:p>
            <a:pPr marL="9525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  <a:tabLst>
                <a:tab pos="1231900" algn="ctr"/>
                <a:tab pos="3908425" algn="ctr"/>
                <a:tab pos="6972300" algn="ctr"/>
              </a:tabLst>
            </a:pP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pick_off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(A,B)	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on_top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(A,B)	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in_hand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(A)</a:t>
            </a:r>
            <a:b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∧¬ 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on_top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(C,A)	∧¬ 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on_top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(A,B)</a:t>
            </a:r>
            <a:b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∧¬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in_hand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(X)</a:t>
            </a:r>
          </a:p>
          <a:p>
            <a:pPr marL="9525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  <a:tabLst>
                <a:tab pos="1231900" algn="ctr"/>
                <a:tab pos="3908425" algn="ctr"/>
                <a:tab pos="6972300" algn="ctr"/>
              </a:tabLst>
            </a:pP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put_on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(A,B) 	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in_hand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(A) 	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on_top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(A,B)</a:t>
            </a:r>
            <a:b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∧¬ 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on_top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(C,B) 	∧¬ 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in_hand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(A)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A86C09-5AA5-5308-D5A9-7AEFA8731671}"/>
              </a:ext>
            </a:extLst>
          </p:cNvPr>
          <p:cNvCxnSpPr>
            <a:cxnSpLocks/>
          </p:cNvCxnSpPr>
          <p:nvPr/>
        </p:nvCxnSpPr>
        <p:spPr>
          <a:xfrm>
            <a:off x="1813601" y="1736324"/>
            <a:ext cx="8640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5576465-A587-E575-277D-64260607F9BC}"/>
              </a:ext>
            </a:extLst>
          </p:cNvPr>
          <p:cNvCxnSpPr>
            <a:cxnSpLocks/>
          </p:cNvCxnSpPr>
          <p:nvPr/>
        </p:nvCxnSpPr>
        <p:spPr>
          <a:xfrm>
            <a:off x="1813601" y="1107880"/>
            <a:ext cx="8640000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A3E488D-8BF0-C213-D93C-90940D599E98}"/>
              </a:ext>
            </a:extLst>
          </p:cNvPr>
          <p:cNvCxnSpPr>
            <a:cxnSpLocks/>
          </p:cNvCxnSpPr>
          <p:nvPr/>
        </p:nvCxnSpPr>
        <p:spPr>
          <a:xfrm>
            <a:off x="1813601" y="6510586"/>
            <a:ext cx="8640000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1556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DA5C76-B34B-50C7-D10E-5CEC97D018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AA8D6-A672-3E43-F006-4C262899E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3603" y="136524"/>
            <a:ext cx="8616402" cy="1203762"/>
          </a:xfrm>
        </p:spPr>
        <p:txBody>
          <a:bodyPr>
            <a:normAutofit fontScale="90000"/>
          </a:bodyPr>
          <a:lstStyle/>
          <a:p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Table 15.2 </a:t>
            </a:r>
            <a:r>
              <a:rPr lang="en-GB" dirty="0">
                <a:solidFill>
                  <a:srgbClr val="141413"/>
                </a:solidFill>
                <a:effectLst/>
                <a:latin typeface="Helvetica" pitchFamily="2" charset="0"/>
              </a:rPr>
              <a:t>Object Location and Velocity Data. </a:t>
            </a:r>
            <a:r>
              <a:rPr lang="en-GB" sz="2700" dirty="0">
                <a:solidFill>
                  <a:srgbClr val="141413"/>
                </a:solidFill>
                <a:latin typeface="Helvetica" pitchFamily="2" charset="0"/>
              </a:rPr>
              <a:t>(Note error values also recorded for each.)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8A5DE-4D39-0AEE-020F-3CD2FFCC6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3601" y="1903956"/>
            <a:ext cx="8640000" cy="4045902"/>
          </a:xfrm>
        </p:spPr>
        <p:txBody>
          <a:bodyPr>
            <a:normAutofit/>
          </a:bodyPr>
          <a:lstStyle/>
          <a:p>
            <a:pPr marL="9525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  <a:tabLst>
                <a:tab pos="347663" algn="ctr"/>
                <a:tab pos="1419225" algn="ctr"/>
                <a:tab pos="2663825" algn="ctr"/>
                <a:tab pos="4306888" algn="ctr"/>
                <a:tab pos="5191125" algn="ctr"/>
                <a:tab pos="6797675" algn="ctr"/>
                <a:tab pos="7856538" algn="ctr"/>
              </a:tabLst>
            </a:pP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time	object id	type	position		velocity</a:t>
            </a:r>
            <a:b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(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x,y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	error	(</a:t>
            </a:r>
            <a:r>
              <a:rPr lang="en-GB" sz="2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x,y</a:t>
            </a: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	error</a:t>
            </a:r>
          </a:p>
          <a:p>
            <a:pPr marL="9525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  <a:tabLst>
                <a:tab pos="347663" algn="ctr"/>
                <a:tab pos="1419225" algn="ctr"/>
                <a:tab pos="2663825" algn="ctr"/>
                <a:tab pos="4306888" algn="ctr"/>
                <a:tab pos="5191125" algn="ctr"/>
                <a:tab pos="6797675" algn="ctr"/>
                <a:tab pos="7856538" algn="ctr"/>
              </a:tabLst>
            </a:pP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1 	#317 	ball 	(3.3,3.2) 	0.1 	(−0.5,1.0) 	0.2</a:t>
            </a:r>
          </a:p>
          <a:p>
            <a:pPr marL="9525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  <a:tabLst>
                <a:tab pos="347663" algn="ctr"/>
                <a:tab pos="1419225" algn="ctr"/>
                <a:tab pos="2663825" algn="ctr"/>
                <a:tab pos="4306888" algn="ctr"/>
                <a:tab pos="5191125" algn="ctr"/>
                <a:tab pos="6797675" algn="ctr"/>
                <a:tab pos="7856538" algn="ctr"/>
              </a:tabLst>
            </a:pP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1 	#318 	ball 	(2.8,2.0) 	0.1 	(0,−0.5) 	0.2</a:t>
            </a:r>
          </a:p>
          <a:p>
            <a:pPr marL="9525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  <a:tabLst>
                <a:tab pos="347663" algn="ctr"/>
                <a:tab pos="1419225" algn="ctr"/>
                <a:tab pos="2663825" algn="ctr"/>
                <a:tab pos="4306888" algn="ctr"/>
                <a:tab pos="5191125" algn="ctr"/>
                <a:tab pos="6797675" algn="ctr"/>
                <a:tab pos="7856538" algn="ctr"/>
              </a:tabLst>
            </a:pP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1 	#319 	box 	(3.7,1.7) 	0.1 	— 	0.0</a:t>
            </a:r>
          </a:p>
          <a:p>
            <a:pPr marL="9525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  <a:tabLst>
                <a:tab pos="347663" algn="ctr"/>
                <a:tab pos="1419225" algn="ctr"/>
                <a:tab pos="2663825" algn="ctr"/>
                <a:tab pos="4306888" algn="ctr"/>
                <a:tab pos="5191125" algn="ctr"/>
                <a:tab pos="6797675" algn="ctr"/>
                <a:tab pos="7856538" algn="ctr"/>
              </a:tabLst>
            </a:pP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2	#320 	cone 	(1.5,0.5) 	0.1 	(0,0) 	0.2</a:t>
            </a:r>
          </a:p>
          <a:p>
            <a:pPr marL="9525" indent="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None/>
              <a:tabLst>
                <a:tab pos="347663" algn="ctr"/>
                <a:tab pos="1419225" algn="ctr"/>
                <a:tab pos="2663825" algn="ctr"/>
                <a:tab pos="4306888" algn="ctr"/>
                <a:tab pos="5191125" algn="ctr"/>
                <a:tab pos="6797675" algn="ctr"/>
                <a:tab pos="7856538" algn="ctr"/>
              </a:tabLst>
            </a:pPr>
            <a:r>
              <a:rPr lang="en-GB" sz="2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3	#321	ball	(2.7,0.7)	0.1	(0.1,−0.8)	0.2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B35027A-F0D4-1C91-84B6-BBF5BDBCAF4A}"/>
              </a:ext>
            </a:extLst>
          </p:cNvPr>
          <p:cNvCxnSpPr>
            <a:cxnSpLocks/>
          </p:cNvCxnSpPr>
          <p:nvPr/>
        </p:nvCxnSpPr>
        <p:spPr>
          <a:xfrm>
            <a:off x="1813601" y="2826088"/>
            <a:ext cx="8640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CE0FB36-5126-5A91-1B20-BA08903AD0C2}"/>
              </a:ext>
            </a:extLst>
          </p:cNvPr>
          <p:cNvCxnSpPr>
            <a:cxnSpLocks/>
          </p:cNvCxnSpPr>
          <p:nvPr/>
        </p:nvCxnSpPr>
        <p:spPr>
          <a:xfrm>
            <a:off x="1776000" y="1809338"/>
            <a:ext cx="8640000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A9685D6-139D-CDFA-0A0C-57FF19C715AD}"/>
              </a:ext>
            </a:extLst>
          </p:cNvPr>
          <p:cNvCxnSpPr>
            <a:cxnSpLocks/>
          </p:cNvCxnSpPr>
          <p:nvPr/>
        </p:nvCxnSpPr>
        <p:spPr>
          <a:xfrm>
            <a:off x="1813601" y="5959441"/>
            <a:ext cx="8640000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5466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15.1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Blocks world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EFE0FE-B142-50DC-A933-C58576ACC6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8782" y="1295886"/>
            <a:ext cx="6965950" cy="426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888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15.2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Navigation challenge for a robot</a:t>
            </a:r>
          </a:p>
        </p:txBody>
      </p:sp>
      <p:pic>
        <p:nvPicPr>
          <p:cNvPr id="6" name="Picture 5" descr="A black and white image of a robot&#10;&#10;AI-generated content may be incorrect.">
            <a:extLst>
              <a:ext uri="{FF2B5EF4-FFF2-40B4-BE49-F238E27FC236}">
                <a16:creationId xmlns:a16="http://schemas.microsoft.com/office/drawing/2014/main" id="{FFFD6B82-D4A2-F801-93B9-B587EC0A73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300" y="1354175"/>
            <a:ext cx="7137400" cy="4149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007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AAE3A1-5D4F-9C5E-16D9-CC2681F583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1E0BC1-7DF8-0823-095C-264C9EAD50F0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15.3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1A9146A-9683-9919-31C5-E4E1ADB4F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configuration space to plan a route</a:t>
            </a:r>
          </a:p>
        </p:txBody>
      </p:sp>
      <p:pic>
        <p:nvPicPr>
          <p:cNvPr id="7" name="Picture 6" descr="A diagram of a diagram of a diagram&#10;&#10;AI-generated content may be incorrect.">
            <a:extLst>
              <a:ext uri="{FF2B5EF4-FFF2-40B4-BE49-F238E27FC236}">
                <a16:creationId xmlns:a16="http://schemas.microsoft.com/office/drawing/2014/main" id="{F48878A6-732A-8372-BB54-B5427E6F5D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177" y="889000"/>
            <a:ext cx="4368800" cy="2540000"/>
          </a:xfrm>
          <a:prstGeom prst="rect">
            <a:avLst/>
          </a:prstGeom>
        </p:spPr>
      </p:pic>
      <p:pic>
        <p:nvPicPr>
          <p:cNvPr id="9" name="Picture 8" descr="A black and white drawing of a rectangular object&#10;&#10;AI-generated content may be incorrect.">
            <a:extLst>
              <a:ext uri="{FF2B5EF4-FFF2-40B4-BE49-F238E27FC236}">
                <a16:creationId xmlns:a16="http://schemas.microsoft.com/office/drawing/2014/main" id="{0F430BD3-6AEB-7411-602B-03AE21BDFD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2753" y="889000"/>
            <a:ext cx="4368800" cy="2540000"/>
          </a:xfrm>
          <a:prstGeom prst="rect">
            <a:avLst/>
          </a:prstGeom>
        </p:spPr>
      </p:pic>
      <p:pic>
        <p:nvPicPr>
          <p:cNvPr id="11" name="Picture 10" descr="A drawing of a diagram&#10;&#10;AI-generated content may be incorrect.">
            <a:extLst>
              <a:ext uri="{FF2B5EF4-FFF2-40B4-BE49-F238E27FC236}">
                <a16:creationId xmlns:a16="http://schemas.microsoft.com/office/drawing/2014/main" id="{CE8B6801-A71C-61E0-425D-349B1731FC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3400" y="3853794"/>
            <a:ext cx="4368800" cy="2540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7BFF178-07AE-8E49-55F7-8CC4CFF4C6B2}"/>
              </a:ext>
            </a:extLst>
          </p:cNvPr>
          <p:cNvSpPr txBox="1"/>
          <p:nvPr/>
        </p:nvSpPr>
        <p:spPr>
          <a:xfrm>
            <a:off x="211672" y="1059478"/>
            <a:ext cx="848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600" dirty="0"/>
              <a:t>(</a:t>
            </a:r>
            <a:r>
              <a:rPr lang="en-GB" sz="3600" dirty="0" err="1"/>
              <a:t>i</a:t>
            </a:r>
            <a:r>
              <a:rPr lang="en-GB" sz="3600" dirty="0"/>
              <a:t>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7E5738-8268-5831-C65F-22996C90E770}"/>
              </a:ext>
            </a:extLst>
          </p:cNvPr>
          <p:cNvSpPr txBox="1"/>
          <p:nvPr/>
        </p:nvSpPr>
        <p:spPr>
          <a:xfrm>
            <a:off x="6169029" y="1075975"/>
            <a:ext cx="848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600" dirty="0"/>
              <a:t>(ii)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9D3011-A069-8831-5744-656F3C24EECB}"/>
              </a:ext>
            </a:extLst>
          </p:cNvPr>
          <p:cNvSpPr txBox="1"/>
          <p:nvPr/>
        </p:nvSpPr>
        <p:spPr>
          <a:xfrm>
            <a:off x="3417895" y="4024272"/>
            <a:ext cx="848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600" dirty="0"/>
              <a:t>(iii)</a:t>
            </a:r>
          </a:p>
        </p:txBody>
      </p:sp>
    </p:spTree>
    <p:extLst>
      <p:ext uri="{BB962C8B-B14F-4D97-AF65-F5344CB8AC3E}">
        <p14:creationId xmlns:p14="http://schemas.microsoft.com/office/powerpoint/2010/main" val="4240341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15.4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Circle-based configuration space.</a:t>
            </a:r>
          </a:p>
        </p:txBody>
      </p:sp>
      <p:pic>
        <p:nvPicPr>
          <p:cNvPr id="7" name="Picture 6" descr="A close-up of a diagram&#10;&#10;Description automatically generated">
            <a:extLst>
              <a:ext uri="{FF2B5EF4-FFF2-40B4-BE49-F238E27FC236}">
                <a16:creationId xmlns:a16="http://schemas.microsoft.com/office/drawing/2014/main" id="{B7552CC3-06B7-5DF8-7900-1A6742A092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457" y="1767416"/>
            <a:ext cx="10552513" cy="332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88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15.5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Corridors and rooms between obstacles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D65B78-8A17-14D9-354F-E2D57460CA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698" y="1162017"/>
            <a:ext cx="8429889" cy="469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99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15.6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planning to avoid obstacles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A3066A-E330-45A3-3860-FFA67E096E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8782" y="1417077"/>
            <a:ext cx="7061200" cy="4023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301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15.7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moving objects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1270B8-D899-D7D9-4457-5B3E0415FA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5488" y="1134533"/>
            <a:ext cx="7884987" cy="42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270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15.8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real world and </a:t>
            </a:r>
            <a:br>
              <a:rPr lang="en-US" dirty="0"/>
            </a:br>
            <a:r>
              <a:rPr lang="en-US" dirty="0"/>
              <a:t>the model world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264D40-7DD1-793D-6F5D-FB1D00E777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2612" y="248013"/>
            <a:ext cx="4272558" cy="649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901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57478</TotalTime>
  <Words>835</Words>
  <Application>Microsoft Macintosh PowerPoint</Application>
  <PresentationFormat>Widescreen</PresentationFormat>
  <Paragraphs>129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Aptos</vt:lpstr>
      <vt:lpstr>Arial</vt:lpstr>
      <vt:lpstr>Calibri</vt:lpstr>
      <vt:lpstr>Calibri Light</vt:lpstr>
      <vt:lpstr>Helvetica</vt:lpstr>
      <vt:lpstr>Office Theme</vt:lpstr>
      <vt:lpstr>Chapter 15</vt:lpstr>
      <vt:lpstr>Blocks world</vt:lpstr>
      <vt:lpstr>Navigation challenge for a robot</vt:lpstr>
      <vt:lpstr>Using a configuration space to plan a route</vt:lpstr>
      <vt:lpstr>Circle-based configuration space.</vt:lpstr>
      <vt:lpstr>Corridors and rooms between obstacles</vt:lpstr>
      <vt:lpstr>Local planning to avoid obstacles</vt:lpstr>
      <vt:lpstr>Avoiding moving objects</vt:lpstr>
      <vt:lpstr>The real world and  the model world</vt:lpstr>
      <vt:lpstr>Calculating limb positions</vt:lpstr>
      <vt:lpstr>Robot with two limbs</vt:lpstr>
      <vt:lpstr>Compliant motion</vt:lpstr>
      <vt:lpstr>Resolving ambiguity</vt:lpstr>
      <vt:lpstr>Designing for easy assembly</vt:lpstr>
      <vt:lpstr>For exercise 3</vt:lpstr>
      <vt:lpstr>Table 15.1 Blocks World Operations</vt:lpstr>
      <vt:lpstr>Table 15.2 Object Location and Velocity Data. (Note error values also recorded for each.)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Dix A.J.</dc:creator>
  <cp:lastModifiedBy>Alan Dix</cp:lastModifiedBy>
  <cp:revision>178</cp:revision>
  <dcterms:created xsi:type="dcterms:W3CDTF">2020-12-29T13:51:26Z</dcterms:created>
  <dcterms:modified xsi:type="dcterms:W3CDTF">2025-04-22T17:49:58Z</dcterms:modified>
</cp:coreProperties>
</file>