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681" r:id="rId2"/>
    <p:sldId id="585" r:id="rId3"/>
    <p:sldId id="597" r:id="rId4"/>
    <p:sldId id="680" r:id="rId5"/>
    <p:sldId id="595" r:id="rId6"/>
    <p:sldId id="596" r:id="rId7"/>
    <p:sldId id="587" r:id="rId8"/>
    <p:sldId id="594" r:id="rId9"/>
    <p:sldId id="592" r:id="rId10"/>
    <p:sldId id="673" r:id="rId11"/>
    <p:sldId id="593" r:id="rId12"/>
    <p:sldId id="588" r:id="rId13"/>
    <p:sldId id="591" r:id="rId14"/>
    <p:sldId id="589" r:id="rId15"/>
    <p:sldId id="590" r:id="rId16"/>
    <p:sldId id="256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FF40FF"/>
    <a:srgbClr val="EEE8BC"/>
    <a:srgbClr val="FF9300"/>
    <a:srgbClr val="0432FF"/>
    <a:srgbClr val="9640D7"/>
    <a:srgbClr val="FF9495"/>
    <a:srgbClr val="7F0002"/>
    <a:srgbClr val="FCAFB0"/>
    <a:srgbClr val="FFD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00"/>
    <p:restoredTop sz="59452"/>
  </p:normalViewPr>
  <p:slideViewPr>
    <p:cSldViewPr snapToGrid="0" snapToObjects="1">
      <p:cViewPr varScale="1">
        <p:scale>
          <a:sx n="68" d="100"/>
          <a:sy n="68" d="100"/>
        </p:scale>
        <p:origin x="164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420AE-8A32-DF45-AA1D-9290FEB2E3A3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D25C2-CC05-8D45-A0DE-0805BFD1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4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4093-CE24-64B3-A360-8080B5588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72143-E363-F594-6068-8DFDA4260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AC033-C433-1B75-5F7B-5E3E3FCD9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List of Figures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17.1	The Semantic Web Stack (user: Marobi1, CC0, via Wikimedia Commons, \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{https://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commons.wikimedia.org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/wiki/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File:Semantic_web_stack.svg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}).	250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17.2	Encoding arbitrary length records as triples.	251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17.3	Fragment of RDF document in Turtle syntax showing namespaces and triples	252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17.4	SPARQL example with negation (from \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{https://www.w3.org/TR/sparql11-query/\#negation}).	254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17.5	Portion of RDF about Montreal (from \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{https://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sws.geonames.org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/6077243/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about.rdf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}).	255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17.6	Growth of the Linked Data Cloud 2007--2020 (source: \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{https://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lod-cloud.net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/}, CC-BY).	256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17.7	Half a billion search results for `Montreal', how does Google rank more useful ones first.	257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17.8	Using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schema.org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markup to make text meaningful for automated tools.	258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17.9	Data detector for ISBNs in text (from \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url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{https://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snipit.org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tellmeabout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/}).	260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17.10	Fragment of Zotero translator for scraping an Amazon product page (from https://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github.com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zotero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/translators/blob/master/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Amazon.js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).	261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17.11	Search suggestions after typing `artificial' into Google. The first five suggestions will be based on popular search terms, the last two are probably using the author's previous browsing history.	262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17.12	Google Books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Ngram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Viewer (captured 28/12/2020).	262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17.13	Pseudocode for product--product score based on multiplying user scores. Note this is schematic, not optimised for sparse matrix M.	264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17.14	Early reCAPTCHA -- human as gap filling for automated systems.	265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17.15	More recent reCAPTCHA -- human creating training data for machine learning. 	266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6F06E-2AF7-6001-874C-262EC0ECD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81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17.8	Using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schema.org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markup to make text meaningful for automated tools.	258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(iii) The extracted information (as JSON)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55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17.8	Data detector for ISBNs in text	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260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snipit.org</a:t>
            </a:r>
            <a:r>
              <a:rPr lang="en-US" dirty="0"/>
              <a:t>/</a:t>
            </a:r>
            <a:r>
              <a:rPr lang="en-US" dirty="0" err="1"/>
              <a:t>tellmeabout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5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17.9	Fragment of Zotero translator for scraping an Amazon product page 	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261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zotero</a:t>
            </a:r>
            <a:r>
              <a:rPr lang="en-US" dirty="0"/>
              <a:t>/translators/blob/master/</a:t>
            </a:r>
            <a:r>
              <a:rPr lang="en-US" dirty="0" err="1"/>
              <a:t>Amazon.js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78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17.10	Search suggestions after typing `artificial' into Google. The first five suggestions will be based on popular search terms, the last two are probably using the author's previous browsing history	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262</a:t>
            </a:r>
          </a:p>
          <a:p>
            <a:endParaRPr lang="en-US" dirty="0"/>
          </a:p>
          <a:p>
            <a:r>
              <a:rPr lang="en-US" dirty="0"/>
              <a:t>web/artificial-search-</a:t>
            </a:r>
            <a:r>
              <a:rPr lang="en-US" dirty="0" err="1"/>
              <a:t>suggest.png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06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17.11	Google Books </a:t>
            </a:r>
            <a:r>
              <a:rPr lang="en-US" dirty="0" err="1"/>
              <a:t>Ngram</a:t>
            </a:r>
            <a:r>
              <a:rPr lang="en-US" dirty="0"/>
              <a:t> Viewer. (captured 28/12/2020)	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262</a:t>
            </a:r>
          </a:p>
          <a:p>
            <a:endParaRPr lang="en-US" dirty="0"/>
          </a:p>
          <a:p>
            <a:r>
              <a:rPr lang="en-US" dirty="0"/>
              <a:t>web/google-n-gram-</a:t>
            </a:r>
            <a:r>
              <a:rPr lang="en-US" dirty="0" err="1"/>
              <a:t>viewer.png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63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17.12	Pseudocode for product–product score based on multiplying user scores. Note this is schematic, not </a:t>
            </a:r>
            <a:r>
              <a:rPr lang="en-US" dirty="0" err="1"/>
              <a:t>optimised</a:t>
            </a:r>
            <a:r>
              <a:rPr lang="en-US" dirty="0"/>
              <a:t> for sparse matrix M	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264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3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17.14	Early reCAPTCHA – human as gap filling for automated systems.	265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cogs by Gregor </a:t>
            </a:r>
            <a:r>
              <a:rPr lang="en-US" dirty="0" err="1"/>
              <a:t>Cresnar</a:t>
            </a:r>
            <a:r>
              <a:rPr lang="en-US" dirty="0"/>
              <a:t> from the Noun Project. https://</a:t>
            </a:r>
            <a:r>
              <a:rPr lang="en-US" dirty="0" err="1"/>
              <a:t>thenounproject.com</a:t>
            </a:r>
            <a:r>
              <a:rPr lang="en-US" dirty="0"/>
              <a:t>/icon/cogs-170064/</a:t>
            </a:r>
          </a:p>
          <a:p>
            <a:r>
              <a:rPr lang="en-US" dirty="0"/>
              <a:t>Scanner by </a:t>
            </a:r>
            <a:r>
              <a:rPr lang="en-US" dirty="0" err="1"/>
              <a:t>DinosoftLab</a:t>
            </a:r>
            <a:r>
              <a:rPr lang="en-US" dirty="0"/>
              <a:t> from the Noun Project. https://</a:t>
            </a:r>
            <a:r>
              <a:rPr lang="en-US" dirty="0" err="1"/>
              <a:t>thenounproject.com</a:t>
            </a:r>
            <a:r>
              <a:rPr lang="en-US" dirty="0"/>
              <a:t>/icon/scanner-1120800/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75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17.15	More recent reCAPTCHA -- human creating training data for machine learning. 	</a:t>
            </a:r>
            <a:r>
              <a:rPr lang="en-GB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266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cogs by Gregor </a:t>
            </a:r>
            <a:r>
              <a:rPr lang="en-US" dirty="0" err="1"/>
              <a:t>Cresnar</a:t>
            </a:r>
            <a:r>
              <a:rPr lang="en-US" dirty="0"/>
              <a:t> from the Noun Project. https://</a:t>
            </a:r>
            <a:r>
              <a:rPr lang="en-US" dirty="0" err="1"/>
              <a:t>thenounproject.com</a:t>
            </a:r>
            <a:r>
              <a:rPr lang="en-US" dirty="0"/>
              <a:t>/icon/cogs-170064/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17.1	The Semantic Web Stack 	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250</a:t>
            </a:r>
          </a:p>
          <a:p>
            <a:endParaRPr lang="en-US" dirty="0"/>
          </a:p>
          <a:p>
            <a:r>
              <a:rPr lang="en-US" dirty="0"/>
              <a:t>web/</a:t>
            </a:r>
            <a:r>
              <a:rPr lang="en-US" dirty="0" err="1"/>
              <a:t>Semantic_web_stack.png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user:Marobi1, CC0, via Wikimedia Commons,</a:t>
            </a:r>
          </a:p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File:Semantic_web_stack.svg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3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17.2	Encoding arbitrary length records as triples.	251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40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CC524-38B9-F77B-FD91-0E5A1AD81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67F38-0016-B5BC-B39E-9497A53B7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22F209-3143-6755-D7DE-5023A6C50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17.3	Fragment of RDF document in Turtle syntax showing namespaces and triples	252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35F89-6927-82A7-745C-D3E22E0E3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17.3	SPARQL example with negation 	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https://www.w3.org/TR/sparql11-query/#negation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9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17.4	Portion of RDF about Montreal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sws.geonames.org</a:t>
            </a:r>
            <a:r>
              <a:rPr lang="en-US" dirty="0"/>
              <a:t>/6077243/</a:t>
            </a:r>
            <a:r>
              <a:rPr lang="en-US" dirty="0" err="1"/>
              <a:t>about.rdf</a:t>
            </a: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31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17.5	Growth of the Linked Data Cloud 2007–2020	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source  https://</a:t>
            </a:r>
            <a:r>
              <a:rPr lang="en-US" dirty="0" err="1"/>
              <a:t>lod-cloud.net</a:t>
            </a:r>
            <a:r>
              <a:rPr lang="en-US" dirty="0"/>
              <a:t>/.  CC-BY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17.6	Half a billion search results for `Montreal', how does Google rank more useful ones first</a:t>
            </a:r>
            <a:r>
              <a:rPr lang="en-US" sz="1800" dirty="0"/>
              <a:t>	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257</a:t>
            </a:r>
          </a:p>
          <a:p>
            <a:endParaRPr lang="en-US" dirty="0"/>
          </a:p>
          <a:p>
            <a:r>
              <a:rPr lang="en-US" dirty="0"/>
              <a:t>web/google-</a:t>
            </a:r>
            <a:r>
              <a:rPr lang="en-US" dirty="0" err="1"/>
              <a:t>montreal</a:t>
            </a:r>
            <a:r>
              <a:rPr lang="en-US" dirty="0"/>
              <a:t>-</a:t>
            </a:r>
            <a:r>
              <a:rPr lang="en-US" dirty="0" err="1"/>
              <a:t>search.png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53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17.8	Using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schema.org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markup to make text meaningful for automated tools.	258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</a:t>
            </a:r>
            <a:r>
              <a:rPr lang="en-US" sz="1200" dirty="0"/>
              <a:t>Original  HTML for human readable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(ii) </a:t>
            </a:r>
            <a:r>
              <a:rPr lang="en-US" sz="1200" dirty="0"/>
              <a:t>Same web page with microdata markup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D25C2-CC05-8D45-A0DE-0805BFD14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1C139-5317-EE4E-83CD-C1D409B88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87DC7-11CF-4346-B61C-2699C417D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F7C8-7CAD-F544-980A-34D0DCEFD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81E05-649F-5942-B978-4A8130F4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CDBDD-2B7D-EA45-BEF2-12D200C8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9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B437-2066-B24D-BAD0-BF756F75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CDAE5-1AB9-2549-9324-9BDF11957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42F7A-E5D2-9B4C-AF5A-6D9E4AC9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40D08-A43A-CD4E-AD6C-567C85310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1E36F-5180-E443-B14F-6DA4B7D6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016C52-EDDA-E840-96A0-5015D2D2C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D395C-EFAC-064E-AF2C-30A3044F9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5059F-FFE0-744C-AEC8-2F9F9C1B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46CB3-58DC-3D4A-96C6-2E7A746E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22880-D2E1-164C-9A5E-CA8B15D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9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7D79-63F2-8748-8F20-D003C815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6F210-1BAB-DA4F-8DB1-F0C0D754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D5B8D-CA30-5F40-912E-DC8641F1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9192-3DD1-AC46-BA3E-F086362D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FF049-9AC9-C445-8ED8-739C69C3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564A-515B-4942-9721-5A208A1F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AA69-F436-D242-AF4B-230EA5BE8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F49AA-2C04-FE41-93F9-82A64538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D9A42-781A-7647-BA44-F8A6A849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9DD79-247C-EF4C-B7FC-8C00210A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8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486E-96C3-2C4B-8F71-32EAEC98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F8D6E-2D6C-FA4E-B750-240E89B81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73A7A-C701-1B45-AB23-DFB10B253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94000-9E0A-454A-9015-C390889F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EF7AA-A6E4-4E44-9DE3-50CADBF3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F1BA7-85C7-3F44-A23B-40FFC4B9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0539-CB8E-9B4E-AE04-A3E97433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62A0E-FCA2-1546-837B-430766B12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F2B66-4EBE-4B4F-8ACB-7990BC25A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634CB-C6B8-C04F-8A2C-B76C17458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67B79-4B59-8848-AA95-116E5C3EC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63368E-A34B-A644-98DD-2F142A06E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4464A-6060-2944-B277-2DFBAC59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046CBE-E098-014A-94EF-60A2ACCE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9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5680-6998-9944-AFD2-15B80995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0"/>
            <a:ext cx="11846096" cy="1734207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A2F74-5D9F-AC49-B161-5A9312CE6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AEE50-C384-0E45-90C0-ABA9C67F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C07CB-B7E3-AB4C-9C97-DA1C3D56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975184-D611-3243-9797-D565090E1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6823B3-3912-1042-96A9-F7AD4460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A0643-D0CA-F940-B0A5-D1EDC068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1D9C-F352-D045-BABC-72CFAAE6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845DB-7D98-544E-A848-11AC35B0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5D71A-ABBD-0C4D-A7AC-0B6448EC1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04E87-C643-A147-BCC9-79F2DA501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21BA5-CF92-5B4F-9030-84B48D4F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88813-A5DF-EA42-BC2C-309A4E81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9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D8AE-1CF7-2F42-A4A4-22FFC042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59AE04-8526-BC44-9280-9F47139E4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E4D76-90E8-E840-8E23-2D4BD5FE2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B019F-985D-7544-9F45-54EC89DD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018D4-E14A-BA45-BEC6-004C4F7B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957B1-0CA5-304F-99E7-72D48840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6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D5024D-366B-8E47-B918-5C798CE8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10871-B1F5-6B40-9484-0A4B95523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0D22-0DC0-D548-B700-DDEB544ED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33A1F-79EF-F74A-8152-9F49774FE4E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EA66D-BD09-3945-A3A9-48ACF163B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53D1-9C7C-5040-B71C-00AE0772C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FC131-1A13-9D40-80D9-1B6C69A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4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D797D-AD8D-4643-7516-2378FC8EF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9B4778-D302-8D46-56A3-1126EC58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550" y="1536251"/>
            <a:ext cx="6526924" cy="1122363"/>
          </a:xfrm>
        </p:spPr>
        <p:txBody>
          <a:bodyPr/>
          <a:lstStyle/>
          <a:p>
            <a:r>
              <a:rPr lang="en-US" sz="5400" dirty="0">
                <a:latin typeface="+mn-lt"/>
              </a:rPr>
              <a:t>Chapter </a:t>
            </a:r>
            <a:r>
              <a:rPr lang="en-US" sz="6000" dirty="0">
                <a:latin typeface="+mn-lt"/>
              </a:rPr>
              <a:t>17</a:t>
            </a:r>
            <a:endParaRPr lang="en-US" dirty="0">
              <a:latin typeface="+mn-lt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0A52D69-5479-332E-A10F-C6AF58589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9550" y="3034473"/>
            <a:ext cx="6526924" cy="2767234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+mj-lt"/>
              </a:rPr>
              <a:t>Web scale reasoning</a:t>
            </a:r>
          </a:p>
        </p:txBody>
      </p:sp>
      <p:pic>
        <p:nvPicPr>
          <p:cNvPr id="3" name="Picture 2" descr="A book cover of a book&#10;&#10;AI-generated content may be incorrect.">
            <a:extLst>
              <a:ext uri="{FF2B5EF4-FFF2-40B4-BE49-F238E27FC236}">
                <a16:creationId xmlns:a16="http://schemas.microsoft.com/office/drawing/2014/main" id="{389F93A7-5294-73EE-713E-CDE6D05A4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74024" cy="68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13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6027003"/>
            <a:ext cx="261001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Fig. 17.8b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schema.org</a:t>
            </a:r>
            <a:r>
              <a:rPr lang="en-US" dirty="0"/>
              <a:t> markup to make text meaningful for automated 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FC27B-6936-8070-98F5-35B593B6B694}"/>
              </a:ext>
            </a:extLst>
          </p:cNvPr>
          <p:cNvSpPr txBox="1"/>
          <p:nvPr/>
        </p:nvSpPr>
        <p:spPr>
          <a:xfrm>
            <a:off x="406400" y="1195591"/>
            <a:ext cx="8703733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&lt;p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itemscope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itemtype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="http://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schema.org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/Book"&gt;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 new book is being published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&lt;span itemprop="title"&gt;An Introduction to  Artificial Intelligence, second edition&lt;/span&gt;,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by &lt;span itemprop="author"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itemscope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itemtype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="http://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schema.org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/Person"&gt;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&lt;span itemprop="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givenName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"&gt;Alan&lt;/span&gt;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&lt;span itemprop="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familyName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"&gt;Dix&lt;/span&gt;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(born &lt;span itemprop="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birthPlace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"&gt;Cardiff&lt;/span&gt;,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&lt;span itemprop="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birthDate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 datetime="1960-07-28"&gt;1960&lt;/span&gt;)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&lt;/span&gt;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&lt;/p&gt;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5C323-ABE3-4076-A57B-AF0BB53AB1E4}"/>
              </a:ext>
            </a:extLst>
          </p:cNvPr>
          <p:cNvSpPr txBox="1"/>
          <p:nvPr/>
        </p:nvSpPr>
        <p:spPr>
          <a:xfrm>
            <a:off x="406400" y="4357232"/>
            <a:ext cx="6282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Web page with microdata markup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1B88EB-80BC-61C8-244E-106627925B58}"/>
              </a:ext>
            </a:extLst>
          </p:cNvPr>
          <p:cNvGrpSpPr/>
          <p:nvPr/>
        </p:nvGrpSpPr>
        <p:grpSpPr>
          <a:xfrm>
            <a:off x="5407537" y="2833738"/>
            <a:ext cx="6137890" cy="3608763"/>
            <a:chOff x="5407537" y="2833738"/>
            <a:chExt cx="6137890" cy="36087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D040A1-974E-6630-F17F-31FA6778C924}"/>
                </a:ext>
              </a:extLst>
            </p:cNvPr>
            <p:cNvSpPr txBox="1"/>
            <p:nvPr/>
          </p:nvSpPr>
          <p:spPr>
            <a:xfrm>
              <a:off x="5407537" y="2833738"/>
              <a:ext cx="6137890" cy="3046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type: "http://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schema.org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/Book",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title: "An Introduction to Artificial Intelligence, second edition",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author: {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type: "http://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schema.org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/Person",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givenName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: "Alan",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familyName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: "Dix",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birthPlace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: "Cardiff",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birthDate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: "1960-07-28"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}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}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804E8E-6CA9-22C3-279A-FF7ECE65BFD9}"/>
                </a:ext>
              </a:extLst>
            </p:cNvPr>
            <p:cNvSpPr txBox="1"/>
            <p:nvPr/>
          </p:nvSpPr>
          <p:spPr>
            <a:xfrm>
              <a:off x="6506412" y="5980836"/>
              <a:ext cx="50390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400" dirty="0"/>
                <a:t>The extracted information (as JSON)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3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detector for ISBNs in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ACC0C-C6E4-FA54-17C4-0FAEAF16016B}"/>
              </a:ext>
            </a:extLst>
          </p:cNvPr>
          <p:cNvSpPr txBox="1"/>
          <p:nvPr/>
        </p:nvSpPr>
        <p:spPr>
          <a:xfrm>
            <a:off x="6062134" y="1203618"/>
            <a:ext cx="5930096" cy="477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simpleregexprecogniser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&lt;name&gt;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isbn_recogniser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&lt;/name&gt;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&lt;title&gt;ISBN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recogniser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&lt;/title&gt;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&lt;pattern&gt;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pre_context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&gt;\W&lt;/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pre_context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&lt;match&gt;$RE_ISBN&lt;/match&gt;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post_context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&gt;\W&lt;/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post_context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&lt;/pattern&gt;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&lt;fields&gt;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&lt;field name="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isbn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value="ALL" /&gt;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&lt;field name="prefix" value="FIELD 1" /&gt;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&lt;field name="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rawnumber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value="FIELD 4" /&gt;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&lt;/fields&gt;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&lt;match&gt;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&lt;type&gt;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isbn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&lt;/type&gt;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&lt;description&gt;ISBN $$&lt;/description&gt;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match_name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isbn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match_name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&lt;/match&gt;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simpleregexprecogniser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26D9F-3B13-6446-5BE1-4015387B1CA8}"/>
              </a:ext>
            </a:extLst>
          </p:cNvPr>
          <p:cNvSpPr txBox="1"/>
          <p:nvPr/>
        </p:nvSpPr>
        <p:spPr>
          <a:xfrm>
            <a:off x="146134" y="1203618"/>
            <a:ext cx="5484200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regexp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&lt;name&gt;RE_ISBN&lt;/name&gt;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regexp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&gt;(ISBN(10|-10|13|-13){0,1}[:.]{0,1}(\s)*){0,1}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([0-9]([0-9]|-){8,15}[0-9xX])&lt;/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regexp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regexp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&lt;!-- 13 digit ISBN up to 4 dashes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as well as digits,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so min 8 and max 15 digits or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dashes between initial digit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and final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checkdigit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--&gt;</a:t>
            </a:r>
          </a:p>
        </p:txBody>
      </p:sp>
    </p:spTree>
    <p:extLst>
      <p:ext uri="{BB962C8B-B14F-4D97-AF65-F5344CB8AC3E}">
        <p14:creationId xmlns:p14="http://schemas.microsoft.com/office/powerpoint/2010/main" val="270711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17.10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 of Zotero translator for scraping an Amazon product page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69762-EDD0-3B7D-463E-62EC53FB1811}"/>
              </a:ext>
            </a:extLst>
          </p:cNvPr>
          <p:cNvSpPr txBox="1"/>
          <p:nvPr/>
        </p:nvSpPr>
        <p:spPr>
          <a:xfrm>
            <a:off x="1100666" y="2136338"/>
            <a:ext cx="9922934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var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productClass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(doc, 'div[id="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"]', 'class');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(!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productClass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productClass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(doc, 'input[name="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storeID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"]', 'value');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(!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productClass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doc.getElementById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dmusic_buybox_container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'))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productClass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'music';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8547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6027003"/>
            <a:ext cx="259878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Fig. 17.11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suggestions after typing `artificial' into Google.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68B897-537D-9268-DA01-EDA81F3EF7F3}"/>
              </a:ext>
            </a:extLst>
          </p:cNvPr>
          <p:cNvGrpSpPr/>
          <p:nvPr/>
        </p:nvGrpSpPr>
        <p:grpSpPr>
          <a:xfrm>
            <a:off x="2940610" y="1404917"/>
            <a:ext cx="8395581" cy="4680000"/>
            <a:chOff x="2940610" y="1404917"/>
            <a:chExt cx="8395581" cy="4680000"/>
          </a:xfrm>
        </p:grpSpPr>
        <p:pic>
          <p:nvPicPr>
            <p:cNvPr id="5" name="Picture 4" descr="A screenshot of a search engine&#10;&#10;Description automatically generated">
              <a:extLst>
                <a:ext uri="{FF2B5EF4-FFF2-40B4-BE49-F238E27FC236}">
                  <a16:creationId xmlns:a16="http://schemas.microsoft.com/office/drawing/2014/main" id="{D86D6F97-DE71-7853-A93E-49A313D8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0610" y="1409812"/>
              <a:ext cx="8395581" cy="4670211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9DE48DE-8953-45C8-94E3-8CD11E9DD322}"/>
                </a:ext>
              </a:extLst>
            </p:cNvPr>
            <p:cNvSpPr/>
            <p:nvPr/>
          </p:nvSpPr>
          <p:spPr>
            <a:xfrm>
              <a:off x="2944400" y="1404917"/>
              <a:ext cx="8388000" cy="4680000"/>
            </a:xfrm>
            <a:prstGeom prst="roundRect">
              <a:avLst>
                <a:gd name="adj" fmla="val 8101"/>
              </a:avLst>
            </a:prstGeom>
            <a:noFill/>
            <a:ln w="2540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9C48D0F-9E42-B5AB-FB7B-F3B263FFB0FF}"/>
                </a:ext>
              </a:extLst>
            </p:cNvPr>
            <p:cNvSpPr/>
            <p:nvPr/>
          </p:nvSpPr>
          <p:spPr>
            <a:xfrm>
              <a:off x="3019632" y="1472944"/>
              <a:ext cx="8237537" cy="4543946"/>
            </a:xfrm>
            <a:prstGeom prst="roundRect">
              <a:avLst>
                <a:gd name="adj" fmla="val 8101"/>
              </a:avLst>
            </a:prstGeom>
            <a:noFill/>
            <a:ln w="508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6757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6027003"/>
            <a:ext cx="259878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Fig. 17.12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Books </a:t>
            </a:r>
            <a:r>
              <a:rPr lang="en-US" dirty="0" err="1"/>
              <a:t>Ngram</a:t>
            </a:r>
            <a:r>
              <a:rPr lang="en-US" dirty="0"/>
              <a:t> Viewer</a:t>
            </a:r>
          </a:p>
        </p:txBody>
      </p:sp>
      <p:pic>
        <p:nvPicPr>
          <p:cNvPr id="5" name="Picture 4" descr="A graph on a white background&#10;&#10;Description automatically generated">
            <a:extLst>
              <a:ext uri="{FF2B5EF4-FFF2-40B4-BE49-F238E27FC236}">
                <a16:creationId xmlns:a16="http://schemas.microsoft.com/office/drawing/2014/main" id="{A72B541B-6A7B-6235-DC4F-5371D123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517" y="1149318"/>
            <a:ext cx="8778648" cy="51244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414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17.13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Pseudocode for product–product score based on multiplying user scores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36C3E-8931-C1C0-563C-300368967BA7}"/>
              </a:ext>
            </a:extLst>
          </p:cNvPr>
          <p:cNvSpPr txBox="1"/>
          <p:nvPr/>
        </p:nvSpPr>
        <p:spPr>
          <a:xfrm>
            <a:off x="1921933" y="2305615"/>
            <a:ext cx="7018867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score(product A, product B)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sum = 0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foreach user u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sum = sum + M(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u,A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 * M(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u,B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return sum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2E742E-B1F3-C6DF-E3A6-275C79E0E5AE}"/>
              </a:ext>
            </a:extLst>
          </p:cNvPr>
          <p:cNvSpPr txBox="1"/>
          <p:nvPr/>
        </p:nvSpPr>
        <p:spPr>
          <a:xfrm>
            <a:off x="7873999" y="4250525"/>
            <a:ext cx="3564467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N.B. not </a:t>
            </a:r>
            <a:r>
              <a:rPr lang="en-US" sz="2800" dirty="0" err="1"/>
              <a:t>optimised</a:t>
            </a:r>
            <a:r>
              <a:rPr lang="en-US" sz="2800" dirty="0"/>
              <a:t> for sparse matrices </a:t>
            </a:r>
          </a:p>
        </p:txBody>
      </p:sp>
    </p:spTree>
    <p:extLst>
      <p:ext uri="{BB962C8B-B14F-4D97-AF65-F5344CB8AC3E}">
        <p14:creationId xmlns:p14="http://schemas.microsoft.com/office/powerpoint/2010/main" val="888870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AE846E-EEAB-BBF4-F13F-5E7D004C0E39}"/>
              </a:ext>
            </a:extLst>
          </p:cNvPr>
          <p:cNvGrpSpPr/>
          <p:nvPr/>
        </p:nvGrpSpPr>
        <p:grpSpPr>
          <a:xfrm>
            <a:off x="1139230" y="1491403"/>
            <a:ext cx="10271557" cy="5232930"/>
            <a:chOff x="834431" y="780209"/>
            <a:chExt cx="10271557" cy="5232930"/>
          </a:xfrm>
        </p:grpSpPr>
        <p:pic>
          <p:nvPicPr>
            <p:cNvPr id="4" name="Picture 19">
              <a:extLst>
                <a:ext uri="{FF2B5EF4-FFF2-40B4-BE49-F238E27FC236}">
                  <a16:creationId xmlns:a16="http://schemas.microsoft.com/office/drawing/2014/main" id="{4A1B48E5-C5FD-FB42-8438-46B3EDFDE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273" y="4074148"/>
              <a:ext cx="1173163" cy="10572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6F6EF9A-7ED6-044E-BFDA-A917E2099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855" t="4944" r="15981" b="19994"/>
            <a:stretch/>
          </p:blipFill>
          <p:spPr>
            <a:xfrm>
              <a:off x="6041163" y="1715196"/>
              <a:ext cx="1329628" cy="137925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DBCEC3-BF7A-EB42-9A41-FF0F36B7475F}"/>
                </a:ext>
              </a:extLst>
            </p:cNvPr>
            <p:cNvGrpSpPr/>
            <p:nvPr/>
          </p:nvGrpSpPr>
          <p:grpSpPr>
            <a:xfrm>
              <a:off x="1067186" y="1913467"/>
              <a:ext cx="970289" cy="1201353"/>
              <a:chOff x="526225" y="2719004"/>
              <a:chExt cx="970289" cy="1201353"/>
            </a:xfrm>
          </p:grpSpPr>
          <p:sp>
            <p:nvSpPr>
              <p:cNvPr id="12" name="Multidocument 6">
                <a:extLst>
                  <a:ext uri="{FF2B5EF4-FFF2-40B4-BE49-F238E27FC236}">
                    <a16:creationId xmlns:a16="http://schemas.microsoft.com/office/drawing/2014/main" id="{679CA10C-FB75-9B4C-AF5C-96AB9953C82B}"/>
                  </a:ext>
                </a:extLst>
              </p:cNvPr>
              <p:cNvSpPr/>
              <p:nvPr/>
            </p:nvSpPr>
            <p:spPr>
              <a:xfrm>
                <a:off x="674791" y="2719004"/>
                <a:ext cx="821723" cy="982715"/>
              </a:xfrm>
              <a:prstGeom prst="flowChartMultidocument">
                <a:avLst/>
              </a:prstGeom>
              <a:solidFill>
                <a:srgbClr val="C3D69B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Multidocument 4">
                <a:extLst>
                  <a:ext uri="{FF2B5EF4-FFF2-40B4-BE49-F238E27FC236}">
                    <a16:creationId xmlns:a16="http://schemas.microsoft.com/office/drawing/2014/main" id="{FD1FBBED-AD20-884C-8D56-E6321F8DA07F}"/>
                  </a:ext>
                </a:extLst>
              </p:cNvPr>
              <p:cNvSpPr/>
              <p:nvPr/>
            </p:nvSpPr>
            <p:spPr>
              <a:xfrm>
                <a:off x="526225" y="2937642"/>
                <a:ext cx="821723" cy="982715"/>
              </a:xfrm>
              <a:prstGeom prst="flowChartMultidocumen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F2DF3-6344-8843-B942-3F02DDED9DDB}"/>
                </a:ext>
              </a:extLst>
            </p:cNvPr>
            <p:cNvSpPr txBox="1"/>
            <p:nvPr/>
          </p:nvSpPr>
          <p:spPr>
            <a:xfrm>
              <a:off x="834431" y="780209"/>
              <a:ext cx="181639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original </a:t>
              </a:r>
              <a:br>
                <a:rPr lang="en-GB" sz="2800" dirty="0"/>
              </a:br>
              <a:r>
                <a:rPr lang="en-GB" sz="2800" dirty="0"/>
                <a:t>documents</a:t>
              </a:r>
            </a:p>
          </p:txBody>
        </p:sp>
        <p:pic>
          <p:nvPicPr>
            <p:cNvPr id="15" name="Picture 1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1CAC953-C6C8-584F-B262-A6EA0D23A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993" t="1935" r="8566" b="15914"/>
            <a:stretch/>
          </p:blipFill>
          <p:spPr>
            <a:xfrm>
              <a:off x="3626254" y="1839205"/>
              <a:ext cx="1058470" cy="10421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FE5ABC-47B8-F845-A6C3-8562C21B71EF}"/>
                </a:ext>
              </a:extLst>
            </p:cNvPr>
            <p:cNvSpPr txBox="1"/>
            <p:nvPr/>
          </p:nvSpPr>
          <p:spPr>
            <a:xfrm>
              <a:off x="3616401" y="995652"/>
              <a:ext cx="835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scan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795DFB-2224-0847-8FE1-96B1C302FE55}"/>
                </a:ext>
              </a:extLst>
            </p:cNvPr>
            <p:cNvSpPr txBox="1"/>
            <p:nvPr/>
          </p:nvSpPr>
          <p:spPr>
            <a:xfrm>
              <a:off x="6489613" y="995652"/>
              <a:ext cx="8082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OCR</a:t>
              </a:r>
            </a:p>
          </p:txBody>
        </p:sp>
        <p:sp>
          <p:nvSpPr>
            <p:cNvPr id="18" name="Magnetic Disk 17">
              <a:extLst>
                <a:ext uri="{FF2B5EF4-FFF2-40B4-BE49-F238E27FC236}">
                  <a16:creationId xmlns:a16="http://schemas.microsoft.com/office/drawing/2014/main" id="{8F63A657-47E1-0243-9EC4-3D1C18B340B9}"/>
                </a:ext>
              </a:extLst>
            </p:cNvPr>
            <p:cNvSpPr/>
            <p:nvPr/>
          </p:nvSpPr>
          <p:spPr>
            <a:xfrm>
              <a:off x="9979064" y="1737662"/>
              <a:ext cx="1018381" cy="147407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661637A-F611-7541-99A5-D70088031D17}"/>
                </a:ext>
              </a:extLst>
            </p:cNvPr>
            <p:cNvCxnSpPr/>
            <p:nvPr/>
          </p:nvCxnSpPr>
          <p:spPr>
            <a:xfrm>
              <a:off x="2346200" y="2376650"/>
              <a:ext cx="1070192" cy="158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miley Face 19">
              <a:extLst>
                <a:ext uri="{FF2B5EF4-FFF2-40B4-BE49-F238E27FC236}">
                  <a16:creationId xmlns:a16="http://schemas.microsoft.com/office/drawing/2014/main" id="{F1C2E7F5-1F11-AA46-BE9B-36A23D05DD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8436" y="4570958"/>
              <a:ext cx="720000" cy="720000"/>
            </a:xfrm>
            <a:prstGeom prst="smileyFace">
              <a:avLst/>
            </a:prstGeom>
            <a:solidFill>
              <a:srgbClr val="FFFF00"/>
            </a:solidFill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BB252C-1683-6647-9E66-7461A8E37B0B}"/>
                </a:ext>
              </a:extLst>
            </p:cNvPr>
            <p:cNvSpPr txBox="1"/>
            <p:nvPr/>
          </p:nvSpPr>
          <p:spPr>
            <a:xfrm>
              <a:off x="9870521" y="780209"/>
              <a:ext cx="123546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digital</a:t>
              </a:r>
              <a:br>
                <a:rPr lang="en-GB" sz="2800" dirty="0"/>
              </a:br>
              <a:r>
                <a:rPr lang="en-GB" sz="2800" dirty="0"/>
                <a:t>archive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5435CE5-9D35-954A-B596-EEB2988FAF14}"/>
                </a:ext>
              </a:extLst>
            </p:cNvPr>
            <p:cNvCxnSpPr/>
            <p:nvPr/>
          </p:nvCxnSpPr>
          <p:spPr>
            <a:xfrm>
              <a:off x="4894586" y="2425192"/>
              <a:ext cx="1070192" cy="158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1C408C9-2A72-0343-A99C-49DE820E7E64}"/>
                </a:ext>
              </a:extLst>
            </p:cNvPr>
            <p:cNvCxnSpPr>
              <a:cxnSpLocks/>
            </p:cNvCxnSpPr>
            <p:nvPr/>
          </p:nvCxnSpPr>
          <p:spPr>
            <a:xfrm>
              <a:off x="7733104" y="2425192"/>
              <a:ext cx="2115332" cy="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7868A2-9E04-1341-A021-A83B10FEAA5C}"/>
                </a:ext>
              </a:extLst>
            </p:cNvPr>
            <p:cNvSpPr txBox="1"/>
            <p:nvPr/>
          </p:nvSpPr>
          <p:spPr>
            <a:xfrm>
              <a:off x="7736017" y="1731995"/>
              <a:ext cx="12795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success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2F351F-F372-E040-A2E8-95E16901994B}"/>
                </a:ext>
              </a:extLst>
            </p:cNvPr>
            <p:cNvSpPr txBox="1"/>
            <p:nvPr/>
          </p:nvSpPr>
          <p:spPr>
            <a:xfrm>
              <a:off x="6582875" y="3258819"/>
              <a:ext cx="6217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fail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EFFF763-93DC-4341-B61D-C4EB18A1D7E7}"/>
                </a:ext>
              </a:extLst>
            </p:cNvPr>
            <p:cNvCxnSpPr>
              <a:cxnSpLocks/>
            </p:cNvCxnSpPr>
            <p:nvPr/>
          </p:nvCxnSpPr>
          <p:spPr>
            <a:xfrm>
              <a:off x="7208880" y="3228528"/>
              <a:ext cx="746393" cy="984884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4678B1-D7AF-4447-8F10-E869805BA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8436" y="3429001"/>
              <a:ext cx="1055470" cy="784411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E618A6-8F90-7449-928E-5FA8212D84A1}"/>
                </a:ext>
              </a:extLst>
            </p:cNvPr>
            <p:cNvSpPr txBox="1"/>
            <p:nvPr/>
          </p:nvSpPr>
          <p:spPr>
            <a:xfrm>
              <a:off x="7370791" y="5059032"/>
              <a:ext cx="173380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human</a:t>
              </a:r>
              <a:br>
                <a:rPr lang="en-GB" sz="2800" dirty="0"/>
              </a:br>
              <a:r>
                <a:rPr lang="en-GB" sz="2800" dirty="0"/>
                <a:t>processing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65D7DD-DC0B-1F4F-A8C3-9A40D27DF902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4DE9E-7923-B1B1-2D45-6C6693F7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reCAPTCHA</a:t>
            </a:r>
            <a:br>
              <a:rPr lang="en-US" dirty="0"/>
            </a:br>
            <a:r>
              <a:rPr lang="en-US" sz="3200" dirty="0"/>
              <a:t>human as gap filling for automated systems</a:t>
            </a:r>
          </a:p>
        </p:txBody>
      </p:sp>
    </p:spTree>
    <p:extLst>
      <p:ext uri="{BB962C8B-B14F-4D97-AF65-F5344CB8AC3E}">
        <p14:creationId xmlns:p14="http://schemas.microsoft.com/office/powerpoint/2010/main" val="44603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A5DF504-23E4-AEB0-1B16-B74A74185B43}"/>
              </a:ext>
            </a:extLst>
          </p:cNvPr>
          <p:cNvGrpSpPr/>
          <p:nvPr/>
        </p:nvGrpSpPr>
        <p:grpSpPr>
          <a:xfrm>
            <a:off x="649831" y="2049269"/>
            <a:ext cx="11033615" cy="2620342"/>
            <a:chOff x="649831" y="1338072"/>
            <a:chExt cx="11033615" cy="2620342"/>
          </a:xfrm>
        </p:grpSpPr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6F6EF9A-7ED6-044E-BFDA-A917E2099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855" t="4944" r="15981" b="19994"/>
            <a:stretch/>
          </p:blipFill>
          <p:spPr>
            <a:xfrm>
              <a:off x="10250554" y="2475153"/>
              <a:ext cx="1329628" cy="13792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F2DF3-6344-8843-B942-3F02DDED9DDB}"/>
                </a:ext>
              </a:extLst>
            </p:cNvPr>
            <p:cNvSpPr txBox="1"/>
            <p:nvPr/>
          </p:nvSpPr>
          <p:spPr>
            <a:xfrm>
              <a:off x="764753" y="1379621"/>
              <a:ext cx="15971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image</a:t>
              </a:r>
              <a:br>
                <a:rPr lang="en-GB" sz="2800" dirty="0"/>
              </a:br>
              <a:r>
                <a:rPr lang="en-GB" sz="2800" dirty="0"/>
                <a:t>collection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661637A-F611-7541-99A5-D70088031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18501" y="3102898"/>
              <a:ext cx="1070192" cy="158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E98381-3118-404F-A95F-417109E93DA3}"/>
                </a:ext>
              </a:extLst>
            </p:cNvPr>
            <p:cNvGrpSpPr/>
            <p:nvPr/>
          </p:nvGrpSpPr>
          <p:grpSpPr>
            <a:xfrm>
              <a:off x="3981895" y="2556376"/>
              <a:ext cx="1803518" cy="1234739"/>
              <a:chOff x="4161188" y="1826315"/>
              <a:chExt cx="1803518" cy="1234739"/>
            </a:xfrm>
          </p:grpSpPr>
          <p:pic>
            <p:nvPicPr>
              <p:cNvPr id="4" name="Picture 19">
                <a:extLst>
                  <a:ext uri="{FF2B5EF4-FFF2-40B4-BE49-F238E27FC236}">
                    <a16:creationId xmlns:a16="http://schemas.microsoft.com/office/drawing/2014/main" id="{4A1B48E5-C5FD-FB42-8438-46B3EDFDE9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1188" y="1826315"/>
                <a:ext cx="1173163" cy="1057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Smiley Face 19">
                <a:extLst>
                  <a:ext uri="{FF2B5EF4-FFF2-40B4-BE49-F238E27FC236}">
                    <a16:creationId xmlns:a16="http://schemas.microsoft.com/office/drawing/2014/main" id="{F1C2E7F5-1F11-AA46-BE9B-36A23D05DD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44706" y="2341054"/>
                <a:ext cx="720000" cy="720000"/>
              </a:xfrm>
              <a:prstGeom prst="smileyFace">
                <a:avLst/>
              </a:prstGeom>
              <a:solidFill>
                <a:srgbClr val="FFFF00"/>
              </a:solidFill>
              <a:ln w="317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BB252C-1683-6647-9E66-7461A8E37B0B}"/>
                </a:ext>
              </a:extLst>
            </p:cNvPr>
            <p:cNvSpPr txBox="1"/>
            <p:nvPr/>
          </p:nvSpPr>
          <p:spPr>
            <a:xfrm>
              <a:off x="7271806" y="1379621"/>
              <a:ext cx="15971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tagged</a:t>
              </a:r>
              <a:br>
                <a:rPr lang="en-GB" sz="2800" dirty="0"/>
              </a:br>
              <a:r>
                <a:rPr lang="en-GB" sz="2800" dirty="0"/>
                <a:t>collection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E618A6-8F90-7449-928E-5FA8212D84A1}"/>
                </a:ext>
              </a:extLst>
            </p:cNvPr>
            <p:cNvSpPr txBox="1"/>
            <p:nvPr/>
          </p:nvSpPr>
          <p:spPr>
            <a:xfrm>
              <a:off x="4061572" y="1467472"/>
              <a:ext cx="173380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human</a:t>
              </a:r>
              <a:br>
                <a:rPr lang="en-GB" sz="2800" dirty="0"/>
              </a:br>
              <a:r>
                <a:rPr lang="en-GB" sz="2800" dirty="0"/>
                <a:t>processing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11ABC4-4895-034A-9BB2-CAAE96B9AA10}"/>
                </a:ext>
              </a:extLst>
            </p:cNvPr>
            <p:cNvGrpSpPr/>
            <p:nvPr/>
          </p:nvGrpSpPr>
          <p:grpSpPr>
            <a:xfrm>
              <a:off x="649831" y="2373530"/>
              <a:ext cx="1822376" cy="1582502"/>
              <a:chOff x="1066760" y="2988729"/>
              <a:chExt cx="3320259" cy="2883223"/>
            </a:xfrm>
          </p:grpSpPr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F0B5F74-9367-9443-B3B3-6D6D8025E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1431" y="2988729"/>
                <a:ext cx="1790700" cy="1625600"/>
              </a:xfrm>
              <a:prstGeom prst="rect">
                <a:avLst/>
              </a:prstGeom>
            </p:spPr>
          </p:pic>
          <p:pic>
            <p:nvPicPr>
              <p:cNvPr id="30" name="Picture 29" descr="Icon&#10;&#10;Description automatically generated">
                <a:extLst>
                  <a:ext uri="{FF2B5EF4-FFF2-40B4-BE49-F238E27FC236}">
                    <a16:creationId xmlns:a16="http://schemas.microsoft.com/office/drawing/2014/main" id="{CCF110F5-61A9-694A-B7DB-8C7F5132FF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760" y="3628071"/>
                <a:ext cx="1790700" cy="1625600"/>
              </a:xfrm>
              <a:prstGeom prst="rect">
                <a:avLst/>
              </a:prstGeom>
            </p:spPr>
          </p:pic>
          <p:pic>
            <p:nvPicPr>
              <p:cNvPr id="31" name="Picture 30" descr="Icon&#10;&#10;Description automatically generated">
                <a:extLst>
                  <a:ext uri="{FF2B5EF4-FFF2-40B4-BE49-F238E27FC236}">
                    <a16:creationId xmlns:a16="http://schemas.microsoft.com/office/drawing/2014/main" id="{A0F59430-AEB6-3C47-AD77-B7869D256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71911" y="3665358"/>
                <a:ext cx="1790700" cy="1625600"/>
              </a:xfrm>
              <a:prstGeom prst="rect">
                <a:avLst/>
              </a:prstGeom>
            </p:spPr>
          </p:pic>
          <p:pic>
            <p:nvPicPr>
              <p:cNvPr id="33" name="Picture 32" descr="Icon&#10;&#10;Description automatically generated">
                <a:extLst>
                  <a:ext uri="{FF2B5EF4-FFF2-40B4-BE49-F238E27FC236}">
                    <a16:creationId xmlns:a16="http://schemas.microsoft.com/office/drawing/2014/main" id="{7E559335-9FDA-0142-8347-3B42F4801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5304" y="4246352"/>
                <a:ext cx="1790700" cy="1625600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8359337-B681-1C4A-A758-E4D9A2055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6319" y="3363325"/>
                <a:ext cx="1790700" cy="1625600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F2D7AC0-E92A-F44E-9A99-65EBEB43C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2572" y="4176125"/>
                <a:ext cx="1790700" cy="1625600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32E79390-8163-C24F-873C-7B91BC9AD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6835" y="3417293"/>
                <a:ext cx="2201064" cy="1998129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D51D80-2C49-2645-9A31-22F8ECA88DEA}"/>
                </a:ext>
              </a:extLst>
            </p:cNvPr>
            <p:cNvGrpSpPr/>
            <p:nvPr/>
          </p:nvGrpSpPr>
          <p:grpSpPr>
            <a:xfrm>
              <a:off x="7383975" y="2371148"/>
              <a:ext cx="1372831" cy="1587266"/>
              <a:chOff x="6864435" y="540627"/>
              <a:chExt cx="1372831" cy="158726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7868A2-9E04-1341-A021-A83B10FEAA5C}"/>
                  </a:ext>
                </a:extLst>
              </p:cNvPr>
              <p:cNvSpPr txBox="1"/>
              <p:nvPr/>
            </p:nvSpPr>
            <p:spPr>
              <a:xfrm>
                <a:off x="6890605" y="1727783"/>
                <a:ext cx="1320490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/>
                  <a:t>#mountain</a:t>
                </a:r>
              </a:p>
            </p:txBody>
          </p:sp>
          <p:pic>
            <p:nvPicPr>
              <p:cNvPr id="37" name="Picture 36" descr="Icon&#10;&#10;Description automatically generated">
                <a:extLst>
                  <a:ext uri="{FF2B5EF4-FFF2-40B4-BE49-F238E27FC236}">
                    <a16:creationId xmlns:a16="http://schemas.microsoft.com/office/drawing/2014/main" id="{13138F25-7002-9C45-B3BB-D6283BBA3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64435" y="540627"/>
                <a:ext cx="1372831" cy="1246258"/>
              </a:xfrm>
              <a:prstGeom prst="rect">
                <a:avLst/>
              </a:prstGeom>
            </p:spPr>
          </p:pic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3E619D3-549D-6240-8FE0-7389B7591F8D}"/>
                </a:ext>
              </a:extLst>
            </p:cNvPr>
            <p:cNvCxnSpPr>
              <a:cxnSpLocks/>
            </p:cNvCxnSpPr>
            <p:nvPr/>
          </p:nvCxnSpPr>
          <p:spPr>
            <a:xfrm>
              <a:off x="5971268" y="3102898"/>
              <a:ext cx="1070192" cy="158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FB7A78A-C094-D549-BA1F-0CE3278F12E1}"/>
                </a:ext>
              </a:extLst>
            </p:cNvPr>
            <p:cNvCxnSpPr>
              <a:cxnSpLocks/>
            </p:cNvCxnSpPr>
            <p:nvPr/>
          </p:nvCxnSpPr>
          <p:spPr>
            <a:xfrm>
              <a:off x="9003100" y="3102898"/>
              <a:ext cx="1070192" cy="158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7203B4E-F742-E347-8746-185C2D9153AA}"/>
                </a:ext>
              </a:extLst>
            </p:cNvPr>
            <p:cNvSpPr txBox="1"/>
            <p:nvPr/>
          </p:nvSpPr>
          <p:spPr>
            <a:xfrm>
              <a:off x="10250041" y="1338072"/>
              <a:ext cx="143340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machine</a:t>
              </a:r>
              <a:br>
                <a:rPr lang="en-GB" sz="2800" dirty="0"/>
              </a:br>
              <a:r>
                <a:rPr lang="en-GB" sz="2800" dirty="0"/>
                <a:t>learning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BA24BC-F76F-9C5C-8EF0-821CBAF68459}"/>
              </a:ext>
            </a:extLst>
          </p:cNvPr>
          <p:cNvSpPr txBox="1"/>
          <p:nvPr/>
        </p:nvSpPr>
        <p:spPr>
          <a:xfrm>
            <a:off x="0" y="5856881"/>
            <a:ext cx="319831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</a:t>
            </a:r>
            <a:r>
              <a:rPr lang="en-US" sz="6000"/>
              <a:t>17.15</a:t>
            </a:r>
            <a:endParaRPr lang="en-US" sz="60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C73324-B8B4-E95D-8EFE-A913FD8F1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recent reCAPTCHA</a:t>
            </a:r>
            <a:br>
              <a:rPr lang="en-US" dirty="0"/>
            </a:br>
            <a:r>
              <a:rPr lang="en-US" sz="3200" dirty="0"/>
              <a:t>human creating training data for machine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1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 Web Stack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AE01A5D3-F172-C914-839C-8ED5869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370312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arbitrary length records as triples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306B4-DF98-99B4-AB96-4F73BF6301E3}"/>
              </a:ext>
            </a:extLst>
          </p:cNvPr>
          <p:cNvSpPr txBox="1"/>
          <p:nvPr/>
        </p:nvSpPr>
        <p:spPr>
          <a:xfrm>
            <a:off x="330201" y="1302554"/>
            <a:ext cx="4597399" cy="16979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tabLst>
                <a:tab pos="438150" algn="ctr"/>
                <a:tab pos="1684338" algn="ctr"/>
                <a:tab pos="2924175" algn="ctr"/>
                <a:tab pos="3992563" algn="ctr"/>
              </a:tabLst>
            </a:pPr>
            <a:r>
              <a:rPr lang="en-US" sz="2400" dirty="0"/>
              <a:t>	</a:t>
            </a:r>
            <a:r>
              <a:rPr lang="en-US" sz="2400" b="1" dirty="0"/>
              <a:t>id	name	balance	limit</a:t>
            </a:r>
          </a:p>
          <a:p>
            <a:pPr>
              <a:tabLst>
                <a:tab pos="438150" algn="ctr"/>
                <a:tab pos="1684338" algn="ctr"/>
                <a:tab pos="2924175" algn="ctr"/>
                <a:tab pos="3992563" algn="ctr"/>
              </a:tabLst>
            </a:pPr>
            <a:r>
              <a:rPr lang="en-US" sz="2400" dirty="0"/>
              <a:t>	1637	Jo Doe	3500	1000</a:t>
            </a:r>
          </a:p>
          <a:p>
            <a:pPr>
              <a:tabLst>
                <a:tab pos="438150" algn="ctr"/>
                <a:tab pos="1684338" algn="ctr"/>
                <a:tab pos="2924175" algn="ctr"/>
                <a:tab pos="3992563" algn="ctr"/>
              </a:tabLst>
            </a:pPr>
            <a:r>
              <a:rPr lang="en-US" sz="2400" dirty="0"/>
              <a:t>	2578	Alex Smith	2300	2000</a:t>
            </a:r>
          </a:p>
          <a:p>
            <a:pPr>
              <a:tabLst>
                <a:tab pos="438150" algn="ctr"/>
                <a:tab pos="1684338" algn="ctr"/>
                <a:tab pos="2924175" algn="ctr"/>
                <a:tab pos="3992563" algn="ctr"/>
              </a:tabLst>
            </a:pPr>
            <a:r>
              <a:rPr lang="en-US" sz="2400" dirty="0"/>
              <a:t>	...	…	…	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5F673-614F-6AC1-EF64-A0F2E3B9D00D}"/>
              </a:ext>
            </a:extLst>
          </p:cNvPr>
          <p:cNvSpPr txBox="1"/>
          <p:nvPr/>
        </p:nvSpPr>
        <p:spPr>
          <a:xfrm>
            <a:off x="465666" y="3371968"/>
            <a:ext cx="4072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Relational database 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64918-9967-3A07-24FE-E94C9A9ADBA5}"/>
              </a:ext>
            </a:extLst>
          </p:cNvPr>
          <p:cNvSpPr txBox="1"/>
          <p:nvPr/>
        </p:nvSpPr>
        <p:spPr>
          <a:xfrm>
            <a:off x="5452533" y="2692399"/>
            <a:ext cx="6273801" cy="31644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  <a:tabLst>
                <a:tab pos="968375" algn="ctr"/>
                <a:tab pos="2087563" algn="ctr"/>
                <a:tab pos="3190875" algn="ctr"/>
                <a:tab pos="4260850" algn="ctr"/>
                <a:tab pos="5229225" algn="ctr"/>
              </a:tabLst>
            </a:pPr>
            <a:r>
              <a:rPr lang="en-US" sz="2400" dirty="0"/>
              <a:t>	</a:t>
            </a:r>
            <a:r>
              <a:rPr lang="en-US" sz="2400" b="1" dirty="0"/>
              <a:t>subject		predicate		object</a:t>
            </a:r>
          </a:p>
          <a:p>
            <a:pPr>
              <a:tabLst>
                <a:tab pos="968375" algn="ctr"/>
                <a:tab pos="2087563" algn="ctr"/>
                <a:tab pos="3190875" algn="ctr"/>
                <a:tab pos="4260850" algn="ctr"/>
                <a:tab pos="5229225" algn="ctr"/>
              </a:tabLst>
            </a:pPr>
            <a:r>
              <a:rPr lang="en-US" sz="2400" dirty="0"/>
              <a:t>	</a:t>
            </a:r>
            <a:r>
              <a:rPr lang="en-US" sz="2000" dirty="0"/>
              <a:t>record</a:t>
            </a:r>
            <a:r>
              <a:rPr lang="en-US" sz="2400" dirty="0"/>
              <a:t>_1637	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</a:t>
            </a:r>
            <a:r>
              <a:rPr lang="en-US" sz="2400" dirty="0" err="1"/>
              <a:t>has_name</a:t>
            </a:r>
            <a:r>
              <a:rPr lang="en-US" sz="2400" dirty="0"/>
              <a:t>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Jo Doe</a:t>
            </a:r>
          </a:p>
          <a:p>
            <a:pPr>
              <a:tabLst>
                <a:tab pos="968375" algn="ctr"/>
                <a:tab pos="2087563" algn="ctr"/>
                <a:tab pos="3190875" algn="ctr"/>
                <a:tab pos="4260850" algn="ctr"/>
                <a:tab pos="5229225" algn="ctr"/>
              </a:tabLst>
            </a:pPr>
            <a:r>
              <a:rPr lang="en-US" sz="2400" dirty="0"/>
              <a:t>	</a:t>
            </a:r>
            <a:r>
              <a:rPr lang="en-US" sz="2000" dirty="0"/>
              <a:t>record</a:t>
            </a:r>
            <a:r>
              <a:rPr lang="en-US" sz="2400" dirty="0"/>
              <a:t>_1637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</a:t>
            </a:r>
            <a:r>
              <a:rPr lang="en-US" sz="2400" dirty="0" err="1"/>
              <a:t>has_balance</a:t>
            </a:r>
            <a:r>
              <a:rPr lang="en-US" sz="2400" dirty="0"/>
              <a:t>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3500</a:t>
            </a:r>
          </a:p>
          <a:p>
            <a:pPr>
              <a:tabLst>
                <a:tab pos="968375" algn="ctr"/>
                <a:tab pos="2087563" algn="ctr"/>
                <a:tab pos="3190875" algn="ctr"/>
                <a:tab pos="4260850" algn="ctr"/>
                <a:tab pos="5229225" algn="ctr"/>
              </a:tabLst>
            </a:pPr>
            <a:r>
              <a:rPr lang="en-US" sz="2400" dirty="0"/>
              <a:t>	</a:t>
            </a:r>
            <a:r>
              <a:rPr lang="en-US" sz="2000" dirty="0"/>
              <a:t>record</a:t>
            </a:r>
            <a:r>
              <a:rPr lang="en-US" sz="2400" dirty="0"/>
              <a:t>_1637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</a:t>
            </a:r>
            <a:r>
              <a:rPr lang="en-US" sz="2400" dirty="0" err="1"/>
              <a:t>has_limit</a:t>
            </a:r>
            <a:r>
              <a:rPr lang="en-US" sz="2400" dirty="0"/>
              <a:t>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1000</a:t>
            </a:r>
          </a:p>
          <a:p>
            <a:pPr>
              <a:tabLst>
                <a:tab pos="968375" algn="ctr"/>
                <a:tab pos="2087563" algn="ctr"/>
                <a:tab pos="3190875" algn="ctr"/>
                <a:tab pos="4260850" algn="ctr"/>
                <a:tab pos="5229225" algn="ctr"/>
              </a:tabLst>
            </a:pPr>
            <a:r>
              <a:rPr lang="en-US" sz="2400" dirty="0"/>
              <a:t>	</a:t>
            </a:r>
            <a:r>
              <a:rPr lang="en-US" sz="2000" dirty="0"/>
              <a:t>record</a:t>
            </a:r>
            <a:r>
              <a:rPr lang="en-US" sz="2400" dirty="0"/>
              <a:t>_2578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</a:t>
            </a:r>
            <a:r>
              <a:rPr lang="en-US" sz="2400" dirty="0" err="1"/>
              <a:t>has_name</a:t>
            </a:r>
            <a:r>
              <a:rPr lang="en-US" sz="2400" dirty="0"/>
              <a:t>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Alex Smith</a:t>
            </a:r>
          </a:p>
          <a:p>
            <a:pPr>
              <a:tabLst>
                <a:tab pos="968375" algn="ctr"/>
                <a:tab pos="2087563" algn="ctr"/>
                <a:tab pos="3190875" algn="ctr"/>
                <a:tab pos="4260850" algn="ctr"/>
                <a:tab pos="5229225" algn="ctr"/>
              </a:tabLst>
            </a:pPr>
            <a:r>
              <a:rPr lang="en-US" sz="2400" dirty="0"/>
              <a:t>	</a:t>
            </a:r>
            <a:r>
              <a:rPr lang="en-US" sz="2000" dirty="0"/>
              <a:t>record</a:t>
            </a:r>
            <a:r>
              <a:rPr lang="en-US" sz="2400" dirty="0"/>
              <a:t>_2578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</a:t>
            </a:r>
            <a:r>
              <a:rPr lang="en-US" sz="2400" dirty="0" err="1"/>
              <a:t>has_balance</a:t>
            </a:r>
            <a:r>
              <a:rPr lang="en-US" sz="2400" dirty="0"/>
              <a:t>	–	2300</a:t>
            </a:r>
          </a:p>
          <a:p>
            <a:pPr>
              <a:tabLst>
                <a:tab pos="968375" algn="ctr"/>
                <a:tab pos="2087563" algn="ctr"/>
                <a:tab pos="3190875" algn="ctr"/>
                <a:tab pos="4260850" algn="ctr"/>
                <a:tab pos="5229225" algn="ctr"/>
              </a:tabLst>
            </a:pPr>
            <a:r>
              <a:rPr lang="en-US" sz="2400" dirty="0"/>
              <a:t>	</a:t>
            </a:r>
            <a:r>
              <a:rPr lang="en-US" sz="2000" dirty="0"/>
              <a:t>record</a:t>
            </a:r>
            <a:r>
              <a:rPr lang="en-US" sz="2400" dirty="0"/>
              <a:t>_2578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</a:t>
            </a:r>
            <a:r>
              <a:rPr lang="en-US" sz="2400" dirty="0" err="1"/>
              <a:t>has_limit</a:t>
            </a:r>
            <a:r>
              <a:rPr lang="en-US" sz="2400" dirty="0"/>
              <a:t>	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2400" dirty="0"/>
              <a:t>	2000</a:t>
            </a:r>
          </a:p>
          <a:p>
            <a:pPr>
              <a:tabLst>
                <a:tab pos="968375" algn="ctr"/>
                <a:tab pos="2087563" algn="ctr"/>
                <a:tab pos="3190875" algn="ctr"/>
                <a:tab pos="4260850" algn="ctr"/>
                <a:tab pos="5229225" algn="ctr"/>
              </a:tabLst>
            </a:pPr>
            <a:r>
              <a:rPr lang="en-US" sz="2400" dirty="0"/>
              <a:t>	...		…		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15E33-997E-9408-888A-C2304EC92081}"/>
              </a:ext>
            </a:extLst>
          </p:cNvPr>
          <p:cNvSpPr txBox="1"/>
          <p:nvPr/>
        </p:nvSpPr>
        <p:spPr>
          <a:xfrm>
            <a:off x="6307666" y="6103102"/>
            <a:ext cx="4072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same data as triples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28F250-A1BE-8C2B-D48C-C745419E9705}"/>
              </a:ext>
            </a:extLst>
          </p:cNvPr>
          <p:cNvCxnSpPr>
            <a:cxnSpLocks/>
          </p:cNvCxnSpPr>
          <p:nvPr/>
        </p:nvCxnSpPr>
        <p:spPr>
          <a:xfrm>
            <a:off x="330201" y="1785006"/>
            <a:ext cx="459739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E33E63-29EA-CDF5-52A2-44601E3F23EB}"/>
              </a:ext>
            </a:extLst>
          </p:cNvPr>
          <p:cNvCxnSpPr>
            <a:cxnSpLocks/>
          </p:cNvCxnSpPr>
          <p:nvPr/>
        </p:nvCxnSpPr>
        <p:spPr>
          <a:xfrm>
            <a:off x="5452533" y="3190473"/>
            <a:ext cx="6273801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97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AE46D-8BAC-49AA-4061-03921DEC9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4EAB3-1DA0-22FE-4500-AF1292CDBBFA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E9F071-3D87-55F8-DBBE-252C25BF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 of RDF document in Turtle syntax showing namespaces and triples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4DA31-D7F6-FF4D-30F8-6F01EC7739B8}"/>
              </a:ext>
            </a:extLst>
          </p:cNvPr>
          <p:cNvSpPr txBox="1"/>
          <p:nvPr/>
        </p:nvSpPr>
        <p:spPr>
          <a:xfrm>
            <a:off x="883403" y="1874728"/>
            <a:ext cx="1075582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@prefix </a:t>
            </a:r>
            <a:r>
              <a:rPr lang="en-GB" sz="2800" dirty="0" err="1"/>
              <a:t>rdf</a:t>
            </a:r>
            <a:r>
              <a:rPr lang="en-GB" sz="2800" dirty="0"/>
              <a:t>: &lt;http://www.w3.org/1999/02/22-rdf-syntax-ns#&gt;,</a:t>
            </a:r>
          </a:p>
          <a:p>
            <a:r>
              <a:rPr lang="en-GB" sz="2800" dirty="0"/>
              <a:t>@prefix </a:t>
            </a:r>
            <a:r>
              <a:rPr lang="en-GB" sz="2800" dirty="0" err="1"/>
              <a:t>aibk</a:t>
            </a:r>
            <a:r>
              <a:rPr lang="en-GB" sz="2800" dirty="0"/>
              <a:t>: &lt;https://</a:t>
            </a:r>
            <a:r>
              <a:rPr lang="en-GB" sz="2800" dirty="0" err="1"/>
              <a:t>alandix.com</a:t>
            </a:r>
            <a:r>
              <a:rPr lang="en-GB" sz="2800" dirty="0"/>
              <a:t>/</a:t>
            </a:r>
            <a:r>
              <a:rPr lang="en-GB" sz="2800" dirty="0" err="1"/>
              <a:t>aibook</a:t>
            </a:r>
            <a:r>
              <a:rPr lang="en-GB" sz="2800" dirty="0"/>
              <a:t>/</a:t>
            </a:r>
            <a:r>
              <a:rPr lang="en-GB" sz="2800" dirty="0" err="1"/>
              <a:t>uri</a:t>
            </a:r>
            <a:r>
              <a:rPr lang="en-GB" sz="2800" dirty="0"/>
              <a:t>/ex/&gt;.</a:t>
            </a:r>
          </a:p>
          <a:p>
            <a:r>
              <a:rPr lang="en-GB" sz="2800" dirty="0"/>
              <a:t>...</a:t>
            </a:r>
          </a:p>
          <a:p>
            <a:endParaRPr lang="en-GB" sz="2800" dirty="0"/>
          </a:p>
          <a:p>
            <a:r>
              <a:rPr lang="en-GB" sz="2800" dirty="0"/>
              <a:t>&lt;https://</a:t>
            </a:r>
            <a:r>
              <a:rPr lang="en-GB" sz="2800" dirty="0" err="1"/>
              <a:t>alandix.com</a:t>
            </a:r>
            <a:r>
              <a:rPr lang="en-GB" sz="2800" dirty="0"/>
              <a:t>/&gt;   &lt;</a:t>
            </a:r>
            <a:r>
              <a:rPr lang="en-GB" sz="2800" dirty="0" err="1"/>
              <a:t>dc:creator</a:t>
            </a:r>
            <a:r>
              <a:rPr lang="en-GB" sz="2800" dirty="0"/>
              <a:t>&gt;                       "Alan Dix" .</a:t>
            </a:r>
          </a:p>
          <a:p>
            <a:r>
              <a:rPr lang="en-GB" sz="2800" dirty="0"/>
              <a:t>&lt;</a:t>
            </a:r>
            <a:r>
              <a:rPr lang="en-GB" sz="2800" dirty="0" err="1"/>
              <a:t>aibk:Scooby_Doo</a:t>
            </a:r>
            <a:r>
              <a:rPr lang="en-GB" sz="2800" dirty="0"/>
              <a:t>&gt;         &lt;</a:t>
            </a:r>
            <a:r>
              <a:rPr lang="en-GB" sz="2800" dirty="0" err="1"/>
              <a:t>rdf:type</a:t>
            </a:r>
            <a:r>
              <a:rPr lang="en-GB" sz="2800" dirty="0"/>
              <a:t>&gt;                            &lt;</a:t>
            </a:r>
            <a:r>
              <a:rPr lang="en-GB" sz="2800" dirty="0" err="1"/>
              <a:t>aibk:Great_Dane</a:t>
            </a:r>
            <a:r>
              <a:rPr lang="en-GB" sz="2800" dirty="0"/>
              <a:t>&gt; .</a:t>
            </a:r>
          </a:p>
          <a:p>
            <a:r>
              <a:rPr lang="en-GB" sz="2800" dirty="0"/>
              <a:t>&lt;</a:t>
            </a:r>
            <a:r>
              <a:rPr lang="en-GB" sz="2800" dirty="0" err="1"/>
              <a:t>aibk:Dog</a:t>
            </a:r>
            <a:r>
              <a:rPr lang="en-GB" sz="2800" dirty="0"/>
              <a:t>&gt;                        &lt;</a:t>
            </a:r>
            <a:r>
              <a:rPr lang="en-GB" sz="2800" dirty="0" err="1"/>
              <a:t>aibk:number_of_legs</a:t>
            </a:r>
            <a:r>
              <a:rPr lang="en-GB" sz="2800" dirty="0"/>
              <a:t>&gt;     "4"^^</a:t>
            </a:r>
            <a:r>
              <a:rPr lang="en-GB" sz="2800" dirty="0" err="1"/>
              <a:t>xsd:integer</a:t>
            </a:r>
            <a:r>
              <a:rPr lang="en-GB" sz="28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4510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SPARQL example with negation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0A7A6-AF08-9FEB-E8B3-DF7083BA6CAA}"/>
              </a:ext>
            </a:extLst>
          </p:cNvPr>
          <p:cNvSpPr txBox="1"/>
          <p:nvPr/>
        </p:nvSpPr>
        <p:spPr>
          <a:xfrm>
            <a:off x="180000" y="1490542"/>
            <a:ext cx="116140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PREFIX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:    &lt;http://www.w3.org/1999/02/22-rdf-syntax-ns#&gt;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PREFIX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foaf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:   &lt;http://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xmlns.com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foaf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/0.1/&gt; 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SELECT ?person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?person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rdf:type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foaf:Person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FILTER NOT EXISTS  { ?person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foaf:name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?name }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219365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Portion of RDF about Montreal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B127A-CB29-3A17-3521-15F0BEB9AEE2}"/>
              </a:ext>
            </a:extLst>
          </p:cNvPr>
          <p:cNvSpPr txBox="1"/>
          <p:nvPr/>
        </p:nvSpPr>
        <p:spPr>
          <a:xfrm>
            <a:off x="180001" y="1032934"/>
            <a:ext cx="11846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gn:Feature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rdf:about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="https://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sws.geonames.org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/6077243/"&gt;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rdfs:isDefinedBy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rdf:resource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="https://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sws.geonames.org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/6077243/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about.rdf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"/&gt;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&gt;Montreal&lt;/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gn:alternateName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xml:lang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Monreyal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gn:alternateName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gn:alternateName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xml:lang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="la"&gt;Mons Regius&lt;/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gn:alternateName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  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gn:featureCode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rdf:resource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="https://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www.geonames.org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/ontology#P.PPLA2"/&gt;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gn:countryCode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&gt;CA&lt;/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gn:countryCode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gn:population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&gt;1600000&lt;/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gn:population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&lt;wgs84_pos:lat&gt;45.50884&lt;/wgs84_pos:lat&gt;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&lt;wgs84_pos:long&gt;-73.58781&lt;/wgs84_pos:long&gt;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gn:parentCountry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rdf:resource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="https://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sws.geonames.org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/6251999/"/&gt;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gn:nearbyFeatures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rdf:resource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="https://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sws.geonames.org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/6077243/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nearby.rdf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"/&gt;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gn:locationMap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rdf:resource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="https://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www.geonames.org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/6077243/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montreal.html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"/&gt;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	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gn:wikipediaArticle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rdf:resource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="https://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en.wikipedia.org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/wiki/Montreal"/&gt;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	&lt;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rdfs:seeAlso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rdf:resource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="https://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dbpedia.org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/resource/Montreal"/&gt;</a:t>
            </a:r>
          </a:p>
          <a:p>
            <a:pPr>
              <a:tabLst>
                <a:tab pos="300038" algn="l"/>
                <a:tab pos="650875" algn="l"/>
              </a:tabLs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gn:Feature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474919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of the Linked Data Cloud 2007–2020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7F501F-8072-2642-3A8A-F2B28CF176F3}"/>
              </a:ext>
            </a:extLst>
          </p:cNvPr>
          <p:cNvGrpSpPr/>
          <p:nvPr/>
        </p:nvGrpSpPr>
        <p:grpSpPr>
          <a:xfrm>
            <a:off x="262163" y="1042338"/>
            <a:ext cx="4089967" cy="3098305"/>
            <a:chOff x="262163" y="1042338"/>
            <a:chExt cx="4089967" cy="3098305"/>
          </a:xfrm>
        </p:grpSpPr>
        <p:pic>
          <p:nvPicPr>
            <p:cNvPr id="5" name="Picture 4" descr="A diagram of a company&#10;&#10;Description automatically generated">
              <a:extLst>
                <a:ext uri="{FF2B5EF4-FFF2-40B4-BE49-F238E27FC236}">
                  <a16:creationId xmlns:a16="http://schemas.microsoft.com/office/drawing/2014/main" id="{6D64B162-D51E-B4E4-7E0A-48C7D528E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030" y="1042338"/>
              <a:ext cx="3594100" cy="22225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90CC83-423E-9BF1-47C9-505716A146EF}"/>
                </a:ext>
              </a:extLst>
            </p:cNvPr>
            <p:cNvSpPr txBox="1"/>
            <p:nvPr/>
          </p:nvSpPr>
          <p:spPr>
            <a:xfrm>
              <a:off x="262163" y="3309646"/>
              <a:ext cx="300453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01/5/2007</a:t>
              </a:r>
              <a:br>
                <a:rPr lang="en-US" sz="2400" dirty="0"/>
              </a:br>
              <a:r>
                <a:rPr lang="en-US" sz="2400" dirty="0"/>
                <a:t>12 datasets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9DB277-D90A-CD23-2383-42D3E88E4447}"/>
              </a:ext>
            </a:extLst>
          </p:cNvPr>
          <p:cNvGrpSpPr/>
          <p:nvPr/>
        </p:nvGrpSpPr>
        <p:grpSpPr>
          <a:xfrm>
            <a:off x="5112096" y="867103"/>
            <a:ext cx="6383632" cy="2780436"/>
            <a:chOff x="5112096" y="867103"/>
            <a:chExt cx="6383632" cy="2780436"/>
          </a:xfrm>
        </p:grpSpPr>
        <p:pic>
          <p:nvPicPr>
            <p:cNvPr id="7" name="Picture 6" descr="A diagram of a network&#10;&#10;Description automatically generated">
              <a:extLst>
                <a:ext uri="{FF2B5EF4-FFF2-40B4-BE49-F238E27FC236}">
                  <a16:creationId xmlns:a16="http://schemas.microsoft.com/office/drawing/2014/main" id="{2B2F6530-0C10-3C70-B4A7-CCC82B613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2096" y="867103"/>
              <a:ext cx="3594100" cy="27804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122D8D-B77A-67E9-8E52-92D5B5B79067}"/>
                </a:ext>
              </a:extLst>
            </p:cNvPr>
            <p:cNvSpPr txBox="1"/>
            <p:nvPr/>
          </p:nvSpPr>
          <p:spPr>
            <a:xfrm>
              <a:off x="8826764" y="1253027"/>
              <a:ext cx="26689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18/9/2008</a:t>
              </a:r>
              <a:br>
                <a:rPr lang="en-US" sz="2400" dirty="0"/>
              </a:br>
              <a:r>
                <a:rPr lang="en-US" sz="2400" dirty="0"/>
                <a:t>45 datasets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FCCB01-A767-6071-5C63-8C7016A10B55}"/>
              </a:ext>
            </a:extLst>
          </p:cNvPr>
          <p:cNvGrpSpPr/>
          <p:nvPr/>
        </p:nvGrpSpPr>
        <p:grpSpPr>
          <a:xfrm>
            <a:off x="3022892" y="3725144"/>
            <a:ext cx="3480756" cy="3043311"/>
            <a:chOff x="3022892" y="3725144"/>
            <a:chExt cx="3480756" cy="3043311"/>
          </a:xfrm>
        </p:grpSpPr>
        <p:pic>
          <p:nvPicPr>
            <p:cNvPr id="9" name="Picture 8" descr="A diagram of a network&#10;&#10;Description automatically generated">
              <a:extLst>
                <a:ext uri="{FF2B5EF4-FFF2-40B4-BE49-F238E27FC236}">
                  <a16:creationId xmlns:a16="http://schemas.microsoft.com/office/drawing/2014/main" id="{6706C734-BE13-9274-1978-2D2F3E287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6696" y="3725144"/>
              <a:ext cx="3236952" cy="24248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1E0CA9-F5D7-E2C4-C445-79C2E79470E8}"/>
                </a:ext>
              </a:extLst>
            </p:cNvPr>
            <p:cNvSpPr txBox="1"/>
            <p:nvPr/>
          </p:nvSpPr>
          <p:spPr>
            <a:xfrm>
              <a:off x="3022892" y="6306790"/>
              <a:ext cx="323695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14/7/2009, 95 datasets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999A0A-4372-1122-25BF-C9B38A9B50F8}"/>
              </a:ext>
            </a:extLst>
          </p:cNvPr>
          <p:cNvGrpSpPr/>
          <p:nvPr/>
        </p:nvGrpSpPr>
        <p:grpSpPr>
          <a:xfrm>
            <a:off x="7101418" y="3485173"/>
            <a:ext cx="4729879" cy="3237115"/>
            <a:chOff x="7101418" y="3485173"/>
            <a:chExt cx="4729879" cy="3237115"/>
          </a:xfrm>
        </p:grpSpPr>
        <p:pic>
          <p:nvPicPr>
            <p:cNvPr id="11" name="Picture 10" descr="A colorful circle with text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BA2C9BBD-8834-CCC6-A7A0-B399DE99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6764" y="3485173"/>
              <a:ext cx="3004533" cy="306245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1E5DDE-B32E-30FD-A74D-DE41EA824BC4}"/>
                </a:ext>
              </a:extLst>
            </p:cNvPr>
            <p:cNvSpPr txBox="1"/>
            <p:nvPr/>
          </p:nvSpPr>
          <p:spPr>
            <a:xfrm>
              <a:off x="7101418" y="5891291"/>
              <a:ext cx="300453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16/11/2020</a:t>
              </a:r>
              <a:br>
                <a:rPr lang="en-US" sz="2400" dirty="0"/>
              </a:br>
              <a:r>
                <a:rPr lang="en-US" sz="2400" dirty="0"/>
                <a:t>1269 datasets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00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5856881"/>
            <a:ext cx="280878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Fig. 17.7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a billion search results for `Montreal’</a:t>
            </a:r>
            <a:br>
              <a:rPr lang="en-US" dirty="0"/>
            </a:br>
            <a:r>
              <a:rPr lang="en-US" dirty="0"/>
              <a:t>how does Google rank more useful ones first	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2DFF997-2CAD-84D8-DEC7-C859A52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99" y="1734206"/>
            <a:ext cx="10332400" cy="3389588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27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CD7C-A76B-3C77-4B8D-BB025F3648F6}"/>
              </a:ext>
            </a:extLst>
          </p:cNvPr>
          <p:cNvSpPr txBox="1"/>
          <p:nvPr/>
        </p:nvSpPr>
        <p:spPr>
          <a:xfrm>
            <a:off x="0" y="6027003"/>
            <a:ext cx="258115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Fig. 17.8a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1440C-1734-4C20-33BE-4CC4CB8A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schema.org</a:t>
            </a:r>
            <a:r>
              <a:rPr lang="en-US" dirty="0"/>
              <a:t> markup to make text meaningful for automated tools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C0022-362A-F9FC-5EDE-1AED63E27C65}"/>
              </a:ext>
            </a:extLst>
          </p:cNvPr>
          <p:cNvSpPr txBox="1"/>
          <p:nvPr/>
        </p:nvSpPr>
        <p:spPr>
          <a:xfrm>
            <a:off x="180000" y="1404266"/>
            <a:ext cx="8557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&lt;p&gt;A new book is being published An Introduction to Artificial Intelligence,  second edition, by Alan Dix (born Cardiff, 1960)&lt;/p&gt;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B2C7F-86C9-AAD6-EF3E-06FB9F90047B}"/>
              </a:ext>
            </a:extLst>
          </p:cNvPr>
          <p:cNvSpPr txBox="1"/>
          <p:nvPr/>
        </p:nvSpPr>
        <p:spPr>
          <a:xfrm>
            <a:off x="180000" y="2094727"/>
            <a:ext cx="6167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Original  HTML for human readable content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A522AA-BA46-9930-4468-F5B64FF53587}"/>
              </a:ext>
            </a:extLst>
          </p:cNvPr>
          <p:cNvGrpSpPr/>
          <p:nvPr/>
        </p:nvGrpSpPr>
        <p:grpSpPr>
          <a:xfrm>
            <a:off x="3149600" y="2855059"/>
            <a:ext cx="8703733" cy="3656880"/>
            <a:chOff x="3149600" y="2855059"/>
            <a:chExt cx="8703733" cy="36568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FFC27B-6936-8070-98F5-35B593B6B694}"/>
                </a:ext>
              </a:extLst>
            </p:cNvPr>
            <p:cNvSpPr txBox="1"/>
            <p:nvPr/>
          </p:nvSpPr>
          <p:spPr>
            <a:xfrm>
              <a:off x="3149600" y="2855059"/>
              <a:ext cx="8703733" cy="3046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&lt;p 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itemscope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itemtype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="http://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schema.org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/Book"&gt;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A new book is being published 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&lt;span itemprop="title"&gt;An Introduction to  Artificial Intelligence, second edition&lt;/span&gt;, 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by &lt;span itemprop="author" 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itemscope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itemtype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="http://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schema.org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/Person"&gt;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&lt;span itemprop="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givenName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"&gt;Alan&lt;/span&gt; 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&lt;span itemprop="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familyName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"&gt;Dix&lt;/span&gt;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(born &lt;span itemprop="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birthPlace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"&gt;Cardiff&lt;/span&gt;, 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&lt;span itemprop="</a:t>
              </a:r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birthDate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"  datetime="1960-07-28"&gt;1960&lt;/span&gt;)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&lt;/span&gt;</a:t>
              </a:r>
            </a:p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&lt;/p&gt;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E5C323-ABE3-4076-A57B-AF0BB53AB1E4}"/>
                </a:ext>
              </a:extLst>
            </p:cNvPr>
            <p:cNvSpPr txBox="1"/>
            <p:nvPr/>
          </p:nvSpPr>
          <p:spPr>
            <a:xfrm>
              <a:off x="5571067" y="6050274"/>
              <a:ext cx="62822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400" dirty="0"/>
                <a:t>Same web page with microdata markup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3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57476</TotalTime>
  <Words>2339</Words>
  <Application>Microsoft Macintosh PowerPoint</Application>
  <PresentationFormat>Widescreen</PresentationFormat>
  <Paragraphs>309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Courier New</vt:lpstr>
      <vt:lpstr>Office Theme</vt:lpstr>
      <vt:lpstr>Chapter 17</vt:lpstr>
      <vt:lpstr>The Semantic Web Stack</vt:lpstr>
      <vt:lpstr>Encoding arbitrary length records as triples</vt:lpstr>
      <vt:lpstr>Fragment of RDF document in Turtle syntax showing namespaces and triples</vt:lpstr>
      <vt:lpstr>SPARQL example with negation </vt:lpstr>
      <vt:lpstr>Portion of RDF about Montreal</vt:lpstr>
      <vt:lpstr>Growth of the Linked Data Cloud 2007–2020</vt:lpstr>
      <vt:lpstr>Half a billion search results for `Montreal’ how does Google rank more useful ones first </vt:lpstr>
      <vt:lpstr>Using schema.org markup to make text meaningful for automated tools</vt:lpstr>
      <vt:lpstr>Using schema.org markup to make text meaningful for automated tools</vt:lpstr>
      <vt:lpstr>Data detector for ISBNs in text</vt:lpstr>
      <vt:lpstr>Fragment of Zotero translator for scraping an Amazon product page</vt:lpstr>
      <vt:lpstr>Search suggestions after typing `artificial' into Google.</vt:lpstr>
      <vt:lpstr>Google Books Ngram Viewer</vt:lpstr>
      <vt:lpstr>Pseudocode for product–product score based on multiplying user scores</vt:lpstr>
      <vt:lpstr>Early reCAPTCHA human as gap filling for automated systems</vt:lpstr>
      <vt:lpstr>More recent reCAPTCHA human creating training data for machine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Dix A.J.</dc:creator>
  <cp:lastModifiedBy>Alan Dix</cp:lastModifiedBy>
  <cp:revision>177</cp:revision>
  <dcterms:created xsi:type="dcterms:W3CDTF">2020-12-29T13:51:26Z</dcterms:created>
  <dcterms:modified xsi:type="dcterms:W3CDTF">2025-04-22T17:48:57Z</dcterms:modified>
</cp:coreProperties>
</file>