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95" r:id="rId2"/>
    <p:sldId id="395" r:id="rId3"/>
    <p:sldId id="393" r:id="rId4"/>
    <p:sldId id="400" r:id="rId5"/>
    <p:sldId id="417" r:id="rId6"/>
    <p:sldId id="394" r:id="rId7"/>
    <p:sldId id="591" r:id="rId8"/>
    <p:sldId id="398" r:id="rId9"/>
    <p:sldId id="399" r:id="rId10"/>
    <p:sldId id="402" r:id="rId11"/>
    <p:sldId id="396" r:id="rId12"/>
    <p:sldId id="2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AEE1"/>
    <a:srgbClr val="942092"/>
    <a:srgbClr val="660066"/>
    <a:srgbClr val="92D151"/>
    <a:srgbClr val="CBB6FD"/>
    <a:srgbClr val="FF40FF"/>
    <a:srgbClr val="0432FF"/>
    <a:srgbClr val="00FDFF"/>
    <a:srgbClr val="EEE8BC"/>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40"/>
    <p:restoredTop sz="68904"/>
  </p:normalViewPr>
  <p:slideViewPr>
    <p:cSldViewPr snapToGrid="0" snapToObjects="1">
      <p:cViewPr varScale="1">
        <p:scale>
          <a:sx n="81" d="100"/>
          <a:sy n="81" d="100"/>
        </p:scale>
        <p:origin x="1208" y="176"/>
      </p:cViewPr>
      <p:guideLst>
        <p:guide orient="horz" pos="2160"/>
        <p:guide pos="384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5420AE-8A32-DF45-AA1D-9290FEB2E3A3}" type="datetimeFigureOut">
              <a:rPr lang="en-US" smtClean="0"/>
              <a:t>4/22/25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6D25C2-CC05-8D45-A0DE-0805BFD14408}" type="slidenum">
              <a:rPr lang="en-US" smtClean="0"/>
              <a:t>‹#›</a:t>
            </a:fld>
            <a:endParaRPr lang="en-US"/>
          </a:p>
        </p:txBody>
      </p:sp>
    </p:spTree>
    <p:extLst>
      <p:ext uri="{BB962C8B-B14F-4D97-AF65-F5344CB8AC3E}">
        <p14:creationId xmlns:p14="http://schemas.microsoft.com/office/powerpoint/2010/main" val="363814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F4093-CE24-64B3-A360-8080B5588E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472143-E363-F594-6068-8DFDA4260D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3AC033-C433-1B75-5F7B-5E3E3FCD91D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kern="100" dirty="0">
                <a:effectLst/>
                <a:latin typeface="Aptos" panose="020B0004020202020204" pitchFamily="34" charset="0"/>
                <a:ea typeface="Aptos" panose="020B0004020202020204" pitchFamily="34" charset="0"/>
                <a:cs typeface="Times New Roman" panose="02020603050405020304" pitchFamily="18" charset="0"/>
              </a:rPr>
              <a:t>List of Figures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3200" b="1"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18.1	Different forms of expert involvement.	271</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18.2	Expert system capturing and applying knowledge.	273</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18.3	Typical expert system architecture.	273</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18.4	</a:t>
            </a:r>
            <a:r>
              <a:rPr lang="en-GB" sz="1200" kern="100" dirty="0" err="1">
                <a:effectLst/>
                <a:latin typeface="Aptos" panose="020B0004020202020204" pitchFamily="34" charset="0"/>
                <a:ea typeface="Aptos" panose="020B0004020202020204" pitchFamily="34" charset="0"/>
                <a:cs typeface="Times New Roman" panose="02020603050405020304" pitchFamily="18" charset="0"/>
              </a:rPr>
              <a:t>WebProtégé</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 a web-based version of the Protégé} ontology editor \cite {musen2015protege}.	281</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18.5	Hybrid expert system incorporating machine learning guided by human expertise.	282</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18.6	Query-by-Browsing -- shows inferred rule both as SQL query and highlighted listing.	284</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18.7	Dancing histograms: (left) plain stacked histogram -- easy to discern overall trends and trends in the baseline category (apples), but other categories less clear; (right) add interaction -- click on a category (bananas) to alter the baseline and make trends in that category easier to see.	286</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18.8	Connected visualisations.	287</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18.9	Visual analysis –  the big picture: data coming from the world is used to generate insights, which influence decisions, which then change the world.	289</a:t>
            </a:r>
          </a:p>
          <a:p>
            <a:pPr>
              <a:lnSpc>
                <a:spcPct val="115000"/>
              </a:lnSpc>
              <a:spcAft>
                <a:spcPts val="800"/>
              </a:spcAf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p>
            <a:r>
              <a:rPr lang="en-US" dirty="0"/>
              <a:t>	</a:t>
            </a:r>
          </a:p>
          <a:p>
            <a:r>
              <a:rPr lang="en-US" dirty="0"/>
              <a:t>	</a:t>
            </a:r>
          </a:p>
        </p:txBody>
      </p:sp>
      <p:sp>
        <p:nvSpPr>
          <p:cNvPr id="4" name="Slide Number Placeholder 3">
            <a:extLst>
              <a:ext uri="{FF2B5EF4-FFF2-40B4-BE49-F238E27FC236}">
                <a16:creationId xmlns:a16="http://schemas.microsoft.com/office/drawing/2014/main" id="{E8F6F06E-2AF7-6001-874C-262EC0ECD095}"/>
              </a:ext>
            </a:extLst>
          </p:cNvPr>
          <p:cNvSpPr>
            <a:spLocks noGrp="1"/>
          </p:cNvSpPr>
          <p:nvPr>
            <p:ph type="sldNum" sz="quarter" idx="5"/>
          </p:nvPr>
        </p:nvSpPr>
        <p:spPr/>
        <p:txBody>
          <a:bodyPr/>
          <a:lstStyle/>
          <a:p>
            <a:fld id="{126D25C2-CC05-8D45-A0DE-0805BFD14408}" type="slidenum">
              <a:rPr lang="en-US" smtClean="0"/>
              <a:t>1</a:t>
            </a:fld>
            <a:endParaRPr lang="en-US"/>
          </a:p>
        </p:txBody>
      </p:sp>
    </p:spTree>
    <p:extLst>
      <p:ext uri="{BB962C8B-B14F-4D97-AF65-F5344CB8AC3E}">
        <p14:creationId xmlns:p14="http://schemas.microsoft.com/office/powerpoint/2010/main" val="954981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18.8	Connected visualisations.	287</a:t>
            </a:r>
          </a:p>
          <a:p>
            <a:endParaRPr lang="en-US" dirty="0"/>
          </a:p>
          <a:p>
            <a:endParaRPr lang="en-US" dirty="0"/>
          </a:p>
          <a:p>
            <a:endParaRPr lang="en-US" dirty="0"/>
          </a:p>
          <a:p>
            <a:r>
              <a:rPr lang="en-US" dirty="0"/>
              <a:t>https://</a:t>
            </a:r>
            <a:r>
              <a:rPr lang="en-US" dirty="0" err="1"/>
              <a:t>www.freewordcloudgenerator.com</a:t>
            </a:r>
            <a:r>
              <a:rPr lang="en-US" dirty="0"/>
              <a:t>/</a:t>
            </a:r>
          </a:p>
          <a:p>
            <a:pPr algn="l"/>
            <a:r>
              <a:rPr lang="en-GB" b="0" i="0" dirty="0">
                <a:solidFill>
                  <a:srgbClr val="000000"/>
                </a:solidFill>
                <a:effectLst/>
                <a:latin typeface="Poppins" panose="020B0604020202020204" pitchFamily="34" charset="0"/>
              </a:rPr>
              <a:t>3. Artwork license</a:t>
            </a:r>
          </a:p>
          <a:p>
            <a:pPr algn="l"/>
            <a:r>
              <a:rPr lang="en-GB" b="0" i="0" dirty="0">
                <a:solidFill>
                  <a:srgbClr val="000000"/>
                </a:solidFill>
                <a:effectLst/>
                <a:latin typeface="Work Sans" panose="020F0502020204030204" pitchFamily="34" charset="0"/>
              </a:rPr>
              <a:t>All images can be used for your personal or commercial purposes. You can copy, modify, distribute and use high quality images, even for commercial purposes, all without asking permission</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10</a:t>
            </a:fld>
            <a:endParaRPr lang="en-US"/>
          </a:p>
        </p:txBody>
      </p:sp>
    </p:spTree>
    <p:extLst>
      <p:ext uri="{BB962C8B-B14F-4D97-AF65-F5344CB8AC3E}">
        <p14:creationId xmlns:p14="http://schemas.microsoft.com/office/powerpoint/2010/main" val="2354345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18.9	Visual analytics –  the big picture: data coming from the world is used to generate insights, which influence decisions, which then change the world.	289</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11</a:t>
            </a:fld>
            <a:endParaRPr lang="en-US"/>
          </a:p>
        </p:txBody>
      </p:sp>
    </p:spTree>
    <p:extLst>
      <p:ext uri="{BB962C8B-B14F-4D97-AF65-F5344CB8AC3E}">
        <p14:creationId xmlns:p14="http://schemas.microsoft.com/office/powerpoint/2010/main" val="4201130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B2255-C082-0648-8AF1-5E380CB452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00DCC3-6BC2-49A4-6BD3-2F459B7493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458BD5-0304-2980-5C56-0FD05DFBA81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kern="100" dirty="0">
                <a:effectLst/>
                <a:latin typeface="Aptos" panose="020B0004020202020204" pitchFamily="34" charset="0"/>
                <a:ea typeface="Aptos" panose="020B0004020202020204" pitchFamily="34" charset="0"/>
                <a:cs typeface="Times New Roman" panose="02020603050405020304" pitchFamily="18" charset="0"/>
              </a:rPr>
              <a:t>Table </a:t>
            </a:r>
            <a:r>
              <a:rPr lang="en-GB" dirty="0">
                <a:solidFill>
                  <a:srgbClr val="141413"/>
                </a:solidFill>
                <a:effectLst/>
                <a:latin typeface="Helvetica" pitchFamily="2" charset="0"/>
              </a:rPr>
              <a:t>18.1   Strengths of Humans and Computers in Decision Making, from [</a:t>
            </a:r>
            <a:r>
              <a:rPr lang="en-GB" dirty="0">
                <a:solidFill>
                  <a:srgbClr val="000000"/>
                </a:solidFill>
                <a:effectLst/>
                <a:latin typeface="Helvetica" pitchFamily="2" charset="0"/>
              </a:rPr>
              <a:t>62</a:t>
            </a:r>
            <a:r>
              <a:rPr lang="en-GB" dirty="0">
                <a:solidFill>
                  <a:srgbClr val="141413"/>
                </a:solidFill>
                <a:effectLst/>
                <a:latin typeface="Helvetica" pitchFamily="2" charset="0"/>
              </a:rPr>
              <a:t>].    </a:t>
            </a:r>
            <a:r>
              <a:rPr lang="en-GB" kern="100" dirty="0">
                <a:solidFill>
                  <a:srgbClr val="141413"/>
                </a:solidFill>
                <a:effectLst/>
                <a:latin typeface="Aptos" panose="020B0004020202020204" pitchFamily="34" charset="0"/>
                <a:cs typeface="Times New Roman" panose="02020603050405020304" pitchFamily="18" charset="0"/>
              </a:rPr>
              <a:t>2</a:t>
            </a:r>
            <a:r>
              <a:rPr lang="en-GB" kern="100" dirty="0">
                <a:effectLst/>
                <a:latin typeface="Aptos" panose="020B0004020202020204" pitchFamily="34" charset="0"/>
                <a:ea typeface="Aptos" panose="020B0004020202020204" pitchFamily="34" charset="0"/>
                <a:cs typeface="Times New Roman" panose="02020603050405020304" pitchFamily="18" charset="0"/>
              </a:rPr>
              <a:t>84</a:t>
            </a:r>
          </a:p>
          <a:p>
            <a:pPr>
              <a:buNone/>
            </a:pPr>
            <a:endParaRPr lang="en-GB" kern="100" dirty="0">
              <a:effectLst/>
              <a:latin typeface="Aptos" panose="020B0004020202020204" pitchFamily="34" charset="0"/>
              <a:cs typeface="Times New Roman" panose="02020603050405020304" pitchFamily="18" charset="0"/>
            </a:endParaRPr>
          </a:p>
          <a:p>
            <a:pPr>
              <a:buNone/>
            </a:pPr>
            <a:r>
              <a:rPr lang="en-GB" kern="100" dirty="0">
                <a:effectLst/>
                <a:latin typeface="Aptos" panose="020B0004020202020204" pitchFamily="34" charset="0"/>
                <a:cs typeface="Times New Roman" panose="02020603050405020304" pitchFamily="18" charset="0"/>
              </a:rPr>
              <a:t>From </a:t>
            </a:r>
            <a:r>
              <a:rPr lang="en-GB" dirty="0">
                <a:solidFill>
                  <a:srgbClr val="000000"/>
                </a:solidFill>
                <a:effectLst/>
                <a:latin typeface="Menlo" panose="020B0609030804020204" pitchFamily="49" charset="0"/>
              </a:rPr>
              <a:t>Mary L. Cummings. Automation bias in intelligent time critical decision support systems. In AIAA 1st intelligent systems technical conference 2004. Chicago, IL, 20–22 September 2004.</a:t>
            </a:r>
          </a:p>
          <a:p>
            <a:pPr>
              <a:buNone/>
            </a:pPr>
            <a:endParaRPr lang="en-GB" dirty="0">
              <a:solidFill>
                <a:srgbClr val="000000"/>
              </a:solidFill>
              <a:effectLst/>
              <a:latin typeface="Menlo" panose="020B06090308040202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kern="100" dirty="0">
              <a:effectLst/>
              <a:latin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139509A7-BA6A-837B-21D7-06A8098AA499}"/>
              </a:ext>
            </a:extLst>
          </p:cNvPr>
          <p:cNvSpPr>
            <a:spLocks noGrp="1"/>
          </p:cNvSpPr>
          <p:nvPr>
            <p:ph type="sldNum" sz="quarter" idx="5"/>
          </p:nvPr>
        </p:nvSpPr>
        <p:spPr/>
        <p:txBody>
          <a:bodyPr/>
          <a:lstStyle/>
          <a:p>
            <a:fld id="{85480372-C077-4E41-80A1-D6568F50C5A3}" type="slidenum">
              <a:rPr lang="en-GB" smtClean="0"/>
              <a:t>12</a:t>
            </a:fld>
            <a:endParaRPr lang="en-GB"/>
          </a:p>
        </p:txBody>
      </p:sp>
    </p:spTree>
    <p:extLst>
      <p:ext uri="{BB962C8B-B14F-4D97-AF65-F5344CB8AC3E}">
        <p14:creationId xmlns:p14="http://schemas.microsoft.com/office/powerpoint/2010/main" val="3472065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18.1	Different forms of expert involvement.	271</a:t>
            </a:r>
          </a:p>
        </p:txBody>
      </p:sp>
      <p:sp>
        <p:nvSpPr>
          <p:cNvPr id="4" name="Slide Number Placeholder 3"/>
          <p:cNvSpPr>
            <a:spLocks noGrp="1"/>
          </p:cNvSpPr>
          <p:nvPr>
            <p:ph type="sldNum" sz="quarter" idx="5"/>
          </p:nvPr>
        </p:nvSpPr>
        <p:spPr/>
        <p:txBody>
          <a:bodyPr/>
          <a:lstStyle/>
          <a:p>
            <a:fld id="{126D25C2-CC05-8D45-A0DE-0805BFD14408}" type="slidenum">
              <a:rPr lang="en-US" smtClean="0"/>
              <a:t>2</a:t>
            </a:fld>
            <a:endParaRPr lang="en-US"/>
          </a:p>
        </p:txBody>
      </p:sp>
    </p:spTree>
    <p:extLst>
      <p:ext uri="{BB962C8B-B14F-4D97-AF65-F5344CB8AC3E}">
        <p14:creationId xmlns:p14="http://schemas.microsoft.com/office/powerpoint/2010/main" val="842124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18.2	Expert system capturing and applying knowledge.	273</a:t>
            </a:r>
          </a:p>
          <a:p>
            <a:r>
              <a:rPr lang="en-US" dirty="0"/>
              <a:t>	</a:t>
            </a:r>
          </a:p>
        </p:txBody>
      </p:sp>
      <p:sp>
        <p:nvSpPr>
          <p:cNvPr id="4" name="Slide Number Placeholder 3"/>
          <p:cNvSpPr>
            <a:spLocks noGrp="1"/>
          </p:cNvSpPr>
          <p:nvPr>
            <p:ph type="sldNum" sz="quarter" idx="5"/>
          </p:nvPr>
        </p:nvSpPr>
        <p:spPr/>
        <p:txBody>
          <a:bodyPr/>
          <a:lstStyle/>
          <a:p>
            <a:fld id="{126D25C2-CC05-8D45-A0DE-0805BFD14408}" type="slidenum">
              <a:rPr lang="en-US" smtClean="0"/>
              <a:t>3</a:t>
            </a:fld>
            <a:endParaRPr lang="en-US"/>
          </a:p>
        </p:txBody>
      </p:sp>
    </p:spTree>
    <p:extLst>
      <p:ext uri="{BB962C8B-B14F-4D97-AF65-F5344CB8AC3E}">
        <p14:creationId xmlns:p14="http://schemas.microsoft.com/office/powerpoint/2010/main" val="2428637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18.3	Typical expert system architecture.	273</a:t>
            </a:r>
          </a:p>
        </p:txBody>
      </p:sp>
      <p:sp>
        <p:nvSpPr>
          <p:cNvPr id="4" name="Slide Number Placeholder 3"/>
          <p:cNvSpPr>
            <a:spLocks noGrp="1"/>
          </p:cNvSpPr>
          <p:nvPr>
            <p:ph type="sldNum" sz="quarter" idx="5"/>
          </p:nvPr>
        </p:nvSpPr>
        <p:spPr/>
        <p:txBody>
          <a:bodyPr/>
          <a:lstStyle/>
          <a:p>
            <a:fld id="{126D25C2-CC05-8D45-A0DE-0805BFD14408}" type="slidenum">
              <a:rPr lang="en-US" smtClean="0"/>
              <a:t>4</a:t>
            </a:fld>
            <a:endParaRPr lang="en-US"/>
          </a:p>
        </p:txBody>
      </p:sp>
    </p:spTree>
    <p:extLst>
      <p:ext uri="{BB962C8B-B14F-4D97-AF65-F5344CB8AC3E}">
        <p14:creationId xmlns:p14="http://schemas.microsoft.com/office/powerpoint/2010/main" val="2079082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18.4	</a:t>
            </a:r>
            <a:r>
              <a:rPr lang="en-GB" sz="1800" kern="100" dirty="0" err="1">
                <a:effectLst/>
                <a:latin typeface="Aptos" panose="020B0004020202020204" pitchFamily="34" charset="0"/>
                <a:ea typeface="Aptos" panose="020B0004020202020204" pitchFamily="34" charset="0"/>
                <a:cs typeface="Times New Roman" panose="02020603050405020304" pitchFamily="18" charset="0"/>
              </a:rPr>
              <a:t>WebProtégé</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 a web-based version of the Protégé} ontology editor \cite {musen2015protege}.	281</a:t>
            </a:r>
          </a:p>
          <a:p>
            <a:endParaRPr lang="en-US" dirty="0"/>
          </a:p>
          <a:p>
            <a:r>
              <a:rPr lang="en-US" dirty="0"/>
              <a:t>expert/</a:t>
            </a:r>
            <a:r>
              <a:rPr lang="en-US" dirty="0" err="1"/>
              <a:t>webprotege.png</a:t>
            </a:r>
            <a:endParaRPr lang="en-US" dirty="0"/>
          </a:p>
          <a:p>
            <a:endParaRPr lang="en-US" dirty="0"/>
          </a:p>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126D25C2-CC05-8D45-A0DE-0805BFD14408}" type="slidenum">
              <a:rPr lang="en-US" smtClean="0"/>
              <a:t>5</a:t>
            </a:fld>
            <a:endParaRPr lang="en-US"/>
          </a:p>
        </p:txBody>
      </p:sp>
    </p:spTree>
    <p:extLst>
      <p:ext uri="{BB962C8B-B14F-4D97-AF65-F5344CB8AC3E}">
        <p14:creationId xmlns:p14="http://schemas.microsoft.com/office/powerpoint/2010/main" val="1299125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18.5	Hybrid expert system incorporating machine learning guided by human expertise.	282</a:t>
            </a:r>
          </a:p>
          <a:p>
            <a:pPr>
              <a:lnSpc>
                <a:spcPct val="115000"/>
              </a:lnSpc>
              <a:spcAft>
                <a:spcPts val="800"/>
              </a:spcAft>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26D25C2-CC05-8D45-A0DE-0805BFD14408}" type="slidenum">
              <a:rPr lang="en-US" smtClean="0"/>
              <a:t>6</a:t>
            </a:fld>
            <a:endParaRPr lang="en-US"/>
          </a:p>
        </p:txBody>
      </p:sp>
    </p:spTree>
    <p:extLst>
      <p:ext uri="{BB962C8B-B14F-4D97-AF65-F5344CB8AC3E}">
        <p14:creationId xmlns:p14="http://schemas.microsoft.com/office/powerpoint/2010/main" val="3849427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18.6	Query-by-Browsing -- shows inferred rule both as SQL query and highlighted listing.	284</a:t>
            </a:r>
          </a:p>
          <a:p>
            <a:r>
              <a:rPr lang="en-US" dirty="0"/>
              <a:t>	</a:t>
            </a:r>
          </a:p>
          <a:p>
            <a:r>
              <a:rPr lang="en-US" dirty="0"/>
              <a:t>	</a:t>
            </a:r>
          </a:p>
          <a:p>
            <a:r>
              <a:rPr lang="en-US" dirty="0"/>
              <a:t>learning/</a:t>
            </a:r>
            <a:r>
              <a:rPr lang="en-US" dirty="0" err="1"/>
              <a:t>screen.eps</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7</a:t>
            </a:fld>
            <a:endParaRPr lang="en-US"/>
          </a:p>
        </p:txBody>
      </p:sp>
    </p:spTree>
    <p:extLst>
      <p:ext uri="{BB962C8B-B14F-4D97-AF65-F5344CB8AC3E}">
        <p14:creationId xmlns:p14="http://schemas.microsoft.com/office/powerpoint/2010/main" val="2650551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18.7	Dancing histograms: (left) plain stacked histogram -- easy to discern overall trends and trends in the baseline category (apples), but other categories less clear; (right) add interaction -- click on a category (bananas) to alter the baseline and make trends in that category easier to see.	286</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8</a:t>
            </a:fld>
            <a:endParaRPr lang="en-US"/>
          </a:p>
        </p:txBody>
      </p:sp>
    </p:spTree>
    <p:extLst>
      <p:ext uri="{BB962C8B-B14F-4D97-AF65-F5344CB8AC3E}">
        <p14:creationId xmlns:p14="http://schemas.microsoft.com/office/powerpoint/2010/main" val="1251732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18.7	Dancing histograms: (left) plain stacked histogram -- easy to discern overall trends and trends in the baseline category (apples), but other categories less clear; (right) add interaction -- click on a category (bananas) to alter the baseline and make trends in that category easier to see.	286</a:t>
            </a:r>
          </a:p>
        </p:txBody>
      </p:sp>
      <p:sp>
        <p:nvSpPr>
          <p:cNvPr id="4" name="Slide Number Placeholder 3"/>
          <p:cNvSpPr>
            <a:spLocks noGrp="1"/>
          </p:cNvSpPr>
          <p:nvPr>
            <p:ph type="sldNum" sz="quarter" idx="5"/>
          </p:nvPr>
        </p:nvSpPr>
        <p:spPr/>
        <p:txBody>
          <a:bodyPr/>
          <a:lstStyle/>
          <a:p>
            <a:fld id="{126D25C2-CC05-8D45-A0DE-0805BFD14408}" type="slidenum">
              <a:rPr lang="en-US" smtClean="0"/>
              <a:t>9</a:t>
            </a:fld>
            <a:endParaRPr lang="en-US"/>
          </a:p>
        </p:txBody>
      </p:sp>
    </p:spTree>
    <p:extLst>
      <p:ext uri="{BB962C8B-B14F-4D97-AF65-F5344CB8AC3E}">
        <p14:creationId xmlns:p14="http://schemas.microsoft.com/office/powerpoint/2010/main" val="2404098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1C139-5317-EE4E-83CD-C1D409B88AF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7787DC7-11CF-4346-B61C-2699C417D4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EAEF7C8-7CAD-F544-980A-34D0DCEFD1C4}"/>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2AD81E05-649F-5942-B978-4A8130F4A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CDBDD-2B7D-EA45-BEF2-12D200C81EE0}"/>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4062094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B437-2066-B24D-BAD0-BF756F75D73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68CDAE5-1AB9-2549-9324-9BDF119573C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D42F7A-E5D2-9B4C-AF5A-6D9E4AC943E1}"/>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3E240D08-A43A-CD4E-AD6C-567C85310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41E36F-5180-E443-B14F-6DA4B7D6009C}"/>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8441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016C52-EDDA-E840-96A0-5015D2D2C8C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C9D395C-EFAC-064E-AF2C-30A3044F912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D55059F-FFE0-744C-AEC8-2F9F9C1B926D}"/>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87B46CB3-58DC-3D4A-96C6-2E7A746EE1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22880-D2E1-164C-9A5E-CA8B15DE1BC3}"/>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08069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7D79-63F2-8748-8F20-D003C815E7F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046F210-1BAB-DA4F-8DB1-F0C0D7542E2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9D5B8D-CA30-5F40-912E-DC8641F1F7F8}"/>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C4A29192-3DD1-AC46-BA3E-F086362DF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FF049-9AC9-C445-8ED8-739C69C36B54}"/>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417208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564A-515B-4942-9721-5A208A1F317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18FAA69-F436-D242-AF4B-230EA5BE88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12F49AA-2C04-FE41-93F9-82A64538023C}"/>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5AFD9A42-781A-7647-BA44-F8A6A8492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9DD79-247C-EF4C-B7FC-8C00210A72ED}"/>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177538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486E-96C3-2C4B-8F71-32EAEC98175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F6F8D6E-2D6C-FA4E-B750-240E89B815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3B73A7A-C701-1B45-AB23-DFB10B25327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5D94000-9E0A-454A-9015-C390889FE1A4}"/>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DBFEF7AA-A6E4-4E44-9DE3-50CADBF39D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5F1BA7-85C7-3F44-A23B-40FFC4B93AC9}"/>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55617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0539-CB8E-9B4E-AE04-A3E97433B79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BB62A0E-FCA2-1546-837B-430766B12B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29F2B66-4EBE-4B4F-8ACB-7990BC25A5A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71634CB-C6B8-C04F-8A2C-B76C174582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F067B79-4B59-8848-AA95-116E5C3ECDC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263368E-A34B-A644-98DD-2F142A06E01B}"/>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8" name="Footer Placeholder 7">
            <a:extLst>
              <a:ext uri="{FF2B5EF4-FFF2-40B4-BE49-F238E27FC236}">
                <a16:creationId xmlns:a16="http://schemas.microsoft.com/office/drawing/2014/main" id="{4D84464A-6060-2944-B277-2DFBAC597F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046CBE-E098-014A-94EF-60A2ACCE6633}"/>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68339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55680-6998-9944-AFD2-15B80995AAA2}"/>
              </a:ext>
            </a:extLst>
          </p:cNvPr>
          <p:cNvSpPr>
            <a:spLocks noGrp="1"/>
          </p:cNvSpPr>
          <p:nvPr>
            <p:ph type="title"/>
          </p:nvPr>
        </p:nvSpPr>
        <p:spPr>
          <a:xfrm>
            <a:off x="179999" y="0"/>
            <a:ext cx="11825187" cy="1623848"/>
          </a:xfrm>
        </p:spPr>
        <p:txBody>
          <a:bodyPr anchor="t">
            <a:normAutofit/>
          </a:bodyPr>
          <a:lstStyle>
            <a:lvl1pPr>
              <a:defRPr sz="4000"/>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055A2F74-5D9F-AC49-B161-5A9312CE60BB}"/>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4" name="Footer Placeholder 3">
            <a:extLst>
              <a:ext uri="{FF2B5EF4-FFF2-40B4-BE49-F238E27FC236}">
                <a16:creationId xmlns:a16="http://schemas.microsoft.com/office/drawing/2014/main" id="{66CAEE50-C384-0E45-90C0-ABA9C67FCC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9C07CB-B7E3-AB4C-9C97-DA1C3D56D116}"/>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80311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975184-D611-3243-9797-D565090E137F}"/>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3" name="Footer Placeholder 2">
            <a:extLst>
              <a:ext uri="{FF2B5EF4-FFF2-40B4-BE49-F238E27FC236}">
                <a16:creationId xmlns:a16="http://schemas.microsoft.com/office/drawing/2014/main" id="{F36823B3-3912-1042-96A9-F7AD4460E6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7A0643-D0CA-F940-B0A5-D1EDC068EC95}"/>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204214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1D9C-F352-D045-BABC-72CFAAE6F1D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CE845DB-7D98-544E-A848-11AC35B0A4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E75D71A-ABBD-0C4D-A7AC-0B6448EC1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104E87-C643-A147-BCC9-79F2DA501FAC}"/>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1D721BA5-CF92-5B4F-9030-84B48D4F8E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988813-A5DF-EA42-BC2C-309A4E81C864}"/>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201069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D8AE-1CF7-2F42-A4A4-22FFC042BB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459AE04-8526-BC44-9280-9F47139E4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1E4D76-90E8-E840-8E23-2D4BD5FE2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C8B019F-985D-7544-9F45-54EC89DDE608}"/>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909018D4-E14A-BA45-BEC6-004C4F7BB3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4957B1-0CA5-304F-99E7-72D48840139F}"/>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87156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D5024D-366B-8E47-B918-5C798CE8DC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6910871-B1F5-6B40-9484-0A4B95523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B20D22-0DC0-D548-B700-DDEB544ED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70FEA66D-BD09-3945-A3A9-48ACF163B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6F53D1-9C7C-5040-B71C-00AE0772C3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FC131-1A13-9D40-80D9-1B6C69A2B3A1}" type="slidenum">
              <a:rPr lang="en-US" smtClean="0"/>
              <a:t>‹#›</a:t>
            </a:fld>
            <a:endParaRPr lang="en-US"/>
          </a:p>
        </p:txBody>
      </p:sp>
    </p:spTree>
    <p:extLst>
      <p:ext uri="{BB962C8B-B14F-4D97-AF65-F5344CB8AC3E}">
        <p14:creationId xmlns:p14="http://schemas.microsoft.com/office/powerpoint/2010/main" val="1948542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D797D-AD8D-4643-7516-2378FC8EF9A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09B4778-D302-8D46-56A3-1126EC58C183}"/>
              </a:ext>
            </a:extLst>
          </p:cNvPr>
          <p:cNvSpPr>
            <a:spLocks noGrp="1"/>
          </p:cNvSpPr>
          <p:nvPr>
            <p:ph type="ctrTitle"/>
          </p:nvPr>
        </p:nvSpPr>
        <p:spPr>
          <a:xfrm>
            <a:off x="5369550" y="1536251"/>
            <a:ext cx="6526924" cy="1122363"/>
          </a:xfrm>
        </p:spPr>
        <p:txBody>
          <a:bodyPr/>
          <a:lstStyle/>
          <a:p>
            <a:r>
              <a:rPr lang="en-US" sz="5400" dirty="0">
                <a:latin typeface="+mn-lt"/>
              </a:rPr>
              <a:t>Chapter </a:t>
            </a:r>
            <a:r>
              <a:rPr lang="en-US" sz="6000" dirty="0">
                <a:latin typeface="+mn-lt"/>
              </a:rPr>
              <a:t>18</a:t>
            </a:r>
            <a:endParaRPr lang="en-US" dirty="0">
              <a:latin typeface="+mn-lt"/>
            </a:endParaRPr>
          </a:p>
        </p:txBody>
      </p:sp>
      <p:sp>
        <p:nvSpPr>
          <p:cNvPr id="6" name="Subtitle 5">
            <a:extLst>
              <a:ext uri="{FF2B5EF4-FFF2-40B4-BE49-F238E27FC236}">
                <a16:creationId xmlns:a16="http://schemas.microsoft.com/office/drawing/2014/main" id="{D0A52D69-5479-332E-A10F-C6AF58589AF1}"/>
              </a:ext>
            </a:extLst>
          </p:cNvPr>
          <p:cNvSpPr>
            <a:spLocks noGrp="1"/>
          </p:cNvSpPr>
          <p:nvPr>
            <p:ph type="subTitle" idx="1"/>
          </p:nvPr>
        </p:nvSpPr>
        <p:spPr>
          <a:xfrm>
            <a:off x="5369550" y="3034473"/>
            <a:ext cx="6526924" cy="2767234"/>
          </a:xfrm>
        </p:spPr>
        <p:txBody>
          <a:bodyPr>
            <a:normAutofit/>
          </a:bodyPr>
          <a:lstStyle/>
          <a:p>
            <a:r>
              <a:rPr lang="en-US" sz="6000" dirty="0">
                <a:latin typeface="+mj-lt"/>
              </a:rPr>
              <a:t>Expert and </a:t>
            </a:r>
            <a:br>
              <a:rPr lang="en-US" sz="6000" dirty="0">
                <a:latin typeface="+mj-lt"/>
              </a:rPr>
            </a:br>
            <a:r>
              <a:rPr lang="en-US" sz="6000" dirty="0">
                <a:latin typeface="+mj-lt"/>
              </a:rPr>
              <a:t>decision support systems</a:t>
            </a:r>
          </a:p>
        </p:txBody>
      </p:sp>
      <p:pic>
        <p:nvPicPr>
          <p:cNvPr id="3" name="Picture 2" descr="A book cover of a book&#10;&#10;AI-generated content may be incorrect.">
            <a:extLst>
              <a:ext uri="{FF2B5EF4-FFF2-40B4-BE49-F238E27FC236}">
                <a16:creationId xmlns:a16="http://schemas.microsoft.com/office/drawing/2014/main" id="{389F93A7-5294-73EE-713E-CDE6D05A4F05}"/>
              </a:ext>
            </a:extLst>
          </p:cNvPr>
          <p:cNvPicPr>
            <a:picLocks noChangeAspect="1"/>
          </p:cNvPicPr>
          <p:nvPr/>
        </p:nvPicPr>
        <p:blipFill>
          <a:blip r:embed="rId3"/>
          <a:stretch>
            <a:fillRect/>
          </a:stretch>
        </p:blipFill>
        <p:spPr>
          <a:xfrm>
            <a:off x="0" y="0"/>
            <a:ext cx="5074024" cy="6857468"/>
          </a:xfrm>
          <a:prstGeom prst="rect">
            <a:avLst/>
          </a:prstGeom>
        </p:spPr>
      </p:pic>
    </p:spTree>
    <p:extLst>
      <p:ext uri="{BB962C8B-B14F-4D97-AF65-F5344CB8AC3E}">
        <p14:creationId xmlns:p14="http://schemas.microsoft.com/office/powerpoint/2010/main" val="1797613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F8865B2-4C33-DE9F-8D23-11C6D48C15D9}"/>
              </a:ext>
            </a:extLst>
          </p:cNvPr>
          <p:cNvGrpSpPr/>
          <p:nvPr/>
        </p:nvGrpSpPr>
        <p:grpSpPr>
          <a:xfrm>
            <a:off x="205271" y="701528"/>
            <a:ext cx="11850161" cy="5965657"/>
            <a:chOff x="205271" y="701528"/>
            <a:chExt cx="11850161" cy="5965657"/>
          </a:xfrm>
        </p:grpSpPr>
        <p:grpSp>
          <p:nvGrpSpPr>
            <p:cNvPr id="1032" name="Group 1031">
              <a:extLst>
                <a:ext uri="{FF2B5EF4-FFF2-40B4-BE49-F238E27FC236}">
                  <a16:creationId xmlns:a16="http://schemas.microsoft.com/office/drawing/2014/main" id="{0AB653C6-1A8E-9E01-A2AD-C3B9000A9C34}"/>
                </a:ext>
              </a:extLst>
            </p:cNvPr>
            <p:cNvGrpSpPr>
              <a:grpSpLocks noChangeAspect="1"/>
            </p:cNvGrpSpPr>
            <p:nvPr/>
          </p:nvGrpSpPr>
          <p:grpSpPr>
            <a:xfrm>
              <a:off x="205271" y="2034073"/>
              <a:ext cx="9041039" cy="4633112"/>
              <a:chOff x="549279" y="1438717"/>
              <a:chExt cx="9041039" cy="4633112"/>
            </a:xfrm>
          </p:grpSpPr>
          <p:sp>
            <p:nvSpPr>
              <p:cNvPr id="59" name="Rectangle 58">
                <a:extLst>
                  <a:ext uri="{FF2B5EF4-FFF2-40B4-BE49-F238E27FC236}">
                    <a16:creationId xmlns:a16="http://schemas.microsoft.com/office/drawing/2014/main" id="{99C51CF8-4F19-E806-A2FB-21CBD45A3E91}"/>
                  </a:ext>
                </a:extLst>
              </p:cNvPr>
              <p:cNvSpPr/>
              <p:nvPr/>
            </p:nvSpPr>
            <p:spPr>
              <a:xfrm>
                <a:off x="549279" y="1438717"/>
                <a:ext cx="9041039" cy="4633112"/>
              </a:xfrm>
              <a:prstGeom prst="rect">
                <a:avLst/>
              </a:prstGeom>
              <a:noFill/>
              <a:ln w="254000">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649552D0-6570-BCDA-85AD-12E54640DB68}"/>
                  </a:ext>
                </a:extLst>
              </p:cNvPr>
              <p:cNvSpPr/>
              <p:nvPr/>
            </p:nvSpPr>
            <p:spPr>
              <a:xfrm>
                <a:off x="1044635" y="1874299"/>
                <a:ext cx="2970841" cy="3703724"/>
              </a:xfrm>
              <a:prstGeom prst="rect">
                <a:avLst/>
              </a:prstGeom>
              <a:solidFill>
                <a:schemeClr val="bg1"/>
              </a:solidFill>
              <a:ln>
                <a:solidFill>
                  <a:schemeClr val="tx1">
                    <a:lumMod val="50000"/>
                    <a:lumOff val="50000"/>
                  </a:schemeClr>
                </a:solid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7784CEDF-E082-33E2-A737-C34AA6A1930D}"/>
                  </a:ext>
                </a:extLst>
              </p:cNvPr>
              <p:cNvGrpSpPr>
                <a:grpSpLocks noChangeAspect="1"/>
              </p:cNvGrpSpPr>
              <p:nvPr/>
            </p:nvGrpSpPr>
            <p:grpSpPr>
              <a:xfrm>
                <a:off x="4786759" y="1874299"/>
                <a:ext cx="4311249" cy="2432964"/>
                <a:chOff x="1908313" y="1232452"/>
                <a:chExt cx="5288400" cy="2984399"/>
              </a:xfrm>
            </p:grpSpPr>
            <p:pic>
              <p:nvPicPr>
                <p:cNvPr id="3" name="Graphic 2">
                  <a:extLst>
                    <a:ext uri="{FF2B5EF4-FFF2-40B4-BE49-F238E27FC236}">
                      <a16:creationId xmlns:a16="http://schemas.microsoft.com/office/drawing/2014/main" id="{5F988C76-AFAD-0A73-6781-EC113612AD19}"/>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14035" t="15590" r="17935" b="14077"/>
                <a:stretch/>
              </p:blipFill>
              <p:spPr>
                <a:xfrm>
                  <a:off x="1908313" y="1232452"/>
                  <a:ext cx="5287617" cy="2981739"/>
                </a:xfrm>
                <a:prstGeom prst="rect">
                  <a:avLst/>
                </a:prstGeom>
                <a:effectLst>
                  <a:outerShdw blurRad="127000" dist="127000" dir="2700000" algn="tl" rotWithShape="0">
                    <a:prstClr val="black">
                      <a:alpha val="40000"/>
                    </a:prstClr>
                  </a:outerShdw>
                </a:effectLst>
              </p:spPr>
            </p:pic>
            <p:sp>
              <p:nvSpPr>
                <p:cNvPr id="4" name="Rectangle 3">
                  <a:extLst>
                    <a:ext uri="{FF2B5EF4-FFF2-40B4-BE49-F238E27FC236}">
                      <a16:creationId xmlns:a16="http://schemas.microsoft.com/office/drawing/2014/main" id="{435145E9-F6D6-8D71-45E2-160AFF1A323C}"/>
                    </a:ext>
                  </a:extLst>
                </p:cNvPr>
                <p:cNvSpPr/>
                <p:nvPr/>
              </p:nvSpPr>
              <p:spPr>
                <a:xfrm>
                  <a:off x="1908313" y="1232452"/>
                  <a:ext cx="5288400" cy="2984399"/>
                </a:xfrm>
                <a:prstGeom prst="rect">
                  <a:avLst/>
                </a:prstGeom>
                <a:no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a:extLst>
                  <a:ext uri="{FF2B5EF4-FFF2-40B4-BE49-F238E27FC236}">
                    <a16:creationId xmlns:a16="http://schemas.microsoft.com/office/drawing/2014/main" id="{C43C03D4-CAA9-4F8D-3EE6-430EA50FB679}"/>
                  </a:ext>
                </a:extLst>
              </p:cNvPr>
              <p:cNvGrpSpPr/>
              <p:nvPr/>
            </p:nvGrpSpPr>
            <p:grpSpPr>
              <a:xfrm>
                <a:off x="1128180" y="2069454"/>
                <a:ext cx="2498949" cy="3313414"/>
                <a:chOff x="586911" y="1929926"/>
                <a:chExt cx="3307209" cy="4385105"/>
              </a:xfrm>
            </p:grpSpPr>
            <p:cxnSp>
              <p:nvCxnSpPr>
                <p:cNvPr id="19" name="Straight Connector 18">
                  <a:extLst>
                    <a:ext uri="{FF2B5EF4-FFF2-40B4-BE49-F238E27FC236}">
                      <a16:creationId xmlns:a16="http://schemas.microsoft.com/office/drawing/2014/main" id="{27287E10-9388-3C24-2203-94CA06E5C201}"/>
                    </a:ext>
                  </a:extLst>
                </p:cNvPr>
                <p:cNvCxnSpPr>
                  <a:cxnSpLocks/>
                </p:cNvCxnSpPr>
                <p:nvPr/>
              </p:nvCxnSpPr>
              <p:spPr>
                <a:xfrm flipH="1">
                  <a:off x="2439686" y="2194905"/>
                  <a:ext cx="393468" cy="1045621"/>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AB3070D-8DEF-8BF3-FBA0-1AD23484C5F7}"/>
                    </a:ext>
                  </a:extLst>
                </p:cNvPr>
                <p:cNvCxnSpPr>
                  <a:cxnSpLocks/>
                </p:cNvCxnSpPr>
                <p:nvPr/>
              </p:nvCxnSpPr>
              <p:spPr>
                <a:xfrm>
                  <a:off x="2893015" y="2327395"/>
                  <a:ext cx="547719" cy="64815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5F224D9-508C-5738-5348-E15BDC7D369F}"/>
                    </a:ext>
                  </a:extLst>
                </p:cNvPr>
                <p:cNvCxnSpPr>
                  <a:cxnSpLocks/>
                </p:cNvCxnSpPr>
                <p:nvPr/>
              </p:nvCxnSpPr>
              <p:spPr>
                <a:xfrm flipV="1">
                  <a:off x="2763695" y="3127947"/>
                  <a:ext cx="829439" cy="81894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6A239B9-475D-78AF-BBD0-6E4FA8F85F11}"/>
                    </a:ext>
                  </a:extLst>
                </p:cNvPr>
                <p:cNvCxnSpPr>
                  <a:cxnSpLocks/>
                </p:cNvCxnSpPr>
                <p:nvPr/>
              </p:nvCxnSpPr>
              <p:spPr>
                <a:xfrm flipH="1" flipV="1">
                  <a:off x="3601928" y="2986419"/>
                  <a:ext cx="93635" cy="89603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A7227B9-36E2-59E6-B52D-C905A997CC5C}"/>
                    </a:ext>
                  </a:extLst>
                </p:cNvPr>
                <p:cNvCxnSpPr>
                  <a:cxnSpLocks/>
                </p:cNvCxnSpPr>
                <p:nvPr/>
              </p:nvCxnSpPr>
              <p:spPr>
                <a:xfrm flipH="1" flipV="1">
                  <a:off x="2501921" y="3251398"/>
                  <a:ext cx="196229" cy="76977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593377-C5F1-4C03-E9BF-66FC326DF704}"/>
                    </a:ext>
                  </a:extLst>
                </p:cNvPr>
                <p:cNvCxnSpPr>
                  <a:cxnSpLocks/>
                </p:cNvCxnSpPr>
                <p:nvPr/>
              </p:nvCxnSpPr>
              <p:spPr>
                <a:xfrm flipV="1">
                  <a:off x="1311484" y="3251398"/>
                  <a:ext cx="1292949" cy="147387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25757D1-691D-13B9-944B-43C8332AB0FA}"/>
                    </a:ext>
                  </a:extLst>
                </p:cNvPr>
                <p:cNvCxnSpPr>
                  <a:cxnSpLocks/>
                </p:cNvCxnSpPr>
                <p:nvPr/>
              </p:nvCxnSpPr>
              <p:spPr>
                <a:xfrm flipV="1">
                  <a:off x="813604" y="4032040"/>
                  <a:ext cx="62017" cy="175303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BF148C2-10A0-A6F9-5D75-4667891C7D95}"/>
                    </a:ext>
                  </a:extLst>
                </p:cNvPr>
                <p:cNvCxnSpPr>
                  <a:cxnSpLocks/>
                </p:cNvCxnSpPr>
                <p:nvPr/>
              </p:nvCxnSpPr>
              <p:spPr>
                <a:xfrm flipH="1" flipV="1">
                  <a:off x="797983" y="4072338"/>
                  <a:ext cx="552549" cy="65293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FD6390-5AF4-FDA8-554C-8BA33BD5CB4A}"/>
                    </a:ext>
                  </a:extLst>
                </p:cNvPr>
                <p:cNvCxnSpPr>
                  <a:cxnSpLocks/>
                </p:cNvCxnSpPr>
                <p:nvPr/>
              </p:nvCxnSpPr>
              <p:spPr>
                <a:xfrm flipH="1">
                  <a:off x="891242" y="5378198"/>
                  <a:ext cx="810939" cy="40687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F80A1737-30F8-D94D-5E15-1FF9B8A368DF}"/>
                    </a:ext>
                  </a:extLst>
                </p:cNvPr>
                <p:cNvCxnSpPr>
                  <a:cxnSpLocks/>
                </p:cNvCxnSpPr>
                <p:nvPr/>
              </p:nvCxnSpPr>
              <p:spPr>
                <a:xfrm flipH="1">
                  <a:off x="716215" y="4814480"/>
                  <a:ext cx="580496" cy="94445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AE5590A-3E65-4AA2-8175-E7E01648F83E}"/>
                    </a:ext>
                  </a:extLst>
                </p:cNvPr>
                <p:cNvCxnSpPr>
                  <a:cxnSpLocks/>
                </p:cNvCxnSpPr>
                <p:nvPr/>
              </p:nvCxnSpPr>
              <p:spPr>
                <a:xfrm>
                  <a:off x="1311484" y="4788345"/>
                  <a:ext cx="390697" cy="75786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C913021-0AD7-E7E6-1FBE-85A796C825DB}"/>
                    </a:ext>
                  </a:extLst>
                </p:cNvPr>
                <p:cNvCxnSpPr>
                  <a:cxnSpLocks/>
                </p:cNvCxnSpPr>
                <p:nvPr/>
              </p:nvCxnSpPr>
              <p:spPr>
                <a:xfrm>
                  <a:off x="3648745" y="3882454"/>
                  <a:ext cx="25503" cy="221335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37AF0E4-3D61-7890-659D-35AD2B9412A3}"/>
                    </a:ext>
                  </a:extLst>
                </p:cNvPr>
                <p:cNvCxnSpPr>
                  <a:cxnSpLocks/>
                </p:cNvCxnSpPr>
                <p:nvPr/>
              </p:nvCxnSpPr>
              <p:spPr>
                <a:xfrm>
                  <a:off x="3040296" y="5378198"/>
                  <a:ext cx="548287" cy="67185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Document 5">
                  <a:extLst>
                    <a:ext uri="{FF2B5EF4-FFF2-40B4-BE49-F238E27FC236}">
                      <a16:creationId xmlns:a16="http://schemas.microsoft.com/office/drawing/2014/main" id="{5E6B8572-8C21-5DE2-3836-7AC993E237ED}"/>
                    </a:ext>
                  </a:extLst>
                </p:cNvPr>
                <p:cNvSpPr/>
                <p:nvPr/>
              </p:nvSpPr>
              <p:spPr>
                <a:xfrm>
                  <a:off x="2606461" y="1929926"/>
                  <a:ext cx="453386" cy="529958"/>
                </a:xfrm>
                <a:prstGeom prst="flowChartDocument">
                  <a:avLst/>
                </a:prstGeom>
                <a:solidFill>
                  <a:srgbClr val="92D05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ocument 6">
                  <a:extLst>
                    <a:ext uri="{FF2B5EF4-FFF2-40B4-BE49-F238E27FC236}">
                      <a16:creationId xmlns:a16="http://schemas.microsoft.com/office/drawing/2014/main" id="{6C9E01E5-A0C3-6344-861D-13DD294D437B}"/>
                    </a:ext>
                  </a:extLst>
                </p:cNvPr>
                <p:cNvSpPr/>
                <p:nvPr/>
              </p:nvSpPr>
              <p:spPr>
                <a:xfrm>
                  <a:off x="2537002" y="3727673"/>
                  <a:ext cx="453386" cy="529958"/>
                </a:xfrm>
                <a:prstGeom prst="flowChartDocument">
                  <a:avLst/>
                </a:prstGeom>
                <a:solidFill>
                  <a:srgbClr val="0432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cument 7">
                  <a:extLst>
                    <a:ext uri="{FF2B5EF4-FFF2-40B4-BE49-F238E27FC236}">
                      <a16:creationId xmlns:a16="http://schemas.microsoft.com/office/drawing/2014/main" id="{6958088A-8270-429E-A238-75C6E63215C3}"/>
                    </a:ext>
                  </a:extLst>
                </p:cNvPr>
                <p:cNvSpPr/>
                <p:nvPr/>
              </p:nvSpPr>
              <p:spPr>
                <a:xfrm>
                  <a:off x="1411570" y="5255115"/>
                  <a:ext cx="453386" cy="529958"/>
                </a:xfrm>
                <a:prstGeom prst="flowChartDocument">
                  <a:avLst/>
                </a:prstGeom>
                <a:solidFill>
                  <a:srgbClr val="FF40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cument 8">
                  <a:extLst>
                    <a:ext uri="{FF2B5EF4-FFF2-40B4-BE49-F238E27FC236}">
                      <a16:creationId xmlns:a16="http://schemas.microsoft.com/office/drawing/2014/main" id="{8991372D-8719-EF08-0265-2031CE1F3100}"/>
                    </a:ext>
                  </a:extLst>
                </p:cNvPr>
                <p:cNvSpPr/>
                <p:nvPr/>
              </p:nvSpPr>
              <p:spPr>
                <a:xfrm>
                  <a:off x="586911" y="5520094"/>
                  <a:ext cx="453386" cy="529958"/>
                </a:xfrm>
                <a:prstGeom prst="flowChartDocument">
                  <a:avLst/>
                </a:prstGeom>
                <a:solidFill>
                  <a:srgbClr val="FF930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cument 9">
                  <a:extLst>
                    <a:ext uri="{FF2B5EF4-FFF2-40B4-BE49-F238E27FC236}">
                      <a16:creationId xmlns:a16="http://schemas.microsoft.com/office/drawing/2014/main" id="{9585170D-1DAD-F65C-E601-CBC08132CCD2}"/>
                    </a:ext>
                  </a:extLst>
                </p:cNvPr>
                <p:cNvSpPr/>
                <p:nvPr/>
              </p:nvSpPr>
              <p:spPr>
                <a:xfrm>
                  <a:off x="3285749" y="2710568"/>
                  <a:ext cx="453386" cy="529958"/>
                </a:xfrm>
                <a:prstGeom prst="flowChartDocument">
                  <a:avLst/>
                </a:prstGeom>
                <a:solidFill>
                  <a:srgbClr val="9640D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cument 10">
                  <a:extLst>
                    <a:ext uri="{FF2B5EF4-FFF2-40B4-BE49-F238E27FC236}">
                      <a16:creationId xmlns:a16="http://schemas.microsoft.com/office/drawing/2014/main" id="{B65E9B76-D8E7-F128-49DE-CE29F43BF94B}"/>
                    </a:ext>
                  </a:extLst>
                </p:cNvPr>
                <p:cNvSpPr/>
                <p:nvPr/>
              </p:nvSpPr>
              <p:spPr>
                <a:xfrm>
                  <a:off x="586911" y="3777369"/>
                  <a:ext cx="453386" cy="529958"/>
                </a:xfrm>
                <a:prstGeom prst="flowChartDocument">
                  <a:avLst/>
                </a:prstGeom>
                <a:solidFill>
                  <a:srgbClr val="FF9495"/>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cument 11">
                  <a:extLst>
                    <a:ext uri="{FF2B5EF4-FFF2-40B4-BE49-F238E27FC236}">
                      <a16:creationId xmlns:a16="http://schemas.microsoft.com/office/drawing/2014/main" id="{C769F930-7D2C-8E5F-ECA9-AC13E96D5F0C}"/>
                    </a:ext>
                  </a:extLst>
                </p:cNvPr>
                <p:cNvSpPr/>
                <p:nvPr/>
              </p:nvSpPr>
              <p:spPr>
                <a:xfrm>
                  <a:off x="3440734" y="3617475"/>
                  <a:ext cx="453386" cy="529958"/>
                </a:xfrm>
                <a:prstGeom prst="flowChartDocument">
                  <a:avLst/>
                </a:prstGeom>
                <a:solidFill>
                  <a:srgbClr val="00FD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cument 12">
                  <a:extLst>
                    <a:ext uri="{FF2B5EF4-FFF2-40B4-BE49-F238E27FC236}">
                      <a16:creationId xmlns:a16="http://schemas.microsoft.com/office/drawing/2014/main" id="{9241E34D-0047-D869-C03D-68AAD5A997FF}"/>
                    </a:ext>
                  </a:extLst>
                </p:cNvPr>
                <p:cNvSpPr/>
                <p:nvPr/>
              </p:nvSpPr>
              <p:spPr>
                <a:xfrm>
                  <a:off x="1046923" y="4460289"/>
                  <a:ext cx="453386" cy="529958"/>
                </a:xfrm>
                <a:prstGeom prst="flowChartDocument">
                  <a:avLst/>
                </a:prstGeom>
                <a:solidFill>
                  <a:schemeClr val="accent2">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cument 13">
                  <a:extLst>
                    <a:ext uri="{FF2B5EF4-FFF2-40B4-BE49-F238E27FC236}">
                      <a16:creationId xmlns:a16="http://schemas.microsoft.com/office/drawing/2014/main" id="{19887D20-3F67-2D5A-034C-2DC8CA756D3F}"/>
                    </a:ext>
                  </a:extLst>
                </p:cNvPr>
                <p:cNvSpPr/>
                <p:nvPr/>
              </p:nvSpPr>
              <p:spPr>
                <a:xfrm>
                  <a:off x="2811080" y="5228980"/>
                  <a:ext cx="453386" cy="529958"/>
                </a:xfrm>
                <a:prstGeom prst="flowChartDocument">
                  <a:avLst/>
                </a:prstGeom>
                <a:solidFill>
                  <a:srgbClr val="FFFF0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cument 14">
                  <a:extLst>
                    <a:ext uri="{FF2B5EF4-FFF2-40B4-BE49-F238E27FC236}">
                      <a16:creationId xmlns:a16="http://schemas.microsoft.com/office/drawing/2014/main" id="{88930DAA-3124-54AC-3BCF-DAE461190AAA}"/>
                    </a:ext>
                  </a:extLst>
                </p:cNvPr>
                <p:cNvSpPr/>
                <p:nvPr/>
              </p:nvSpPr>
              <p:spPr>
                <a:xfrm>
                  <a:off x="3385931" y="5785073"/>
                  <a:ext cx="453386" cy="529958"/>
                </a:xfrm>
                <a:prstGeom prst="flowChartDocument">
                  <a:avLst/>
                </a:prstGeom>
                <a:solidFill>
                  <a:schemeClr val="accent4">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cument 15">
                  <a:extLst>
                    <a:ext uri="{FF2B5EF4-FFF2-40B4-BE49-F238E27FC236}">
                      <a16:creationId xmlns:a16="http://schemas.microsoft.com/office/drawing/2014/main" id="{677F3B4A-7452-653C-FA50-E81FE2B345CA}"/>
                    </a:ext>
                  </a:extLst>
                </p:cNvPr>
                <p:cNvSpPr/>
                <p:nvPr/>
              </p:nvSpPr>
              <p:spPr>
                <a:xfrm>
                  <a:off x="2272854" y="2975547"/>
                  <a:ext cx="453386" cy="529958"/>
                </a:xfrm>
                <a:prstGeom prst="flowChartDocument">
                  <a:avLst/>
                </a:prstGeom>
                <a:solidFill>
                  <a:schemeClr val="accent1">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lumMod val="60000"/>
                        <a:lumOff val="40000"/>
                      </a:schemeClr>
                    </a:solidFill>
                  </a:endParaRPr>
                </a:p>
              </p:txBody>
            </p:sp>
          </p:grpSp>
          <p:sp>
            <p:nvSpPr>
              <p:cNvPr id="61" name="Rectangle 60">
                <a:extLst>
                  <a:ext uri="{FF2B5EF4-FFF2-40B4-BE49-F238E27FC236}">
                    <a16:creationId xmlns:a16="http://schemas.microsoft.com/office/drawing/2014/main" id="{7FA93101-88B4-FB46-A365-E6C07D3A16A8}"/>
                  </a:ext>
                </a:extLst>
              </p:cNvPr>
              <p:cNvSpPr/>
              <p:nvPr/>
            </p:nvSpPr>
            <p:spPr>
              <a:xfrm>
                <a:off x="2192332" y="1992298"/>
                <a:ext cx="1672881" cy="2085567"/>
              </a:xfrm>
              <a:prstGeom prst="rect">
                <a:avLst/>
              </a:prstGeom>
              <a:noFill/>
              <a:ln w="76200">
                <a:solidFill>
                  <a:srgbClr val="0432FF"/>
                </a:solidFill>
                <a:prstDash val="dash"/>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Arrow 61">
                <a:extLst>
                  <a:ext uri="{FF2B5EF4-FFF2-40B4-BE49-F238E27FC236}">
                    <a16:creationId xmlns:a16="http://schemas.microsoft.com/office/drawing/2014/main" id="{837174D5-96DC-8A35-578D-D429EBEE7E6A}"/>
                  </a:ext>
                </a:extLst>
              </p:cNvPr>
              <p:cNvSpPr>
                <a:spLocks noChangeAspect="1"/>
              </p:cNvSpPr>
              <p:nvPr/>
            </p:nvSpPr>
            <p:spPr>
              <a:xfrm rot="13006252">
                <a:off x="3698870" y="3979887"/>
                <a:ext cx="720000" cy="429292"/>
              </a:xfrm>
              <a:prstGeom prst="rightArrow">
                <a:avLst>
                  <a:gd name="adj1" fmla="val 50000"/>
                  <a:gd name="adj2" fmla="val 70159"/>
                </a:avLst>
              </a:prstGeom>
              <a:solidFill>
                <a:schemeClr val="tx1"/>
              </a:solidFill>
              <a:ln w="38100">
                <a:solidFill>
                  <a:schemeClr val="bg1"/>
                </a:solid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ounded Rectangle 62">
                <a:extLst>
                  <a:ext uri="{FF2B5EF4-FFF2-40B4-BE49-F238E27FC236}">
                    <a16:creationId xmlns:a16="http://schemas.microsoft.com/office/drawing/2014/main" id="{DA488674-D953-4B08-5FFB-D129F82D1420}"/>
                  </a:ext>
                </a:extLst>
              </p:cNvPr>
              <p:cNvSpPr/>
              <p:nvPr/>
            </p:nvSpPr>
            <p:spPr>
              <a:xfrm>
                <a:off x="4786759" y="4654788"/>
                <a:ext cx="864000" cy="355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select</a:t>
                </a:r>
              </a:p>
            </p:txBody>
          </p:sp>
          <p:sp>
            <p:nvSpPr>
              <p:cNvPr id="1024" name="Rounded Rectangle 1023">
                <a:extLst>
                  <a:ext uri="{FF2B5EF4-FFF2-40B4-BE49-F238E27FC236}">
                    <a16:creationId xmlns:a16="http://schemas.microsoft.com/office/drawing/2014/main" id="{077C299F-39A0-415E-EBE9-929A4D38C0C4}"/>
                  </a:ext>
                </a:extLst>
              </p:cNvPr>
              <p:cNvSpPr/>
              <p:nvPr/>
            </p:nvSpPr>
            <p:spPr>
              <a:xfrm>
                <a:off x="5935842" y="4674991"/>
                <a:ext cx="864000" cy="355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cluster</a:t>
                </a:r>
              </a:p>
            </p:txBody>
          </p:sp>
          <p:sp>
            <p:nvSpPr>
              <p:cNvPr id="1025" name="Rounded Rectangle 1024">
                <a:extLst>
                  <a:ext uri="{FF2B5EF4-FFF2-40B4-BE49-F238E27FC236}">
                    <a16:creationId xmlns:a16="http://schemas.microsoft.com/office/drawing/2014/main" id="{D44E2CC7-356A-8A9E-806F-1B28B8ED8F08}"/>
                  </a:ext>
                </a:extLst>
              </p:cNvPr>
              <p:cNvSpPr/>
              <p:nvPr/>
            </p:nvSpPr>
            <p:spPr>
              <a:xfrm>
                <a:off x="7084925" y="4680996"/>
                <a:ext cx="864000" cy="355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save</a:t>
                </a:r>
              </a:p>
            </p:txBody>
          </p:sp>
          <p:sp>
            <p:nvSpPr>
              <p:cNvPr id="1027" name="Rounded Rectangle 1026">
                <a:extLst>
                  <a:ext uri="{FF2B5EF4-FFF2-40B4-BE49-F238E27FC236}">
                    <a16:creationId xmlns:a16="http://schemas.microsoft.com/office/drawing/2014/main" id="{19A35A78-A6F5-9734-8A90-36341864968F}"/>
                  </a:ext>
                </a:extLst>
              </p:cNvPr>
              <p:cNvSpPr/>
              <p:nvPr/>
            </p:nvSpPr>
            <p:spPr>
              <a:xfrm>
                <a:off x="8234008" y="4674991"/>
                <a:ext cx="864000" cy="355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copy</a:t>
                </a:r>
              </a:p>
            </p:txBody>
          </p:sp>
          <p:grpSp>
            <p:nvGrpSpPr>
              <p:cNvPr id="1031" name="Group 1030">
                <a:extLst>
                  <a:ext uri="{FF2B5EF4-FFF2-40B4-BE49-F238E27FC236}">
                    <a16:creationId xmlns:a16="http://schemas.microsoft.com/office/drawing/2014/main" id="{89EAC18A-7931-7E9A-1A01-99F344DB0ED9}"/>
                  </a:ext>
                </a:extLst>
              </p:cNvPr>
              <p:cNvGrpSpPr/>
              <p:nvPr/>
            </p:nvGrpSpPr>
            <p:grpSpPr>
              <a:xfrm>
                <a:off x="4786759" y="5217240"/>
                <a:ext cx="4295345" cy="400528"/>
                <a:chOff x="4800614" y="5217240"/>
                <a:chExt cx="4295345" cy="400528"/>
              </a:xfrm>
            </p:grpSpPr>
            <p:pic>
              <p:nvPicPr>
                <p:cNvPr id="1026" name="Picture 2">
                  <a:extLst>
                    <a:ext uri="{FF2B5EF4-FFF2-40B4-BE49-F238E27FC236}">
                      <a16:creationId xmlns:a16="http://schemas.microsoft.com/office/drawing/2014/main" id="{95699777-9BF4-58AA-B55B-404E1E0C3A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9519" y="5217240"/>
                  <a:ext cx="3496504" cy="400528"/>
                </a:xfrm>
                <a:prstGeom prst="rect">
                  <a:avLst/>
                </a:prstGeom>
                <a:noFill/>
                <a:extLst>
                  <a:ext uri="{909E8E84-426E-40DD-AFC4-6F175D3DCCD1}">
                    <a14:hiddenFill xmlns:a14="http://schemas.microsoft.com/office/drawing/2010/main">
                      <a:solidFill>
                        <a:srgbClr val="FFFFFF"/>
                      </a:solidFill>
                    </a14:hiddenFill>
                  </a:ext>
                </a:extLst>
              </p:spPr>
            </p:pic>
            <p:sp>
              <p:nvSpPr>
                <p:cNvPr id="1028" name="Action Button: Back or Previous 1027">
                  <a:hlinkClick r:id="" action="ppaction://noaction" highlightClick="1"/>
                  <a:extLst>
                    <a:ext uri="{FF2B5EF4-FFF2-40B4-BE49-F238E27FC236}">
                      <a16:creationId xmlns:a16="http://schemas.microsoft.com/office/drawing/2014/main" id="{2D7DB637-1560-B39C-7AEB-6AF503157FD2}"/>
                    </a:ext>
                  </a:extLst>
                </p:cNvPr>
                <p:cNvSpPr/>
                <p:nvPr/>
              </p:nvSpPr>
              <p:spPr>
                <a:xfrm>
                  <a:off x="4800614" y="5217240"/>
                  <a:ext cx="399936" cy="399936"/>
                </a:xfrm>
                <a:prstGeom prst="actionButtonBackPreviou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 name="Action Button: Back or Previous 1028">
                  <a:hlinkClick r:id="" action="ppaction://noaction" highlightClick="1"/>
                  <a:extLst>
                    <a:ext uri="{FF2B5EF4-FFF2-40B4-BE49-F238E27FC236}">
                      <a16:creationId xmlns:a16="http://schemas.microsoft.com/office/drawing/2014/main" id="{D418237C-F61B-5B4B-D61D-C58B5C7C1897}"/>
                    </a:ext>
                  </a:extLst>
                </p:cNvPr>
                <p:cNvSpPr/>
                <p:nvPr/>
              </p:nvSpPr>
              <p:spPr>
                <a:xfrm flipH="1">
                  <a:off x="8696023" y="5217240"/>
                  <a:ext cx="399936" cy="399936"/>
                </a:xfrm>
                <a:prstGeom prst="actionButtonBackPreviou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1033" name="Straight Arrow Connector 1032">
              <a:extLst>
                <a:ext uri="{FF2B5EF4-FFF2-40B4-BE49-F238E27FC236}">
                  <a16:creationId xmlns:a16="http://schemas.microsoft.com/office/drawing/2014/main" id="{7D74048A-AA57-794B-C034-96BE87137D31}"/>
                </a:ext>
              </a:extLst>
            </p:cNvPr>
            <p:cNvCxnSpPr>
              <a:cxnSpLocks/>
            </p:cNvCxnSpPr>
            <p:nvPr/>
          </p:nvCxnSpPr>
          <p:spPr>
            <a:xfrm>
              <a:off x="2379438" y="1658419"/>
              <a:ext cx="760313" cy="1501864"/>
            </a:xfrm>
            <a:prstGeom prst="straightConnector1">
              <a:avLst/>
            </a:prstGeom>
            <a:ln w="381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1034" name="TextBox 1033">
              <a:extLst>
                <a:ext uri="{FF2B5EF4-FFF2-40B4-BE49-F238E27FC236}">
                  <a16:creationId xmlns:a16="http://schemas.microsoft.com/office/drawing/2014/main" id="{9224970B-4635-808A-31B8-C2D4BE81DF52}"/>
                </a:ext>
              </a:extLst>
            </p:cNvPr>
            <p:cNvSpPr txBox="1"/>
            <p:nvPr/>
          </p:nvSpPr>
          <p:spPr>
            <a:xfrm>
              <a:off x="1125185" y="701528"/>
              <a:ext cx="2550956" cy="830997"/>
            </a:xfrm>
            <a:prstGeom prst="rect">
              <a:avLst/>
            </a:prstGeom>
            <a:noFill/>
          </p:spPr>
          <p:txBody>
            <a:bodyPr wrap="none" rtlCol="0">
              <a:spAutoFit/>
            </a:bodyPr>
            <a:lstStyle/>
            <a:p>
              <a:pPr algn="ctr"/>
              <a:r>
                <a:rPr lang="en-US" sz="2400" dirty="0"/>
                <a:t>select documents</a:t>
              </a:r>
            </a:p>
            <a:p>
              <a:pPr algn="ctr"/>
              <a:r>
                <a:rPr lang="en-US" sz="2400" dirty="0"/>
                <a:t>from network view</a:t>
              </a:r>
            </a:p>
          </p:txBody>
        </p:sp>
        <p:cxnSp>
          <p:nvCxnSpPr>
            <p:cNvPr id="1037" name="Straight Arrow Connector 1036">
              <a:extLst>
                <a:ext uri="{FF2B5EF4-FFF2-40B4-BE49-F238E27FC236}">
                  <a16:creationId xmlns:a16="http://schemas.microsoft.com/office/drawing/2014/main" id="{79A12A2B-E80E-37C7-CAA5-C9C0FD4FC523}"/>
                </a:ext>
              </a:extLst>
            </p:cNvPr>
            <p:cNvCxnSpPr>
              <a:cxnSpLocks/>
            </p:cNvCxnSpPr>
            <p:nvPr/>
          </p:nvCxnSpPr>
          <p:spPr>
            <a:xfrm flipH="1">
              <a:off x="6054380" y="1589246"/>
              <a:ext cx="290211" cy="1571037"/>
            </a:xfrm>
            <a:prstGeom prst="straightConnector1">
              <a:avLst/>
            </a:prstGeom>
            <a:ln w="381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1038" name="TextBox 1037">
              <a:extLst>
                <a:ext uri="{FF2B5EF4-FFF2-40B4-BE49-F238E27FC236}">
                  <a16:creationId xmlns:a16="http://schemas.microsoft.com/office/drawing/2014/main" id="{17B098E6-A307-13CF-72CA-E632B608B481}"/>
                </a:ext>
              </a:extLst>
            </p:cNvPr>
            <p:cNvSpPr txBox="1"/>
            <p:nvPr/>
          </p:nvSpPr>
          <p:spPr>
            <a:xfrm>
              <a:off x="4639047" y="701528"/>
              <a:ext cx="3442545" cy="830997"/>
            </a:xfrm>
            <a:prstGeom prst="rect">
              <a:avLst/>
            </a:prstGeom>
            <a:noFill/>
          </p:spPr>
          <p:txBody>
            <a:bodyPr wrap="none" rtlCol="0">
              <a:spAutoFit/>
            </a:bodyPr>
            <a:lstStyle/>
            <a:p>
              <a:pPr algn="ctr"/>
              <a:r>
                <a:rPr lang="en-US" sz="2400" dirty="0"/>
                <a:t>word cloud is recomputed</a:t>
              </a:r>
              <a:br>
                <a:rPr lang="en-US" sz="2400" dirty="0"/>
              </a:br>
              <a:r>
                <a:rPr lang="en-US" sz="2400" dirty="0"/>
                <a:t>for selected documents</a:t>
              </a:r>
            </a:p>
          </p:txBody>
        </p:sp>
        <p:sp>
          <p:nvSpPr>
            <p:cNvPr id="1040" name="TextBox 1039">
              <a:extLst>
                <a:ext uri="{FF2B5EF4-FFF2-40B4-BE49-F238E27FC236}">
                  <a16:creationId xmlns:a16="http://schemas.microsoft.com/office/drawing/2014/main" id="{3F1CFDE4-B1A0-A8BE-7A60-862B7FFC296E}"/>
                </a:ext>
              </a:extLst>
            </p:cNvPr>
            <p:cNvSpPr txBox="1"/>
            <p:nvPr/>
          </p:nvSpPr>
          <p:spPr>
            <a:xfrm>
              <a:off x="9575651" y="2493607"/>
              <a:ext cx="2479781" cy="1938992"/>
            </a:xfrm>
            <a:prstGeom prst="rect">
              <a:avLst/>
            </a:prstGeom>
            <a:noFill/>
          </p:spPr>
          <p:txBody>
            <a:bodyPr wrap="none" rtlCol="0">
              <a:spAutoFit/>
            </a:bodyPr>
            <a:lstStyle/>
            <a:p>
              <a:pPr algn="ctr"/>
              <a:r>
                <a:rPr lang="en-US" sz="2400" dirty="0"/>
                <a:t>highlighting words</a:t>
              </a:r>
              <a:br>
                <a:rPr lang="en-US" sz="2400" dirty="0"/>
              </a:br>
              <a:r>
                <a:rPr lang="en-US" sz="2400" dirty="0"/>
                <a:t> in the word cloud</a:t>
              </a:r>
              <a:br>
                <a:rPr lang="en-US" sz="2400" dirty="0"/>
              </a:br>
              <a:r>
                <a:rPr lang="en-US" sz="2400" dirty="0"/>
                <a:t>will filter the</a:t>
              </a:r>
              <a:br>
                <a:rPr lang="en-US" sz="2400" dirty="0"/>
              </a:br>
              <a:r>
                <a:rPr lang="en-US" sz="2400" dirty="0"/>
                <a:t>document</a:t>
              </a:r>
              <a:br>
                <a:rPr lang="en-US" sz="2400" dirty="0"/>
              </a:br>
              <a:r>
                <a:rPr lang="en-US" sz="2400" dirty="0"/>
                <a:t>collection</a:t>
              </a:r>
            </a:p>
          </p:txBody>
        </p:sp>
        <p:cxnSp>
          <p:nvCxnSpPr>
            <p:cNvPr id="1041" name="Straight Arrow Connector 1040">
              <a:extLst>
                <a:ext uri="{FF2B5EF4-FFF2-40B4-BE49-F238E27FC236}">
                  <a16:creationId xmlns:a16="http://schemas.microsoft.com/office/drawing/2014/main" id="{92F9ADBA-1458-45C2-4760-88A25F217B38}"/>
                </a:ext>
              </a:extLst>
            </p:cNvPr>
            <p:cNvCxnSpPr>
              <a:cxnSpLocks/>
            </p:cNvCxnSpPr>
            <p:nvPr/>
          </p:nvCxnSpPr>
          <p:spPr>
            <a:xfrm flipH="1">
              <a:off x="7409792" y="3468282"/>
              <a:ext cx="2397418" cy="411161"/>
            </a:xfrm>
            <a:prstGeom prst="straightConnector1">
              <a:avLst/>
            </a:prstGeom>
            <a:ln w="381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1043" name="Oval 1042">
              <a:extLst>
                <a:ext uri="{FF2B5EF4-FFF2-40B4-BE49-F238E27FC236}">
                  <a16:creationId xmlns:a16="http://schemas.microsoft.com/office/drawing/2014/main" id="{0E569591-7C66-C5FC-09F7-8EEF2E2B4590}"/>
                </a:ext>
              </a:extLst>
            </p:cNvPr>
            <p:cNvSpPr/>
            <p:nvPr/>
          </p:nvSpPr>
          <p:spPr>
            <a:xfrm>
              <a:off x="6282342" y="3637737"/>
              <a:ext cx="1276738" cy="511603"/>
            </a:xfrm>
            <a:prstGeom prst="ellipse">
              <a:avLst/>
            </a:prstGeom>
            <a:solidFill>
              <a:srgbClr val="FFFF00">
                <a:alpha val="25000"/>
              </a:srgbClr>
            </a:solidFill>
            <a:ln w="38100">
              <a:solidFill>
                <a:srgbClr val="FF93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4" name="Oval 1043">
              <a:extLst>
                <a:ext uri="{FF2B5EF4-FFF2-40B4-BE49-F238E27FC236}">
                  <a16:creationId xmlns:a16="http://schemas.microsoft.com/office/drawing/2014/main" id="{3C886A32-8737-9407-A703-2CE1C4A7F77A}"/>
                </a:ext>
              </a:extLst>
            </p:cNvPr>
            <p:cNvSpPr/>
            <p:nvPr/>
          </p:nvSpPr>
          <p:spPr>
            <a:xfrm>
              <a:off x="7780669" y="4023200"/>
              <a:ext cx="710188" cy="317174"/>
            </a:xfrm>
            <a:prstGeom prst="ellipse">
              <a:avLst/>
            </a:prstGeom>
            <a:solidFill>
              <a:srgbClr val="FFFF00">
                <a:alpha val="25000"/>
              </a:srgbClr>
            </a:solidFill>
            <a:ln w="38100">
              <a:solidFill>
                <a:srgbClr val="FF93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5" name="Straight Arrow Connector 1044">
              <a:extLst>
                <a:ext uri="{FF2B5EF4-FFF2-40B4-BE49-F238E27FC236}">
                  <a16:creationId xmlns:a16="http://schemas.microsoft.com/office/drawing/2014/main" id="{AADAF925-FE27-D447-E4EE-AF8F7050B0D8}"/>
                </a:ext>
              </a:extLst>
            </p:cNvPr>
            <p:cNvCxnSpPr>
              <a:cxnSpLocks/>
            </p:cNvCxnSpPr>
            <p:nvPr/>
          </p:nvCxnSpPr>
          <p:spPr>
            <a:xfrm flipH="1">
              <a:off x="8341569" y="3649467"/>
              <a:ext cx="1597534" cy="411161"/>
            </a:xfrm>
            <a:prstGeom prst="straightConnector1">
              <a:avLst/>
            </a:prstGeom>
            <a:ln w="381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62DD1DAA-A5C8-D82F-BEAF-2F0142E21721}"/>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18.8</a:t>
            </a:r>
          </a:p>
        </p:txBody>
      </p:sp>
      <p:sp>
        <p:nvSpPr>
          <p:cNvPr id="18" name="Title 17">
            <a:extLst>
              <a:ext uri="{FF2B5EF4-FFF2-40B4-BE49-F238E27FC236}">
                <a16:creationId xmlns:a16="http://schemas.microsoft.com/office/drawing/2014/main" id="{91802FBF-5C28-342C-33DB-1C7FB2790525}"/>
              </a:ext>
            </a:extLst>
          </p:cNvPr>
          <p:cNvSpPr>
            <a:spLocks noGrp="1"/>
          </p:cNvSpPr>
          <p:nvPr>
            <p:ph type="title"/>
          </p:nvPr>
        </p:nvSpPr>
        <p:spPr/>
        <p:txBody>
          <a:bodyPr/>
          <a:lstStyle/>
          <a:p>
            <a:r>
              <a:rPr lang="en-US" dirty="0"/>
              <a:t>Connected </a:t>
            </a:r>
            <a:r>
              <a:rPr lang="en-US" dirty="0" err="1"/>
              <a:t>visualisations</a:t>
            </a:r>
            <a:endParaRPr lang="en-US" dirty="0"/>
          </a:p>
        </p:txBody>
      </p:sp>
    </p:spTree>
    <p:extLst>
      <p:ext uri="{BB962C8B-B14F-4D97-AF65-F5344CB8AC3E}">
        <p14:creationId xmlns:p14="http://schemas.microsoft.com/office/powerpoint/2010/main" val="667379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1">
            <a:extLst>
              <a:ext uri="{FF2B5EF4-FFF2-40B4-BE49-F238E27FC236}">
                <a16:creationId xmlns:a16="http://schemas.microsoft.com/office/drawing/2014/main" id="{D1FD1E2C-CE8B-5236-0F59-0C157F6C4B63}"/>
              </a:ext>
            </a:extLst>
          </p:cNvPr>
          <p:cNvGrpSpPr>
            <a:grpSpLocks/>
          </p:cNvGrpSpPr>
          <p:nvPr/>
        </p:nvGrpSpPr>
        <p:grpSpPr bwMode="auto">
          <a:xfrm>
            <a:off x="4253282" y="2834655"/>
            <a:ext cx="1158875" cy="1135062"/>
            <a:chOff x="1048567" y="2277615"/>
            <a:chExt cx="1158885" cy="1135032"/>
          </a:xfrm>
        </p:grpSpPr>
        <p:sp>
          <p:nvSpPr>
            <p:cNvPr id="14372" name="TextBox 10">
              <a:extLst>
                <a:ext uri="{FF2B5EF4-FFF2-40B4-BE49-F238E27FC236}">
                  <a16:creationId xmlns:a16="http://schemas.microsoft.com/office/drawing/2014/main" id="{237A1140-6561-9FFD-80B3-14FF7FDEF65B}"/>
                </a:ext>
              </a:extLst>
            </p:cNvPr>
            <p:cNvSpPr txBox="1">
              <a:spLocks noChangeArrowheads="1"/>
            </p:cNvSpPr>
            <p:nvPr/>
          </p:nvSpPr>
          <p:spPr bwMode="auto">
            <a:xfrm>
              <a:off x="1048567" y="2950982"/>
              <a:ext cx="1158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n-US" altLang="en-US" sz="2400"/>
                <a:t>world</a:t>
              </a:r>
            </a:p>
          </p:txBody>
        </p:sp>
        <p:pic>
          <p:nvPicPr>
            <p:cNvPr id="14373" name="Picture 13" descr="world.png">
              <a:extLst>
                <a:ext uri="{FF2B5EF4-FFF2-40B4-BE49-F238E27FC236}">
                  <a16:creationId xmlns:a16="http://schemas.microsoft.com/office/drawing/2014/main" id="{375D941C-7BE7-14B2-E0F2-F5FA76C189C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5808" y="2277615"/>
              <a:ext cx="752409" cy="69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35">
            <a:extLst>
              <a:ext uri="{FF2B5EF4-FFF2-40B4-BE49-F238E27FC236}">
                <a16:creationId xmlns:a16="http://schemas.microsoft.com/office/drawing/2014/main" id="{2CF87F61-B04C-6E4A-1472-E180CE7C87EC}"/>
              </a:ext>
            </a:extLst>
          </p:cNvPr>
          <p:cNvGrpSpPr>
            <a:grpSpLocks/>
          </p:cNvGrpSpPr>
          <p:nvPr/>
        </p:nvGrpSpPr>
        <p:grpSpPr bwMode="auto">
          <a:xfrm>
            <a:off x="5428031" y="793750"/>
            <a:ext cx="5141912" cy="3048000"/>
            <a:chOff x="3048000" y="445180"/>
            <a:chExt cx="5717757" cy="3389282"/>
          </a:xfrm>
        </p:grpSpPr>
        <p:sp>
          <p:nvSpPr>
            <p:cNvPr id="29" name="Oval 28">
              <a:extLst>
                <a:ext uri="{FF2B5EF4-FFF2-40B4-BE49-F238E27FC236}">
                  <a16:creationId xmlns:a16="http://schemas.microsoft.com/office/drawing/2014/main" id="{AB2CF87E-D8CB-CD7B-3C86-843FB6F34DC0}"/>
                </a:ext>
              </a:extLst>
            </p:cNvPr>
            <p:cNvSpPr>
              <a:spLocks noChangeArrowheads="1"/>
            </p:cNvSpPr>
            <p:nvPr/>
          </p:nvSpPr>
          <p:spPr bwMode="auto">
            <a:xfrm>
              <a:off x="3048000" y="445180"/>
              <a:ext cx="5717757" cy="3389282"/>
            </a:xfrm>
            <a:prstGeom prst="ellipse">
              <a:avLst/>
            </a:prstGeom>
            <a:solidFill>
              <a:srgbClr val="D9D9D9"/>
            </a:solidFill>
            <a:ln w="57150">
              <a:solidFill>
                <a:srgbClr val="31859C"/>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sp>
          <p:nvSpPr>
            <p:cNvPr id="14371" name="TextBox 27">
              <a:extLst>
                <a:ext uri="{FF2B5EF4-FFF2-40B4-BE49-F238E27FC236}">
                  <a16:creationId xmlns:a16="http://schemas.microsoft.com/office/drawing/2014/main" id="{9727F03F-664B-7BA5-C7AB-B76064642B93}"/>
                </a:ext>
              </a:extLst>
            </p:cNvPr>
            <p:cNvSpPr txBox="1">
              <a:spLocks noChangeArrowheads="1"/>
            </p:cNvSpPr>
            <p:nvPr/>
          </p:nvSpPr>
          <p:spPr bwMode="auto">
            <a:xfrm>
              <a:off x="5466468" y="745064"/>
              <a:ext cx="2476174" cy="1334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r>
                <a:rPr lang="en-US" altLang="en-US" sz="2400">
                  <a:solidFill>
                    <a:srgbClr val="176790"/>
                  </a:solidFill>
                </a:rPr>
                <a:t>organisational</a:t>
              </a:r>
              <a:br>
                <a:rPr lang="en-US" altLang="en-US" sz="2400">
                  <a:solidFill>
                    <a:srgbClr val="176790"/>
                  </a:solidFill>
                </a:rPr>
              </a:br>
              <a:r>
                <a:rPr lang="en-US" altLang="en-US" sz="2400">
                  <a:solidFill>
                    <a:srgbClr val="176790"/>
                  </a:solidFill>
                </a:rPr>
                <a:t>social &amp; political</a:t>
              </a:r>
              <a:br>
                <a:rPr lang="en-US" altLang="en-US" sz="2400">
                  <a:solidFill>
                    <a:srgbClr val="176790"/>
                  </a:solidFill>
                </a:rPr>
              </a:br>
              <a:r>
                <a:rPr lang="en-US" altLang="en-US" sz="2400">
                  <a:solidFill>
                    <a:srgbClr val="176790"/>
                  </a:solidFill>
                </a:rPr>
                <a:t>context</a:t>
              </a:r>
            </a:p>
          </p:txBody>
        </p:sp>
      </p:grpSp>
      <p:grpSp>
        <p:nvGrpSpPr>
          <p:cNvPr id="6" name="Group 34">
            <a:extLst>
              <a:ext uri="{FF2B5EF4-FFF2-40B4-BE49-F238E27FC236}">
                <a16:creationId xmlns:a16="http://schemas.microsoft.com/office/drawing/2014/main" id="{A1C254E6-E1ED-241F-CA47-6B2B52D0F29E}"/>
              </a:ext>
            </a:extLst>
          </p:cNvPr>
          <p:cNvGrpSpPr>
            <a:grpSpLocks/>
          </p:cNvGrpSpPr>
          <p:nvPr/>
        </p:nvGrpSpPr>
        <p:grpSpPr bwMode="auto">
          <a:xfrm>
            <a:off x="3323007" y="127001"/>
            <a:ext cx="6726237" cy="6494463"/>
            <a:chOff x="706016" y="-296195"/>
            <a:chExt cx="7481416" cy="7221934"/>
          </a:xfrm>
        </p:grpSpPr>
        <p:grpSp>
          <p:nvGrpSpPr>
            <p:cNvPr id="14366" name="Group 32">
              <a:extLst>
                <a:ext uri="{FF2B5EF4-FFF2-40B4-BE49-F238E27FC236}">
                  <a16:creationId xmlns:a16="http://schemas.microsoft.com/office/drawing/2014/main" id="{CE27617A-4E25-310A-7F66-2B22740F08B7}"/>
                </a:ext>
              </a:extLst>
            </p:cNvPr>
            <p:cNvGrpSpPr>
              <a:grpSpLocks/>
            </p:cNvGrpSpPr>
            <p:nvPr/>
          </p:nvGrpSpPr>
          <p:grpSpPr bwMode="auto">
            <a:xfrm>
              <a:off x="706016" y="-296195"/>
              <a:ext cx="7247782" cy="7221934"/>
              <a:chOff x="1027743" y="8599"/>
              <a:chExt cx="6816527" cy="6792217"/>
            </a:xfrm>
          </p:grpSpPr>
          <p:sp>
            <p:nvSpPr>
              <p:cNvPr id="31" name="Pie 30">
                <a:extLst>
                  <a:ext uri="{FF2B5EF4-FFF2-40B4-BE49-F238E27FC236}">
                    <a16:creationId xmlns:a16="http://schemas.microsoft.com/office/drawing/2014/main" id="{4F7D544F-C582-4CE3-F878-6DD19C152BB5}"/>
                  </a:ext>
                </a:extLst>
              </p:cNvPr>
              <p:cNvSpPr>
                <a:spLocks noChangeArrowheads="1"/>
              </p:cNvSpPr>
              <p:nvPr/>
            </p:nvSpPr>
            <p:spPr bwMode="auto">
              <a:xfrm>
                <a:off x="1027743" y="8599"/>
                <a:ext cx="6816524" cy="6792214"/>
              </a:xfrm>
              <a:custGeom>
                <a:avLst/>
                <a:gdLst>
                  <a:gd name="T0" fmla="*/ 6816524 w 6816524"/>
                  <a:gd name="T1" fmla="*/ 3396107 h 6792214"/>
                  <a:gd name="T2" fmla="*/ 3408262 w 6816524"/>
                  <a:gd name="T3" fmla="*/ 6792214 h 6792214"/>
                  <a:gd name="T4" fmla="*/ 0 w 6816524"/>
                  <a:gd name="T5" fmla="*/ 3396107 h 6792214"/>
                  <a:gd name="T6" fmla="*/ 3408262 w 6816524"/>
                  <a:gd name="T7" fmla="*/ 0 h 6792214"/>
                  <a:gd name="T8" fmla="*/ 0 60000 65536"/>
                  <a:gd name="T9" fmla="*/ 1 60000 65536"/>
                  <a:gd name="T10" fmla="*/ 2 60000 65536"/>
                  <a:gd name="T11" fmla="*/ 3 60000 65536"/>
                  <a:gd name="T12" fmla="*/ 998257 w 6816524"/>
                  <a:gd name="T13" fmla="*/ 994697 h 6792214"/>
                  <a:gd name="T14" fmla="*/ 5818267 w 6816524"/>
                  <a:gd name="T15" fmla="*/ 5797517 h 6792214"/>
                </a:gdLst>
                <a:ahLst/>
                <a:cxnLst>
                  <a:cxn ang="T8">
                    <a:pos x="T0" y="T1"/>
                  </a:cxn>
                  <a:cxn ang="T9">
                    <a:pos x="T2" y="T3"/>
                  </a:cxn>
                  <a:cxn ang="T10">
                    <a:pos x="T4" y="T5"/>
                  </a:cxn>
                  <a:cxn ang="T11">
                    <a:pos x="T6" y="T7"/>
                  </a:cxn>
                </a:cxnLst>
                <a:rect l="T12" t="T13" r="T14" b="T15"/>
                <a:pathLst>
                  <a:path w="6816524" h="6792214">
                    <a:moveTo>
                      <a:pt x="6721831" y="4191078"/>
                    </a:moveTo>
                    <a:lnTo>
                      <a:pt x="6721830" y="4191077"/>
                    </a:lnTo>
                    <a:cubicBezTo>
                      <a:pt x="6360002" y="5688499"/>
                      <a:pt x="5032151" y="6755803"/>
                      <a:pt x="3486835" y="6791311"/>
                    </a:cubicBezTo>
                    <a:lnTo>
                      <a:pt x="3408262" y="3396107"/>
                    </a:lnTo>
                    <a:close/>
                  </a:path>
                </a:pathLst>
              </a:custGeom>
              <a:solidFill>
                <a:srgbClr val="FEF0C2"/>
              </a:soli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p>
            </p:txBody>
          </p:sp>
          <p:sp>
            <p:nvSpPr>
              <p:cNvPr id="32" name="Pie 31">
                <a:extLst>
                  <a:ext uri="{FF2B5EF4-FFF2-40B4-BE49-F238E27FC236}">
                    <a16:creationId xmlns:a16="http://schemas.microsoft.com/office/drawing/2014/main" id="{738A62BF-739C-E7CD-F0A4-B3B6E22D509F}"/>
                  </a:ext>
                </a:extLst>
              </p:cNvPr>
              <p:cNvSpPr>
                <a:spLocks noChangeArrowheads="1"/>
              </p:cNvSpPr>
              <p:nvPr/>
            </p:nvSpPr>
            <p:spPr bwMode="auto">
              <a:xfrm>
                <a:off x="1027746" y="8602"/>
                <a:ext cx="6816524" cy="6792214"/>
              </a:xfrm>
              <a:custGeom>
                <a:avLst/>
                <a:gdLst>
                  <a:gd name="T0" fmla="*/ 6816524 w 6816524"/>
                  <a:gd name="T1" fmla="*/ 3396107 h 6792214"/>
                  <a:gd name="T2" fmla="*/ 3408262 w 6816524"/>
                  <a:gd name="T3" fmla="*/ 6792214 h 6792214"/>
                  <a:gd name="T4" fmla="*/ 0 w 6816524"/>
                  <a:gd name="T5" fmla="*/ 3396107 h 6792214"/>
                  <a:gd name="T6" fmla="*/ 3408262 w 6816524"/>
                  <a:gd name="T7" fmla="*/ 0 h 6792214"/>
                  <a:gd name="T8" fmla="*/ 0 60000 65536"/>
                  <a:gd name="T9" fmla="*/ 1 60000 65536"/>
                  <a:gd name="T10" fmla="*/ 2 60000 65536"/>
                  <a:gd name="T11" fmla="*/ 3 60000 65536"/>
                  <a:gd name="T12" fmla="*/ 998257 w 6816524"/>
                  <a:gd name="T13" fmla="*/ 994697 h 6792214"/>
                  <a:gd name="T14" fmla="*/ 5818267 w 6816524"/>
                  <a:gd name="T15" fmla="*/ 5797517 h 6792214"/>
                </a:gdLst>
                <a:ahLst/>
                <a:cxnLst>
                  <a:cxn ang="T8">
                    <a:pos x="T0" y="T1"/>
                  </a:cxn>
                  <a:cxn ang="T9">
                    <a:pos x="T2" y="T3"/>
                  </a:cxn>
                  <a:cxn ang="T10">
                    <a:pos x="T4" y="T5"/>
                  </a:cxn>
                  <a:cxn ang="T11">
                    <a:pos x="T6" y="T7"/>
                  </a:cxn>
                </a:cxnLst>
                <a:rect l="T12" t="T13" r="T14" b="T15"/>
                <a:pathLst>
                  <a:path w="6816524" h="6792214">
                    <a:moveTo>
                      <a:pt x="6721831" y="4191078"/>
                    </a:moveTo>
                    <a:lnTo>
                      <a:pt x="6721830" y="4191077"/>
                    </a:lnTo>
                    <a:cubicBezTo>
                      <a:pt x="6360002" y="5688499"/>
                      <a:pt x="5032151" y="6755803"/>
                      <a:pt x="3486835" y="6791311"/>
                    </a:cubicBezTo>
                    <a:lnTo>
                      <a:pt x="3408262" y="3396107"/>
                    </a:lnTo>
                    <a:close/>
                  </a:path>
                </a:pathLst>
              </a:custGeom>
              <a:noFill/>
              <a:ln w="57150">
                <a:solidFill>
                  <a:srgbClr val="FF0000"/>
                </a:solidFill>
                <a:round/>
                <a:headEnd/>
                <a:tailEnd/>
              </a:ln>
              <a:effectLst>
                <a:outerShdw blurRad="40000" dist="23000" dir="5400000" rotWithShape="0">
                  <a:srgbClr val="80808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dirty="0">
                  <a:ln>
                    <a:solidFill>
                      <a:srgbClr val="FF0000"/>
                    </a:solidFill>
                  </a:ln>
                  <a:solidFill>
                    <a:schemeClr val="accent6">
                      <a:lumMod val="75000"/>
                    </a:schemeClr>
                  </a:solidFill>
                </a:endParaRPr>
              </a:p>
            </p:txBody>
          </p:sp>
        </p:grpSp>
        <p:sp>
          <p:nvSpPr>
            <p:cNvPr id="14367" name="TextBox 33">
              <a:extLst>
                <a:ext uri="{FF2B5EF4-FFF2-40B4-BE49-F238E27FC236}">
                  <a16:creationId xmlns:a16="http://schemas.microsoft.com/office/drawing/2014/main" id="{D425D82E-A851-4885-20AA-9FAD182BE138}"/>
                </a:ext>
              </a:extLst>
            </p:cNvPr>
            <p:cNvSpPr txBox="1">
              <a:spLocks noChangeArrowheads="1"/>
            </p:cNvSpPr>
            <p:nvPr/>
          </p:nvSpPr>
          <p:spPr bwMode="auto">
            <a:xfrm>
              <a:off x="6371701" y="5824455"/>
              <a:ext cx="1815731" cy="924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r>
                <a:rPr lang="en-US" altLang="en-US" sz="2400"/>
                <a:t>direct</a:t>
              </a:r>
              <a:br>
                <a:rPr lang="en-US" altLang="en-US" sz="2400"/>
              </a:br>
              <a:r>
                <a:rPr lang="en-US" altLang="en-US" sz="2400"/>
                <a:t>interaction</a:t>
              </a:r>
            </a:p>
          </p:txBody>
        </p:sp>
      </p:grpSp>
      <p:grpSp>
        <p:nvGrpSpPr>
          <p:cNvPr id="14341" name="Group 15">
            <a:extLst>
              <a:ext uri="{FF2B5EF4-FFF2-40B4-BE49-F238E27FC236}">
                <a16:creationId xmlns:a16="http://schemas.microsoft.com/office/drawing/2014/main" id="{832E15AD-5A96-4690-8891-B6DAB9B5C354}"/>
              </a:ext>
            </a:extLst>
          </p:cNvPr>
          <p:cNvGrpSpPr>
            <a:grpSpLocks/>
          </p:cNvGrpSpPr>
          <p:nvPr/>
        </p:nvGrpSpPr>
        <p:grpSpPr bwMode="auto">
          <a:xfrm>
            <a:off x="7923759" y="4104895"/>
            <a:ext cx="1103313" cy="790575"/>
            <a:chOff x="4856333" y="3126313"/>
            <a:chExt cx="1228038" cy="879275"/>
          </a:xfrm>
        </p:grpSpPr>
        <p:sp>
          <p:nvSpPr>
            <p:cNvPr id="5" name="Rounded Rectangle 4">
              <a:extLst>
                <a:ext uri="{FF2B5EF4-FFF2-40B4-BE49-F238E27FC236}">
                  <a16:creationId xmlns:a16="http://schemas.microsoft.com/office/drawing/2014/main" id="{8B47A93F-A556-87F3-5831-DD67A4BE65DF}"/>
                </a:ext>
              </a:extLst>
            </p:cNvPr>
            <p:cNvSpPr>
              <a:spLocks noChangeArrowheads="1"/>
            </p:cNvSpPr>
            <p:nvPr/>
          </p:nvSpPr>
          <p:spPr bwMode="auto">
            <a:xfrm>
              <a:off x="4856333" y="3126313"/>
              <a:ext cx="1228038" cy="879275"/>
            </a:xfrm>
            <a:prstGeom prst="roundRect">
              <a:avLst>
                <a:gd name="adj" fmla="val 16667"/>
              </a:avLst>
            </a:prstGeom>
            <a:solidFill>
              <a:srgbClr val="DCE6F2"/>
            </a:solidFill>
            <a:ln w="9525">
              <a:solidFill>
                <a:srgbClr val="4A7EBB"/>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cxnSp>
          <p:nvCxnSpPr>
            <p:cNvPr id="7" name="Straight Connector 6">
              <a:extLst>
                <a:ext uri="{FF2B5EF4-FFF2-40B4-BE49-F238E27FC236}">
                  <a16:creationId xmlns:a16="http://schemas.microsoft.com/office/drawing/2014/main" id="{40D956D4-0C7D-A980-B347-143272867532}"/>
                </a:ext>
              </a:extLst>
            </p:cNvPr>
            <p:cNvCxnSpPr>
              <a:cxnSpLocks noChangeShapeType="1"/>
            </p:cNvCxnSpPr>
            <p:nvPr/>
          </p:nvCxnSpPr>
          <p:spPr bwMode="auto">
            <a:xfrm rot="10800000" flipV="1">
              <a:off x="5456397" y="3265882"/>
              <a:ext cx="376784" cy="348919"/>
            </a:xfrm>
            <a:prstGeom prst="line">
              <a:avLst/>
            </a:prstGeom>
            <a:noFill/>
            <a:ln w="25400">
              <a:solidFill>
                <a:srgbClr val="0000FF"/>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8" name="Isosceles Triangle 7">
              <a:extLst>
                <a:ext uri="{FF2B5EF4-FFF2-40B4-BE49-F238E27FC236}">
                  <a16:creationId xmlns:a16="http://schemas.microsoft.com/office/drawing/2014/main" id="{23B76638-22AD-8B20-2946-DC7AEF3142FB}"/>
                </a:ext>
              </a:extLst>
            </p:cNvPr>
            <p:cNvSpPr>
              <a:spLocks noChangeArrowheads="1"/>
            </p:cNvSpPr>
            <p:nvPr/>
          </p:nvSpPr>
          <p:spPr bwMode="auto">
            <a:xfrm>
              <a:off x="5065657" y="3440342"/>
              <a:ext cx="390740" cy="348920"/>
            </a:xfrm>
            <a:prstGeom prst="triangle">
              <a:avLst>
                <a:gd name="adj" fmla="val 50000"/>
              </a:avLst>
            </a:prstGeom>
            <a:solidFill>
              <a:srgbClr val="FF6600"/>
            </a:soli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grpSp>
      <p:grpSp>
        <p:nvGrpSpPr>
          <p:cNvPr id="18" name="Group 40">
            <a:extLst>
              <a:ext uri="{FF2B5EF4-FFF2-40B4-BE49-F238E27FC236}">
                <a16:creationId xmlns:a16="http://schemas.microsoft.com/office/drawing/2014/main" id="{832D0C81-3926-765F-DC5D-FAC4AE220C57}"/>
              </a:ext>
            </a:extLst>
          </p:cNvPr>
          <p:cNvGrpSpPr>
            <a:grpSpLocks/>
          </p:cNvGrpSpPr>
          <p:nvPr/>
        </p:nvGrpSpPr>
        <p:grpSpPr bwMode="auto">
          <a:xfrm>
            <a:off x="4725052" y="4377348"/>
            <a:ext cx="852488" cy="1243012"/>
            <a:chOff x="1024876" y="4059869"/>
            <a:chExt cx="853340" cy="1242121"/>
          </a:xfrm>
        </p:grpSpPr>
        <p:sp>
          <p:nvSpPr>
            <p:cNvPr id="10" name="Direct Access Storage 9">
              <a:extLst>
                <a:ext uri="{FF2B5EF4-FFF2-40B4-BE49-F238E27FC236}">
                  <a16:creationId xmlns:a16="http://schemas.microsoft.com/office/drawing/2014/main" id="{F52E6F55-ABDA-65B3-636B-DAB1288150CD}"/>
                </a:ext>
              </a:extLst>
            </p:cNvPr>
            <p:cNvSpPr>
              <a:spLocks noChangeArrowheads="1"/>
            </p:cNvSpPr>
            <p:nvPr/>
          </p:nvSpPr>
          <p:spPr bwMode="auto">
            <a:xfrm>
              <a:off x="1024876" y="4059869"/>
              <a:ext cx="853340" cy="665186"/>
            </a:xfrm>
            <a:prstGeom prst="flowChartMagneticDrum">
              <a:avLst/>
            </a:prstGeom>
            <a:gradFill rotWithShape="1">
              <a:gsLst>
                <a:gs pos="0">
                  <a:srgbClr val="9BC1FF"/>
                </a:gs>
                <a:gs pos="100000">
                  <a:srgbClr val="3F80CD"/>
                </a:gs>
              </a:gsLst>
              <a:lin ang="5400000"/>
            </a:gradFill>
            <a:ln w="9525">
              <a:solidFill>
                <a:srgbClr val="4A7EBB"/>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sp>
          <p:nvSpPr>
            <p:cNvPr id="14362" name="TextBox 11">
              <a:extLst>
                <a:ext uri="{FF2B5EF4-FFF2-40B4-BE49-F238E27FC236}">
                  <a16:creationId xmlns:a16="http://schemas.microsoft.com/office/drawing/2014/main" id="{6D4754CD-0B16-55DE-802A-A209921D7E02}"/>
                </a:ext>
              </a:extLst>
            </p:cNvPr>
            <p:cNvSpPr txBox="1">
              <a:spLocks noChangeArrowheads="1"/>
            </p:cNvSpPr>
            <p:nvPr/>
          </p:nvSpPr>
          <p:spPr bwMode="auto">
            <a:xfrm>
              <a:off x="1091941" y="4840325"/>
              <a:ext cx="7524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n-US" altLang="en-US" sz="2400"/>
                <a:t>data</a:t>
              </a:r>
            </a:p>
          </p:txBody>
        </p:sp>
      </p:grpSp>
      <p:sp>
        <p:nvSpPr>
          <p:cNvPr id="14343" name="TextBox 16">
            <a:extLst>
              <a:ext uri="{FF2B5EF4-FFF2-40B4-BE49-F238E27FC236}">
                <a16:creationId xmlns:a16="http://schemas.microsoft.com/office/drawing/2014/main" id="{6283AD2A-AED7-20B0-0397-E3BCA7D652C2}"/>
              </a:ext>
            </a:extLst>
          </p:cNvPr>
          <p:cNvSpPr txBox="1">
            <a:spLocks noChangeArrowheads="1"/>
          </p:cNvSpPr>
          <p:nvPr/>
        </p:nvSpPr>
        <p:spPr bwMode="auto">
          <a:xfrm>
            <a:off x="7545140" y="4906005"/>
            <a:ext cx="1860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n-US" altLang="en-US" sz="2400" dirty="0" err="1"/>
              <a:t>visualisation</a:t>
            </a:r>
            <a:endParaRPr lang="en-US" altLang="en-US" sz="2400" dirty="0"/>
          </a:p>
        </p:txBody>
      </p:sp>
      <p:grpSp>
        <p:nvGrpSpPr>
          <p:cNvPr id="23" name="Group 22">
            <a:extLst>
              <a:ext uri="{FF2B5EF4-FFF2-40B4-BE49-F238E27FC236}">
                <a16:creationId xmlns:a16="http://schemas.microsoft.com/office/drawing/2014/main" id="{2DD3630A-FE77-75B8-54B9-CF0B4CEA3A7D}"/>
              </a:ext>
            </a:extLst>
          </p:cNvPr>
          <p:cNvGrpSpPr>
            <a:grpSpLocks/>
          </p:cNvGrpSpPr>
          <p:nvPr/>
        </p:nvGrpSpPr>
        <p:grpSpPr bwMode="auto">
          <a:xfrm>
            <a:off x="6717081" y="2708276"/>
            <a:ext cx="800100" cy="715963"/>
            <a:chOff x="3226983" y="3401944"/>
            <a:chExt cx="888608" cy="796731"/>
          </a:xfrm>
        </p:grpSpPr>
        <p:sp>
          <p:nvSpPr>
            <p:cNvPr id="19" name="Smiley Face 18">
              <a:extLst>
                <a:ext uri="{FF2B5EF4-FFF2-40B4-BE49-F238E27FC236}">
                  <a16:creationId xmlns:a16="http://schemas.microsoft.com/office/drawing/2014/main" id="{F5B38D46-915C-5BA3-134A-19FC1A810849}"/>
                </a:ext>
              </a:extLst>
            </p:cNvPr>
            <p:cNvSpPr>
              <a:spLocks noChangeArrowheads="1"/>
            </p:cNvSpPr>
            <p:nvPr/>
          </p:nvSpPr>
          <p:spPr bwMode="auto">
            <a:xfrm>
              <a:off x="3671287" y="3401944"/>
              <a:ext cx="444304" cy="444304"/>
            </a:xfrm>
            <a:prstGeom prst="smileyFace">
              <a:avLst>
                <a:gd name="adj" fmla="val 4653"/>
              </a:avLst>
            </a:prstGeom>
            <a:solidFill>
              <a:srgbClr val="FDD9FF"/>
            </a:solidFill>
            <a:ln w="19050">
              <a:solidFill>
                <a:schemeClr val="tx1"/>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sp>
          <p:nvSpPr>
            <p:cNvPr id="20" name="Smiley Face 19">
              <a:extLst>
                <a:ext uri="{FF2B5EF4-FFF2-40B4-BE49-F238E27FC236}">
                  <a16:creationId xmlns:a16="http://schemas.microsoft.com/office/drawing/2014/main" id="{765D5287-1E7F-4B80-1ACD-99E984735339}"/>
                </a:ext>
              </a:extLst>
            </p:cNvPr>
            <p:cNvSpPr>
              <a:spLocks noChangeArrowheads="1"/>
            </p:cNvSpPr>
            <p:nvPr/>
          </p:nvSpPr>
          <p:spPr bwMode="auto">
            <a:xfrm>
              <a:off x="3226983" y="3449636"/>
              <a:ext cx="444304" cy="444304"/>
            </a:xfrm>
            <a:prstGeom prst="smileyFace">
              <a:avLst>
                <a:gd name="adj" fmla="val 4653"/>
              </a:avLst>
            </a:prstGeom>
            <a:solidFill>
              <a:srgbClr val="DBD8FF"/>
            </a:solidFill>
            <a:ln w="19050">
              <a:solidFill>
                <a:schemeClr val="tx1"/>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sp>
          <p:nvSpPr>
            <p:cNvPr id="21" name="Smiley Face 20">
              <a:extLst>
                <a:ext uri="{FF2B5EF4-FFF2-40B4-BE49-F238E27FC236}">
                  <a16:creationId xmlns:a16="http://schemas.microsoft.com/office/drawing/2014/main" id="{D73C3BE2-4935-B4D6-CFF3-425481B434D2}"/>
                </a:ext>
              </a:extLst>
            </p:cNvPr>
            <p:cNvSpPr>
              <a:spLocks noChangeArrowheads="1"/>
            </p:cNvSpPr>
            <p:nvPr/>
          </p:nvSpPr>
          <p:spPr bwMode="auto">
            <a:xfrm>
              <a:off x="3656205" y="3671788"/>
              <a:ext cx="444304" cy="444304"/>
            </a:xfrm>
            <a:prstGeom prst="smileyFace">
              <a:avLst>
                <a:gd name="adj" fmla="val 4653"/>
              </a:avLst>
            </a:prstGeom>
            <a:solidFill>
              <a:srgbClr val="FEE2D8"/>
            </a:solidFill>
            <a:ln w="19050">
              <a:solidFill>
                <a:schemeClr val="tx1"/>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sp>
          <p:nvSpPr>
            <p:cNvPr id="22" name="Smiley Face 21">
              <a:extLst>
                <a:ext uri="{FF2B5EF4-FFF2-40B4-BE49-F238E27FC236}">
                  <a16:creationId xmlns:a16="http://schemas.microsoft.com/office/drawing/2014/main" id="{DB51B796-A0C7-DAAD-B623-C0C7CD061EBA}"/>
                </a:ext>
              </a:extLst>
            </p:cNvPr>
            <p:cNvSpPr>
              <a:spLocks noChangeArrowheads="1"/>
            </p:cNvSpPr>
            <p:nvPr/>
          </p:nvSpPr>
          <p:spPr bwMode="auto">
            <a:xfrm>
              <a:off x="3401081" y="3754371"/>
              <a:ext cx="444304" cy="444304"/>
            </a:xfrm>
            <a:prstGeom prst="smileyFace">
              <a:avLst>
                <a:gd name="adj" fmla="val 4653"/>
              </a:avLst>
            </a:prstGeom>
            <a:solidFill>
              <a:srgbClr val="DCFFE2"/>
            </a:solidFill>
            <a:ln w="19050">
              <a:solidFill>
                <a:schemeClr val="tx1"/>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grpSp>
      <p:sp>
        <p:nvSpPr>
          <p:cNvPr id="4" name="Smiley Face 3">
            <a:extLst>
              <a:ext uri="{FF2B5EF4-FFF2-40B4-BE49-F238E27FC236}">
                <a16:creationId xmlns:a16="http://schemas.microsoft.com/office/drawing/2014/main" id="{1ED05B97-95BC-A361-CF1F-368833C83A31}"/>
              </a:ext>
            </a:extLst>
          </p:cNvPr>
          <p:cNvSpPr>
            <a:spLocks noChangeArrowheads="1"/>
          </p:cNvSpPr>
          <p:nvPr/>
        </p:nvSpPr>
        <p:spPr bwMode="auto">
          <a:xfrm>
            <a:off x="6347194" y="3163888"/>
            <a:ext cx="677863" cy="677862"/>
          </a:xfrm>
          <a:prstGeom prst="smileyFace">
            <a:avLst>
              <a:gd name="adj" fmla="val 4653"/>
            </a:avLst>
          </a:prstGeom>
          <a:solidFill>
            <a:srgbClr val="FFFF00"/>
          </a:solidFill>
          <a:ln w="38100">
            <a:solidFill>
              <a:schemeClr val="tx1"/>
            </a:solidFill>
            <a:round/>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sp>
        <p:nvSpPr>
          <p:cNvPr id="14346" name="Title 37">
            <a:extLst>
              <a:ext uri="{FF2B5EF4-FFF2-40B4-BE49-F238E27FC236}">
                <a16:creationId xmlns:a16="http://schemas.microsoft.com/office/drawing/2014/main" id="{D9527849-8E6B-066D-1524-7F468071ECBC}"/>
              </a:ext>
            </a:extLst>
          </p:cNvPr>
          <p:cNvSpPr>
            <a:spLocks noGrp="1"/>
          </p:cNvSpPr>
          <p:nvPr>
            <p:ph type="title"/>
          </p:nvPr>
        </p:nvSpPr>
        <p:spPr>
          <a:xfrm>
            <a:off x="0" y="6706"/>
            <a:ext cx="8229600" cy="744187"/>
          </a:xfrm>
        </p:spPr>
        <p:txBody>
          <a:bodyPr>
            <a:normAutofit/>
          </a:bodyPr>
          <a:lstStyle/>
          <a:p>
            <a:r>
              <a:rPr lang="en-US" altLang="en-US" sz="3600" dirty="0"/>
              <a:t>Visual analytics –  big picture</a:t>
            </a:r>
          </a:p>
        </p:txBody>
      </p:sp>
      <p:grpSp>
        <p:nvGrpSpPr>
          <p:cNvPr id="30" name="Group 48">
            <a:extLst>
              <a:ext uri="{FF2B5EF4-FFF2-40B4-BE49-F238E27FC236}">
                <a16:creationId xmlns:a16="http://schemas.microsoft.com/office/drawing/2014/main" id="{2526D033-9D02-9EE8-2A82-6D3C938DA43C}"/>
              </a:ext>
            </a:extLst>
          </p:cNvPr>
          <p:cNvGrpSpPr/>
          <p:nvPr/>
        </p:nvGrpSpPr>
        <p:grpSpPr>
          <a:xfrm>
            <a:off x="4891879" y="1513993"/>
            <a:ext cx="3613337" cy="3535659"/>
            <a:chOff x="1687935" y="1274936"/>
            <a:chExt cx="3613337" cy="3535659"/>
          </a:xfrm>
          <a:effectLst>
            <a:outerShdw blurRad="50800" dist="38100" dir="2700000">
              <a:srgbClr val="000000">
                <a:alpha val="43000"/>
              </a:srgbClr>
            </a:outerShdw>
          </a:effectLst>
        </p:grpSpPr>
        <p:sp>
          <p:nvSpPr>
            <p:cNvPr id="44" name="Circular Arrow 43">
              <a:extLst>
                <a:ext uri="{FF2B5EF4-FFF2-40B4-BE49-F238E27FC236}">
                  <a16:creationId xmlns:a16="http://schemas.microsoft.com/office/drawing/2014/main" id="{28653BA4-F043-0E51-B96E-42DC06C26D6A}"/>
                </a:ext>
              </a:extLst>
            </p:cNvPr>
            <p:cNvSpPr/>
            <p:nvPr/>
          </p:nvSpPr>
          <p:spPr>
            <a:xfrm flipV="1">
              <a:off x="1876171" y="1388484"/>
              <a:ext cx="3422111" cy="3422111"/>
            </a:xfrm>
            <a:prstGeom prst="circularArrow">
              <a:avLst>
                <a:gd name="adj1" fmla="val 7659"/>
                <a:gd name="adj2" fmla="val 1142319"/>
                <a:gd name="adj3" fmla="val 20492536"/>
                <a:gd name="adj4" fmla="val 16204751"/>
                <a:gd name="adj5" fmla="val 12200"/>
              </a:avLst>
            </a:prstGeom>
            <a:solidFill>
              <a:srgbClr val="82B3EF">
                <a:alpha val="63000"/>
              </a:srgb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sp>
          <p:nvSpPr>
            <p:cNvPr id="45" name="Circular Arrow 44">
              <a:extLst>
                <a:ext uri="{FF2B5EF4-FFF2-40B4-BE49-F238E27FC236}">
                  <a16:creationId xmlns:a16="http://schemas.microsoft.com/office/drawing/2014/main" id="{BFB344A1-A01F-C497-86D5-A8CF162D1164}"/>
                </a:ext>
              </a:extLst>
            </p:cNvPr>
            <p:cNvSpPr/>
            <p:nvPr/>
          </p:nvSpPr>
          <p:spPr>
            <a:xfrm rot="16200000" flipV="1">
              <a:off x="1879161" y="1286887"/>
              <a:ext cx="3422111" cy="3422111"/>
            </a:xfrm>
            <a:prstGeom prst="circularArrow">
              <a:avLst>
                <a:gd name="adj1" fmla="val 7659"/>
                <a:gd name="adj2" fmla="val 1142319"/>
                <a:gd name="adj3" fmla="val 20492536"/>
                <a:gd name="adj4" fmla="val 16204751"/>
                <a:gd name="adj5" fmla="val 12200"/>
              </a:avLst>
            </a:prstGeom>
            <a:solidFill>
              <a:srgbClr val="B9FFAA">
                <a:alpha val="79000"/>
              </a:srgb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sp>
          <p:nvSpPr>
            <p:cNvPr id="46" name="Circular Arrow 45">
              <a:extLst>
                <a:ext uri="{FF2B5EF4-FFF2-40B4-BE49-F238E27FC236}">
                  <a16:creationId xmlns:a16="http://schemas.microsoft.com/office/drawing/2014/main" id="{E47879AD-7FFE-604C-0C10-E6270A6EBDA4}"/>
                </a:ext>
              </a:extLst>
            </p:cNvPr>
            <p:cNvSpPr/>
            <p:nvPr/>
          </p:nvSpPr>
          <p:spPr>
            <a:xfrm rot="10800000" flipV="1">
              <a:off x="1717800" y="1274936"/>
              <a:ext cx="3422111" cy="3422111"/>
            </a:xfrm>
            <a:prstGeom prst="circularArrow">
              <a:avLst>
                <a:gd name="adj1" fmla="val 7659"/>
                <a:gd name="adj2" fmla="val 1142319"/>
                <a:gd name="adj3" fmla="val 20492536"/>
                <a:gd name="adj4" fmla="val 16204751"/>
                <a:gd name="adj5" fmla="val 12200"/>
              </a:avLst>
            </a:prstGeom>
            <a:solidFill>
              <a:srgbClr val="D2A3FF">
                <a:alpha val="59000"/>
              </a:srgb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sp>
          <p:nvSpPr>
            <p:cNvPr id="47" name="Circular Arrow 46">
              <a:extLst>
                <a:ext uri="{FF2B5EF4-FFF2-40B4-BE49-F238E27FC236}">
                  <a16:creationId xmlns:a16="http://schemas.microsoft.com/office/drawing/2014/main" id="{BAB695F6-1668-5BA6-FB53-1A00B5A660C1}"/>
                </a:ext>
              </a:extLst>
            </p:cNvPr>
            <p:cNvSpPr/>
            <p:nvPr/>
          </p:nvSpPr>
          <p:spPr>
            <a:xfrm rot="5400000" flipV="1">
              <a:off x="1687935" y="1367415"/>
              <a:ext cx="3422111" cy="3422111"/>
            </a:xfrm>
            <a:prstGeom prst="circularArrow">
              <a:avLst>
                <a:gd name="adj1" fmla="val 7659"/>
                <a:gd name="adj2" fmla="val 1142319"/>
                <a:gd name="adj3" fmla="val 20492536"/>
                <a:gd name="adj4" fmla="val 16204751"/>
                <a:gd name="adj5" fmla="val 12200"/>
              </a:avLst>
            </a:prstGeom>
            <a:solidFill>
              <a:srgbClr val="FFFF00">
                <a:alpha val="81000"/>
              </a:srgb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grpSp>
      <p:grpSp>
        <p:nvGrpSpPr>
          <p:cNvPr id="33" name="Group 39">
            <a:extLst>
              <a:ext uri="{FF2B5EF4-FFF2-40B4-BE49-F238E27FC236}">
                <a16:creationId xmlns:a16="http://schemas.microsoft.com/office/drawing/2014/main" id="{271FF2AA-C8F0-9FF6-43EE-504D4E40E266}"/>
              </a:ext>
            </a:extLst>
          </p:cNvPr>
          <p:cNvGrpSpPr>
            <a:grpSpLocks/>
          </p:cNvGrpSpPr>
          <p:nvPr/>
        </p:nvGrpSpPr>
        <p:grpSpPr bwMode="auto">
          <a:xfrm>
            <a:off x="7961681" y="1857375"/>
            <a:ext cx="1549400" cy="1612900"/>
            <a:chOff x="4758169" y="1857994"/>
            <a:chExt cx="1549080" cy="1611665"/>
          </a:xfrm>
        </p:grpSpPr>
        <p:sp>
          <p:nvSpPr>
            <p:cNvPr id="24" name="Rectangle 23">
              <a:extLst>
                <a:ext uri="{FF2B5EF4-FFF2-40B4-BE49-F238E27FC236}">
                  <a16:creationId xmlns:a16="http://schemas.microsoft.com/office/drawing/2014/main" id="{A12CC775-96E1-1C6C-7117-A0115643EBE8}"/>
                </a:ext>
              </a:extLst>
            </p:cNvPr>
            <p:cNvSpPr/>
            <p:nvPr/>
          </p:nvSpPr>
          <p:spPr>
            <a:xfrm>
              <a:off x="4758169" y="1857994"/>
              <a:ext cx="1549080" cy="1569660"/>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GB" sz="9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p>
          </p:txBody>
        </p:sp>
        <p:sp>
          <p:nvSpPr>
            <p:cNvPr id="14356" name="TextBox 24">
              <a:extLst>
                <a:ext uri="{FF2B5EF4-FFF2-40B4-BE49-F238E27FC236}">
                  <a16:creationId xmlns:a16="http://schemas.microsoft.com/office/drawing/2014/main" id="{28266EF2-3DB7-10D4-DB2E-DD938C059372}"/>
                </a:ext>
              </a:extLst>
            </p:cNvPr>
            <p:cNvSpPr txBox="1">
              <a:spLocks noChangeArrowheads="1"/>
            </p:cNvSpPr>
            <p:nvPr/>
          </p:nvSpPr>
          <p:spPr bwMode="auto">
            <a:xfrm>
              <a:off x="4929105" y="3007994"/>
              <a:ext cx="12596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n-US" altLang="en-US" sz="2400"/>
                <a:t>decision</a:t>
              </a:r>
            </a:p>
          </p:txBody>
        </p:sp>
      </p:grpSp>
      <p:grpSp>
        <p:nvGrpSpPr>
          <p:cNvPr id="35" name="Group 38">
            <a:extLst>
              <a:ext uri="{FF2B5EF4-FFF2-40B4-BE49-F238E27FC236}">
                <a16:creationId xmlns:a16="http://schemas.microsoft.com/office/drawing/2014/main" id="{F879BE16-A6AF-FA12-3228-8F74F56E49F1}"/>
              </a:ext>
            </a:extLst>
          </p:cNvPr>
          <p:cNvGrpSpPr>
            <a:grpSpLocks/>
          </p:cNvGrpSpPr>
          <p:nvPr/>
        </p:nvGrpSpPr>
        <p:grpSpPr bwMode="auto">
          <a:xfrm>
            <a:off x="6107482" y="1139825"/>
            <a:ext cx="1533525" cy="1195388"/>
            <a:chOff x="2903414" y="1139626"/>
            <a:chExt cx="1533201" cy="1195260"/>
          </a:xfrm>
        </p:grpSpPr>
        <p:sp>
          <p:nvSpPr>
            <p:cNvPr id="14353" name="TextBox 25">
              <a:extLst>
                <a:ext uri="{FF2B5EF4-FFF2-40B4-BE49-F238E27FC236}">
                  <a16:creationId xmlns:a16="http://schemas.microsoft.com/office/drawing/2014/main" id="{45E9A907-F729-7D59-178D-84F1CB2EF01E}"/>
                </a:ext>
              </a:extLst>
            </p:cNvPr>
            <p:cNvSpPr txBox="1">
              <a:spLocks noChangeArrowheads="1"/>
            </p:cNvSpPr>
            <p:nvPr/>
          </p:nvSpPr>
          <p:spPr bwMode="auto">
            <a:xfrm>
              <a:off x="3146253" y="1873221"/>
              <a:ext cx="10008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n-US" altLang="en-US" sz="2400"/>
                <a:t>action</a:t>
              </a:r>
            </a:p>
          </p:txBody>
        </p:sp>
        <p:sp>
          <p:nvSpPr>
            <p:cNvPr id="27" name="Explosion 1 26">
              <a:extLst>
                <a:ext uri="{FF2B5EF4-FFF2-40B4-BE49-F238E27FC236}">
                  <a16:creationId xmlns:a16="http://schemas.microsoft.com/office/drawing/2014/main" id="{B0BD8867-4638-DA49-7E5F-D395DA8A80DA}"/>
                </a:ext>
              </a:extLst>
            </p:cNvPr>
            <p:cNvSpPr>
              <a:spLocks noChangeArrowheads="1"/>
            </p:cNvSpPr>
            <p:nvPr/>
          </p:nvSpPr>
          <p:spPr bwMode="auto">
            <a:xfrm flipV="1">
              <a:off x="2903414" y="1139626"/>
              <a:ext cx="1533201" cy="885871"/>
            </a:xfrm>
            <a:prstGeom prst="irregularSeal1">
              <a:avLst/>
            </a:prstGeom>
            <a:solidFill>
              <a:srgbClr val="FFFF00"/>
            </a:soli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grpSp>
      <p:grpSp>
        <p:nvGrpSpPr>
          <p:cNvPr id="36" name="Group 36">
            <a:extLst>
              <a:ext uri="{FF2B5EF4-FFF2-40B4-BE49-F238E27FC236}">
                <a16:creationId xmlns:a16="http://schemas.microsoft.com/office/drawing/2014/main" id="{7D707F46-510D-5D8E-461B-AAC59BDB133A}"/>
              </a:ext>
            </a:extLst>
          </p:cNvPr>
          <p:cNvGrpSpPr>
            <a:grpSpLocks/>
          </p:cNvGrpSpPr>
          <p:nvPr/>
        </p:nvGrpSpPr>
        <p:grpSpPr bwMode="auto">
          <a:xfrm>
            <a:off x="5898771" y="5020307"/>
            <a:ext cx="1601788" cy="1182688"/>
            <a:chOff x="2714320" y="4725055"/>
            <a:chExt cx="1602099" cy="1182736"/>
          </a:xfrm>
        </p:grpSpPr>
        <p:sp>
          <p:nvSpPr>
            <p:cNvPr id="9" name="Predefined Process 8">
              <a:extLst>
                <a:ext uri="{FF2B5EF4-FFF2-40B4-BE49-F238E27FC236}">
                  <a16:creationId xmlns:a16="http://schemas.microsoft.com/office/drawing/2014/main" id="{8EC970C5-87CF-29A0-ABB7-23EEE7BCFD0C}"/>
                </a:ext>
              </a:extLst>
            </p:cNvPr>
            <p:cNvSpPr>
              <a:spLocks noChangeArrowheads="1"/>
            </p:cNvSpPr>
            <p:nvPr/>
          </p:nvSpPr>
          <p:spPr bwMode="auto">
            <a:xfrm>
              <a:off x="3084338" y="4725055"/>
              <a:ext cx="890987" cy="771870"/>
            </a:xfrm>
            <a:prstGeom prst="flowChartPredefinedProcess">
              <a:avLst/>
            </a:prstGeom>
            <a:solidFill>
              <a:srgbClr val="FCD5B5"/>
            </a:solidFill>
            <a:ln w="9525">
              <a:solidFill>
                <a:schemeClr val="tx1"/>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endParaRPr>
            </a:p>
          </p:txBody>
        </p:sp>
        <p:sp>
          <p:nvSpPr>
            <p:cNvPr id="14352" name="TextBox 14">
              <a:extLst>
                <a:ext uri="{FF2B5EF4-FFF2-40B4-BE49-F238E27FC236}">
                  <a16:creationId xmlns:a16="http://schemas.microsoft.com/office/drawing/2014/main" id="{3175C288-3C30-A74E-38A4-26898A04A635}"/>
                </a:ext>
              </a:extLst>
            </p:cNvPr>
            <p:cNvSpPr txBox="1">
              <a:spLocks noChangeArrowheads="1"/>
            </p:cNvSpPr>
            <p:nvPr/>
          </p:nvSpPr>
          <p:spPr bwMode="auto">
            <a:xfrm>
              <a:off x="2714320" y="5446126"/>
              <a:ext cx="16020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n-US" altLang="en-US" sz="2400"/>
                <a:t>processing</a:t>
              </a:r>
            </a:p>
          </p:txBody>
        </p:sp>
      </p:grpSp>
      <p:sp>
        <p:nvSpPr>
          <p:cNvPr id="11" name="TextBox 10">
            <a:extLst>
              <a:ext uri="{FF2B5EF4-FFF2-40B4-BE49-F238E27FC236}">
                <a16:creationId xmlns:a16="http://schemas.microsoft.com/office/drawing/2014/main" id="{8F389FB7-107A-157D-A943-E1C23EDEF8FD}"/>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18.9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6D728-D8A8-B51A-F580-7B12D10DA5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7F0F54-46DE-6197-C7DA-250C6DED3F85}"/>
              </a:ext>
            </a:extLst>
          </p:cNvPr>
          <p:cNvSpPr>
            <a:spLocks noGrp="1"/>
          </p:cNvSpPr>
          <p:nvPr>
            <p:ph type="title"/>
          </p:nvPr>
        </p:nvSpPr>
        <p:spPr>
          <a:xfrm>
            <a:off x="1813603" y="136524"/>
            <a:ext cx="8616402" cy="1644803"/>
          </a:xfrm>
        </p:spPr>
        <p:txBody>
          <a:bodyPr>
            <a:normAutofit fontScale="90000"/>
          </a:bodyPr>
          <a:lstStyle/>
          <a:p>
            <a:r>
              <a:rPr lang="en-GB" kern="100" dirty="0">
                <a:effectLst/>
                <a:latin typeface="Aptos" panose="020B0004020202020204" pitchFamily="34" charset="0"/>
                <a:ea typeface="Aptos" panose="020B0004020202020204" pitchFamily="34" charset="0"/>
                <a:cs typeface="Times New Roman" panose="02020603050405020304" pitchFamily="18" charset="0"/>
              </a:rPr>
              <a:t>Table 18.1 </a:t>
            </a:r>
            <a:r>
              <a:rPr lang="en-GB" dirty="0">
                <a:solidFill>
                  <a:srgbClr val="141413"/>
                </a:solidFill>
                <a:effectLst/>
                <a:latin typeface="Helvetica" pitchFamily="2" charset="0"/>
              </a:rPr>
              <a:t>Strengths of Humans and Computers in Decision Making</a:t>
            </a:r>
            <a:br>
              <a:rPr lang="en-GB" dirty="0">
                <a:solidFill>
                  <a:srgbClr val="141413"/>
                </a:solidFill>
                <a:effectLst/>
                <a:latin typeface="Helvetica" pitchFamily="2" charset="0"/>
              </a:rPr>
            </a:br>
            <a:r>
              <a:rPr lang="en-GB" sz="2000" dirty="0">
                <a:solidFill>
                  <a:srgbClr val="141413"/>
                </a:solidFill>
                <a:latin typeface="Helvetica" pitchFamily="2" charset="0"/>
              </a:rPr>
              <a:t>(From Mary L. Cummings. Automation bias in intelligent time critical decision support systems. In AIAA 1st intelligent systems technical conference 2004.)</a:t>
            </a:r>
            <a:endParaRPr lang="en-GB" sz="2800" dirty="0"/>
          </a:p>
        </p:txBody>
      </p:sp>
      <p:sp>
        <p:nvSpPr>
          <p:cNvPr id="3" name="Content Placeholder 2">
            <a:extLst>
              <a:ext uri="{FF2B5EF4-FFF2-40B4-BE49-F238E27FC236}">
                <a16:creationId xmlns:a16="http://schemas.microsoft.com/office/drawing/2014/main" id="{F231CDC1-FB71-F740-662B-D1DFBA31CF19}"/>
              </a:ext>
            </a:extLst>
          </p:cNvPr>
          <p:cNvSpPr>
            <a:spLocks noGrp="1"/>
          </p:cNvSpPr>
          <p:nvPr>
            <p:ph idx="1"/>
          </p:nvPr>
        </p:nvSpPr>
        <p:spPr>
          <a:xfrm>
            <a:off x="1813601" y="2104372"/>
            <a:ext cx="8640000" cy="4597051"/>
          </a:xfrm>
        </p:spPr>
        <p:txBody>
          <a:bodyPr>
            <a:normAutofit fontScale="92500" lnSpcReduction="20000"/>
          </a:bodyPr>
          <a:lstStyle/>
          <a:p>
            <a:pPr marL="9525" indent="0">
              <a:lnSpc>
                <a:spcPct val="120000"/>
              </a:lnSpc>
              <a:spcBef>
                <a:spcPts val="400"/>
              </a:spcBef>
              <a:spcAft>
                <a:spcPts val="400"/>
              </a:spcAft>
              <a:buNone/>
              <a:tabLst>
                <a:tab pos="1954213" algn="ctr"/>
                <a:tab pos="5864225" algn="ctr"/>
              </a:tabLst>
            </a:pPr>
            <a:r>
              <a:rPr lang="en-GB" sz="2600" kern="100" dirty="0">
                <a:latin typeface="Aptos" panose="020B0004020202020204" pitchFamily="34" charset="0"/>
                <a:ea typeface="Aptos" panose="020B0004020202020204" pitchFamily="34" charset="0"/>
                <a:cs typeface="Times New Roman" panose="02020603050405020304" pitchFamily="18" charset="0"/>
              </a:rPr>
              <a:t>	Humans are better at:	Computers are better at:</a:t>
            </a:r>
          </a:p>
          <a:p>
            <a:pPr marL="9525" indent="0">
              <a:lnSpc>
                <a:spcPct val="120000"/>
              </a:lnSpc>
              <a:spcBef>
                <a:spcPts val="400"/>
              </a:spcBef>
              <a:spcAft>
                <a:spcPts val="400"/>
              </a:spcAft>
              <a:buNone/>
              <a:tabLst>
                <a:tab pos="1954213" algn="ctr"/>
                <a:tab pos="5864225" algn="ctr"/>
              </a:tabLst>
            </a:pPr>
            <a:r>
              <a:rPr lang="en-GB" sz="2600" kern="100" dirty="0">
                <a:latin typeface="Aptos" panose="020B0004020202020204" pitchFamily="34" charset="0"/>
                <a:ea typeface="Aptos" panose="020B0004020202020204" pitchFamily="34" charset="0"/>
                <a:cs typeface="Times New Roman" panose="02020603050405020304" pitchFamily="18" charset="0"/>
              </a:rPr>
              <a:t>	Perceiving patterns	Responding quickly to</a:t>
            </a:r>
            <a:br>
              <a:rPr lang="en-GB" sz="2600" kern="100" dirty="0">
                <a:latin typeface="Aptos" panose="020B0004020202020204" pitchFamily="34" charset="0"/>
                <a:ea typeface="Aptos" panose="020B0004020202020204" pitchFamily="34" charset="0"/>
                <a:cs typeface="Times New Roman" panose="02020603050405020304" pitchFamily="18" charset="0"/>
              </a:rPr>
            </a:br>
            <a:r>
              <a:rPr lang="en-GB" sz="2600" kern="100" dirty="0">
                <a:latin typeface="Aptos" panose="020B0004020202020204" pitchFamily="34" charset="0"/>
                <a:ea typeface="Aptos" panose="020B0004020202020204" pitchFamily="34" charset="0"/>
                <a:cs typeface="Times New Roman" panose="02020603050405020304" pitchFamily="18" charset="0"/>
              </a:rPr>
              <a:t>		 control tasks</a:t>
            </a:r>
          </a:p>
          <a:p>
            <a:pPr marL="9525" indent="0">
              <a:lnSpc>
                <a:spcPct val="120000"/>
              </a:lnSpc>
              <a:spcBef>
                <a:spcPts val="400"/>
              </a:spcBef>
              <a:spcAft>
                <a:spcPts val="400"/>
              </a:spcAft>
              <a:buNone/>
              <a:tabLst>
                <a:tab pos="1954213" algn="ctr"/>
                <a:tab pos="5864225" algn="ctr"/>
              </a:tabLst>
            </a:pPr>
            <a:r>
              <a:rPr lang="en-GB" sz="2600" kern="100" dirty="0">
                <a:latin typeface="Aptos" panose="020B0004020202020204" pitchFamily="34" charset="0"/>
                <a:ea typeface="Aptos" panose="020B0004020202020204" pitchFamily="34" charset="0"/>
                <a:cs typeface="Times New Roman" panose="02020603050405020304" pitchFamily="18" charset="0"/>
              </a:rPr>
              <a:t>	Improvising and using 	Repetitive and routine tasks</a:t>
            </a:r>
            <a:br>
              <a:rPr lang="en-GB" sz="2600" kern="100" dirty="0">
                <a:latin typeface="Aptos" panose="020B0004020202020204" pitchFamily="34" charset="0"/>
                <a:ea typeface="Aptos" panose="020B0004020202020204" pitchFamily="34" charset="0"/>
                <a:cs typeface="Times New Roman" panose="02020603050405020304" pitchFamily="18" charset="0"/>
              </a:rPr>
            </a:br>
            <a:r>
              <a:rPr lang="en-GB" sz="2600" kern="100" dirty="0">
                <a:latin typeface="Aptos" panose="020B0004020202020204" pitchFamily="34" charset="0"/>
                <a:ea typeface="Aptos" panose="020B0004020202020204" pitchFamily="34" charset="0"/>
                <a:cs typeface="Times New Roman" panose="02020603050405020304" pitchFamily="18" charset="0"/>
              </a:rPr>
              <a:t>	flexible procedures</a:t>
            </a:r>
          </a:p>
          <a:p>
            <a:pPr marL="9525" indent="0">
              <a:lnSpc>
                <a:spcPct val="120000"/>
              </a:lnSpc>
              <a:spcBef>
                <a:spcPts val="400"/>
              </a:spcBef>
              <a:spcAft>
                <a:spcPts val="400"/>
              </a:spcAft>
              <a:buNone/>
              <a:tabLst>
                <a:tab pos="1954213" algn="ctr"/>
                <a:tab pos="5864225" algn="ctr"/>
              </a:tabLst>
            </a:pPr>
            <a:r>
              <a:rPr lang="en-GB" sz="2600" kern="100" dirty="0">
                <a:latin typeface="Aptos" panose="020B0004020202020204" pitchFamily="34" charset="0"/>
                <a:ea typeface="Aptos" panose="020B0004020202020204" pitchFamily="34" charset="0"/>
                <a:cs typeface="Times New Roman" panose="02020603050405020304" pitchFamily="18" charset="0"/>
              </a:rPr>
              <a:t>	Recalling relevant facts at 	Reasoning deductively</a:t>
            </a:r>
            <a:br>
              <a:rPr lang="en-GB" sz="2600" kern="100" dirty="0">
                <a:latin typeface="Aptos" panose="020B0004020202020204" pitchFamily="34" charset="0"/>
                <a:ea typeface="Aptos" panose="020B0004020202020204" pitchFamily="34" charset="0"/>
                <a:cs typeface="Times New Roman" panose="02020603050405020304" pitchFamily="18" charset="0"/>
              </a:rPr>
            </a:br>
            <a:r>
              <a:rPr lang="en-GB" sz="2600" kern="100" dirty="0">
                <a:latin typeface="Aptos" panose="020B0004020202020204" pitchFamily="34" charset="0"/>
                <a:ea typeface="Aptos" panose="020B0004020202020204" pitchFamily="34" charset="0"/>
                <a:cs typeface="Times New Roman" panose="02020603050405020304" pitchFamily="18" charset="0"/>
              </a:rPr>
              <a:t>	 the appropriate time</a:t>
            </a:r>
          </a:p>
          <a:p>
            <a:pPr marL="9525" indent="0">
              <a:lnSpc>
                <a:spcPct val="120000"/>
              </a:lnSpc>
              <a:spcBef>
                <a:spcPts val="400"/>
              </a:spcBef>
              <a:spcAft>
                <a:spcPts val="400"/>
              </a:spcAft>
              <a:buNone/>
              <a:tabLst>
                <a:tab pos="1954213" algn="ctr"/>
                <a:tab pos="5864225" algn="ctr"/>
              </a:tabLst>
            </a:pPr>
            <a:r>
              <a:rPr lang="en-GB" sz="2600" kern="100" dirty="0">
                <a:latin typeface="Aptos" panose="020B0004020202020204" pitchFamily="34" charset="0"/>
                <a:ea typeface="Aptos" panose="020B0004020202020204" pitchFamily="34" charset="0"/>
                <a:cs typeface="Times New Roman" panose="02020603050405020304" pitchFamily="18" charset="0"/>
              </a:rPr>
              <a:t>	Reasoning inductively	Handling many complex tasks</a:t>
            </a:r>
            <a:br>
              <a:rPr lang="en-GB" sz="2600" kern="100" dirty="0">
                <a:latin typeface="Aptos" panose="020B0004020202020204" pitchFamily="34" charset="0"/>
                <a:ea typeface="Aptos" panose="020B0004020202020204" pitchFamily="34" charset="0"/>
                <a:cs typeface="Times New Roman" panose="02020603050405020304" pitchFamily="18" charset="0"/>
              </a:rPr>
            </a:br>
            <a:r>
              <a:rPr lang="en-GB" sz="2600" kern="100" dirty="0">
                <a:latin typeface="Aptos" panose="020B0004020202020204" pitchFamily="34" charset="0"/>
                <a:ea typeface="Aptos" panose="020B0004020202020204" pitchFamily="34" charset="0"/>
                <a:cs typeface="Times New Roman" panose="02020603050405020304" pitchFamily="18" charset="0"/>
              </a:rPr>
              <a:t>		simultaneously</a:t>
            </a:r>
          </a:p>
          <a:p>
            <a:pPr marL="9525" indent="0">
              <a:lnSpc>
                <a:spcPct val="120000"/>
              </a:lnSpc>
              <a:spcBef>
                <a:spcPts val="400"/>
              </a:spcBef>
              <a:spcAft>
                <a:spcPts val="400"/>
              </a:spcAft>
              <a:buNone/>
              <a:tabLst>
                <a:tab pos="1954213" algn="ctr"/>
                <a:tab pos="5864225" algn="ctr"/>
              </a:tabLst>
            </a:pPr>
            <a:r>
              <a:rPr lang="en-GB" sz="2600" kern="100" dirty="0">
                <a:latin typeface="Aptos" panose="020B0004020202020204" pitchFamily="34" charset="0"/>
                <a:ea typeface="Aptos" panose="020B0004020202020204" pitchFamily="34" charset="0"/>
                <a:cs typeface="Times New Roman" panose="02020603050405020304" pitchFamily="18" charset="0"/>
              </a:rPr>
              <a:t>	Exercising judgment</a:t>
            </a:r>
          </a:p>
        </p:txBody>
      </p:sp>
      <p:cxnSp>
        <p:nvCxnSpPr>
          <p:cNvPr id="4" name="Straight Connector 3">
            <a:extLst>
              <a:ext uri="{FF2B5EF4-FFF2-40B4-BE49-F238E27FC236}">
                <a16:creationId xmlns:a16="http://schemas.microsoft.com/office/drawing/2014/main" id="{CAD95128-79E9-8AB9-AA5F-EB7BF587349B}"/>
              </a:ext>
            </a:extLst>
          </p:cNvPr>
          <p:cNvCxnSpPr>
            <a:cxnSpLocks/>
          </p:cNvCxnSpPr>
          <p:nvPr/>
        </p:nvCxnSpPr>
        <p:spPr>
          <a:xfrm>
            <a:off x="1813601" y="2600619"/>
            <a:ext cx="8640000" cy="0"/>
          </a:xfrm>
          <a:prstGeom prst="line">
            <a:avLst/>
          </a:prstGeom>
          <a:ln w="2857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C42A0B71-4666-40AE-438A-001DF9961EBB}"/>
              </a:ext>
            </a:extLst>
          </p:cNvPr>
          <p:cNvCxnSpPr>
            <a:cxnSpLocks/>
          </p:cNvCxnSpPr>
          <p:nvPr/>
        </p:nvCxnSpPr>
        <p:spPr>
          <a:xfrm>
            <a:off x="1776000" y="2009754"/>
            <a:ext cx="8640000" cy="0"/>
          </a:xfrm>
          <a:prstGeom prst="line">
            <a:avLst/>
          </a:prstGeom>
          <a:ln w="57150">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D9927A1F-FA4C-B202-D18A-7763EB9B49C1}"/>
              </a:ext>
            </a:extLst>
          </p:cNvPr>
          <p:cNvCxnSpPr>
            <a:cxnSpLocks/>
          </p:cNvCxnSpPr>
          <p:nvPr/>
        </p:nvCxnSpPr>
        <p:spPr>
          <a:xfrm>
            <a:off x="1813601" y="6473008"/>
            <a:ext cx="8640000" cy="0"/>
          </a:xfrm>
          <a:prstGeom prst="line">
            <a:avLst/>
          </a:prstGeom>
          <a:ln w="57150">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51169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67BF039-0402-8A64-DD58-DF3C0C4D1EB4}"/>
              </a:ext>
            </a:extLst>
          </p:cNvPr>
          <p:cNvGrpSpPr/>
          <p:nvPr/>
        </p:nvGrpSpPr>
        <p:grpSpPr>
          <a:xfrm>
            <a:off x="1265077" y="777972"/>
            <a:ext cx="10001519" cy="6092691"/>
            <a:chOff x="499537" y="331407"/>
            <a:chExt cx="10001519" cy="6092691"/>
          </a:xfrm>
        </p:grpSpPr>
        <p:grpSp>
          <p:nvGrpSpPr>
            <p:cNvPr id="8" name="Group 7">
              <a:extLst>
                <a:ext uri="{FF2B5EF4-FFF2-40B4-BE49-F238E27FC236}">
                  <a16:creationId xmlns:a16="http://schemas.microsoft.com/office/drawing/2014/main" id="{E010AABC-5EC8-02FA-4EE4-514900A03EE8}"/>
                </a:ext>
              </a:extLst>
            </p:cNvPr>
            <p:cNvGrpSpPr/>
            <p:nvPr/>
          </p:nvGrpSpPr>
          <p:grpSpPr>
            <a:xfrm>
              <a:off x="4365143" y="331407"/>
              <a:ext cx="5843948" cy="4763948"/>
              <a:chOff x="2735125" y="1125607"/>
              <a:chExt cx="5843948" cy="4763948"/>
            </a:xfrm>
          </p:grpSpPr>
          <p:cxnSp>
            <p:nvCxnSpPr>
              <p:cNvPr id="5" name="Straight Arrow Connector 4">
                <a:extLst>
                  <a:ext uri="{FF2B5EF4-FFF2-40B4-BE49-F238E27FC236}">
                    <a16:creationId xmlns:a16="http://schemas.microsoft.com/office/drawing/2014/main" id="{35F230D2-4658-2707-83C7-30063226CBAF}"/>
                  </a:ext>
                </a:extLst>
              </p:cNvPr>
              <p:cNvCxnSpPr/>
              <p:nvPr/>
            </p:nvCxnSpPr>
            <p:spPr>
              <a:xfrm flipV="1">
                <a:off x="2735125" y="1125607"/>
                <a:ext cx="0" cy="4320000"/>
              </a:xfrm>
              <a:prstGeom prst="straightConnector1">
                <a:avLst/>
              </a:prstGeom>
              <a:ln w="50800">
                <a:solidFill>
                  <a:schemeClr val="tx1">
                    <a:lumMod val="65000"/>
                    <a:lumOff val="3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3F8DB609-C012-E3CA-62A9-CFFDEF5D8B04}"/>
                  </a:ext>
                </a:extLst>
              </p:cNvPr>
              <p:cNvCxnSpPr/>
              <p:nvPr/>
            </p:nvCxnSpPr>
            <p:spPr>
              <a:xfrm flipV="1">
                <a:off x="3179073" y="5889555"/>
                <a:ext cx="5400000" cy="0"/>
              </a:xfrm>
              <a:prstGeom prst="straightConnector1">
                <a:avLst/>
              </a:prstGeom>
              <a:ln w="50800">
                <a:solidFill>
                  <a:schemeClr val="tx1">
                    <a:lumMod val="65000"/>
                    <a:lumOff val="3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B746B6FB-E819-0328-1C2A-57FD9AD71F37}"/>
                </a:ext>
              </a:extLst>
            </p:cNvPr>
            <p:cNvSpPr txBox="1"/>
            <p:nvPr/>
          </p:nvSpPr>
          <p:spPr>
            <a:xfrm>
              <a:off x="2894645" y="331407"/>
              <a:ext cx="1072858" cy="830997"/>
            </a:xfrm>
            <a:prstGeom prst="rect">
              <a:avLst/>
            </a:prstGeom>
            <a:noFill/>
          </p:spPr>
          <p:txBody>
            <a:bodyPr wrap="none" rtlCol="0">
              <a:spAutoFit/>
            </a:bodyPr>
            <a:lstStyle/>
            <a:p>
              <a:pPr algn="ctr"/>
              <a:r>
                <a:rPr lang="en-US" sz="2400" dirty="0"/>
                <a:t>explicit</a:t>
              </a:r>
            </a:p>
            <a:p>
              <a:pPr algn="ctr"/>
              <a:r>
                <a:rPr lang="en-US" sz="2400" dirty="0"/>
                <a:t>rules</a:t>
              </a:r>
            </a:p>
          </p:txBody>
        </p:sp>
        <p:sp>
          <p:nvSpPr>
            <p:cNvPr id="10" name="TextBox 9">
              <a:extLst>
                <a:ext uri="{FF2B5EF4-FFF2-40B4-BE49-F238E27FC236}">
                  <a16:creationId xmlns:a16="http://schemas.microsoft.com/office/drawing/2014/main" id="{8074C824-F96E-D463-83D8-41EB839FB66A}"/>
                </a:ext>
              </a:extLst>
            </p:cNvPr>
            <p:cNvSpPr txBox="1"/>
            <p:nvPr/>
          </p:nvSpPr>
          <p:spPr>
            <a:xfrm>
              <a:off x="499537" y="1706577"/>
              <a:ext cx="2003883" cy="1569660"/>
            </a:xfrm>
            <a:prstGeom prst="rect">
              <a:avLst/>
            </a:prstGeom>
            <a:noFill/>
          </p:spPr>
          <p:txBody>
            <a:bodyPr wrap="none" rtlCol="0">
              <a:spAutoFit/>
            </a:bodyPr>
            <a:lstStyle/>
            <a:p>
              <a:pPr algn="ctr"/>
              <a:r>
                <a:rPr lang="en-US" sz="3200" dirty="0">
                  <a:solidFill>
                    <a:srgbClr val="7030A0"/>
                  </a:solidFill>
                </a:rPr>
                <a:t>knowledge</a:t>
              </a:r>
            </a:p>
            <a:p>
              <a:pPr algn="ctr"/>
              <a:r>
                <a:rPr lang="en-US" sz="3200" dirty="0">
                  <a:solidFill>
                    <a:srgbClr val="7030A0"/>
                  </a:solidFill>
                </a:rPr>
                <a:t>acquisition</a:t>
              </a:r>
            </a:p>
            <a:p>
              <a:pPr algn="ctr"/>
              <a:r>
                <a:rPr lang="en-US" sz="3200" dirty="0">
                  <a:solidFill>
                    <a:srgbClr val="7030A0"/>
                  </a:solidFill>
                </a:rPr>
                <a:t>source</a:t>
              </a:r>
            </a:p>
          </p:txBody>
        </p:sp>
        <p:sp>
          <p:nvSpPr>
            <p:cNvPr id="12" name="TextBox 11">
              <a:extLst>
                <a:ext uri="{FF2B5EF4-FFF2-40B4-BE49-F238E27FC236}">
                  <a16:creationId xmlns:a16="http://schemas.microsoft.com/office/drawing/2014/main" id="{63EBB220-122B-8D4B-E556-44150F92FCFD}"/>
                </a:ext>
              </a:extLst>
            </p:cNvPr>
            <p:cNvSpPr txBox="1"/>
            <p:nvPr/>
          </p:nvSpPr>
          <p:spPr>
            <a:xfrm>
              <a:off x="6493012" y="5839323"/>
              <a:ext cx="2032159" cy="584775"/>
            </a:xfrm>
            <a:prstGeom prst="rect">
              <a:avLst/>
            </a:prstGeom>
            <a:noFill/>
          </p:spPr>
          <p:txBody>
            <a:bodyPr wrap="none" rtlCol="0">
              <a:spAutoFit/>
            </a:bodyPr>
            <a:lstStyle/>
            <a:p>
              <a:r>
                <a:rPr lang="en-US" sz="3200" dirty="0">
                  <a:solidFill>
                    <a:srgbClr val="7030A0"/>
                  </a:solidFill>
                </a:rPr>
                <a:t>application</a:t>
              </a:r>
            </a:p>
          </p:txBody>
        </p:sp>
        <p:sp>
          <p:nvSpPr>
            <p:cNvPr id="13" name="TextBox 12">
              <a:extLst>
                <a:ext uri="{FF2B5EF4-FFF2-40B4-BE49-F238E27FC236}">
                  <a16:creationId xmlns:a16="http://schemas.microsoft.com/office/drawing/2014/main" id="{EE55434A-ADFE-5B87-859C-9B90C4A6C2CA}"/>
                </a:ext>
              </a:extLst>
            </p:cNvPr>
            <p:cNvSpPr txBox="1"/>
            <p:nvPr/>
          </p:nvSpPr>
          <p:spPr>
            <a:xfrm>
              <a:off x="2911541" y="1641741"/>
              <a:ext cx="1039066" cy="830997"/>
            </a:xfrm>
            <a:prstGeom prst="rect">
              <a:avLst/>
            </a:prstGeom>
            <a:noFill/>
          </p:spPr>
          <p:txBody>
            <a:bodyPr wrap="none" rtlCol="0">
              <a:spAutoFit/>
            </a:bodyPr>
            <a:lstStyle/>
            <a:p>
              <a:pPr algn="ctr"/>
              <a:r>
                <a:rPr lang="en-US" sz="2400" dirty="0"/>
                <a:t>expert</a:t>
              </a:r>
              <a:br>
                <a:rPr lang="en-US" sz="2400" dirty="0"/>
              </a:br>
              <a:r>
                <a:rPr lang="en-US" sz="2400" dirty="0"/>
                <a:t>guided</a:t>
              </a:r>
            </a:p>
          </p:txBody>
        </p:sp>
        <p:sp>
          <p:nvSpPr>
            <p:cNvPr id="14" name="TextBox 13">
              <a:extLst>
                <a:ext uri="{FF2B5EF4-FFF2-40B4-BE49-F238E27FC236}">
                  <a16:creationId xmlns:a16="http://schemas.microsoft.com/office/drawing/2014/main" id="{57252725-3A08-6E52-158A-0C3FAD9486EA}"/>
                </a:ext>
              </a:extLst>
            </p:cNvPr>
            <p:cNvSpPr txBox="1"/>
            <p:nvPr/>
          </p:nvSpPr>
          <p:spPr>
            <a:xfrm>
              <a:off x="2635889" y="2952075"/>
              <a:ext cx="1590371" cy="830997"/>
            </a:xfrm>
            <a:prstGeom prst="rect">
              <a:avLst/>
            </a:prstGeom>
            <a:noFill/>
          </p:spPr>
          <p:txBody>
            <a:bodyPr wrap="none" rtlCol="0">
              <a:spAutoFit/>
            </a:bodyPr>
            <a:lstStyle/>
            <a:p>
              <a:pPr algn="ctr"/>
              <a:r>
                <a:rPr lang="en-US" sz="2400" dirty="0"/>
                <a:t>past expert</a:t>
              </a:r>
              <a:br>
                <a:rPr lang="en-US" sz="2400" dirty="0"/>
              </a:br>
              <a:r>
                <a:rPr lang="en-US" sz="2400" dirty="0"/>
                <a:t>data</a:t>
              </a:r>
            </a:p>
          </p:txBody>
        </p:sp>
        <p:sp>
          <p:nvSpPr>
            <p:cNvPr id="15" name="TextBox 14">
              <a:extLst>
                <a:ext uri="{FF2B5EF4-FFF2-40B4-BE49-F238E27FC236}">
                  <a16:creationId xmlns:a16="http://schemas.microsoft.com/office/drawing/2014/main" id="{49455644-5B3A-C86F-31CD-0F19B876C536}"/>
                </a:ext>
              </a:extLst>
            </p:cNvPr>
            <p:cNvSpPr txBox="1"/>
            <p:nvPr/>
          </p:nvSpPr>
          <p:spPr>
            <a:xfrm>
              <a:off x="2794842" y="4262408"/>
              <a:ext cx="1272464" cy="461665"/>
            </a:xfrm>
            <a:prstGeom prst="rect">
              <a:avLst/>
            </a:prstGeom>
            <a:noFill/>
          </p:spPr>
          <p:txBody>
            <a:bodyPr wrap="none" rtlCol="0">
              <a:spAutoFit/>
            </a:bodyPr>
            <a:lstStyle/>
            <a:p>
              <a:pPr algn="ctr"/>
              <a:r>
                <a:rPr lang="en-US" sz="2400" dirty="0"/>
                <a:t>raw data</a:t>
              </a:r>
            </a:p>
          </p:txBody>
        </p:sp>
        <p:sp>
          <p:nvSpPr>
            <p:cNvPr id="17" name="TextBox 16">
              <a:extLst>
                <a:ext uri="{FF2B5EF4-FFF2-40B4-BE49-F238E27FC236}">
                  <a16:creationId xmlns:a16="http://schemas.microsoft.com/office/drawing/2014/main" id="{9328669B-6364-FD32-F5C1-E245F51B3DC8}"/>
                </a:ext>
              </a:extLst>
            </p:cNvPr>
            <p:cNvSpPr txBox="1"/>
            <p:nvPr/>
          </p:nvSpPr>
          <p:spPr>
            <a:xfrm>
              <a:off x="4797528" y="5296141"/>
              <a:ext cx="1560428" cy="461665"/>
            </a:xfrm>
            <a:prstGeom prst="rect">
              <a:avLst/>
            </a:prstGeom>
            <a:noFill/>
          </p:spPr>
          <p:txBody>
            <a:bodyPr wrap="none" rtlCol="0">
              <a:spAutoFit/>
            </a:bodyPr>
            <a:lstStyle/>
            <a:p>
              <a:pPr algn="ctr"/>
              <a:r>
                <a:rPr lang="en-US" sz="2400" dirty="0"/>
                <a:t>automated</a:t>
              </a:r>
            </a:p>
          </p:txBody>
        </p:sp>
        <p:sp>
          <p:nvSpPr>
            <p:cNvPr id="18" name="TextBox 17">
              <a:extLst>
                <a:ext uri="{FF2B5EF4-FFF2-40B4-BE49-F238E27FC236}">
                  <a16:creationId xmlns:a16="http://schemas.microsoft.com/office/drawing/2014/main" id="{95FB4B62-C278-3669-53E8-83596C38D9E8}"/>
                </a:ext>
              </a:extLst>
            </p:cNvPr>
            <p:cNvSpPr txBox="1"/>
            <p:nvPr/>
          </p:nvSpPr>
          <p:spPr>
            <a:xfrm>
              <a:off x="6661637" y="5296141"/>
              <a:ext cx="2251065" cy="461665"/>
            </a:xfrm>
            <a:prstGeom prst="rect">
              <a:avLst/>
            </a:prstGeom>
            <a:noFill/>
          </p:spPr>
          <p:txBody>
            <a:bodyPr wrap="none" rtlCol="0">
              <a:spAutoFit/>
            </a:bodyPr>
            <a:lstStyle/>
            <a:p>
              <a:pPr algn="ctr"/>
              <a:r>
                <a:rPr lang="en-US" sz="2400" dirty="0"/>
                <a:t>non-/less-expert</a:t>
              </a:r>
            </a:p>
          </p:txBody>
        </p:sp>
        <p:sp>
          <p:nvSpPr>
            <p:cNvPr id="19" name="TextBox 18">
              <a:extLst>
                <a:ext uri="{FF2B5EF4-FFF2-40B4-BE49-F238E27FC236}">
                  <a16:creationId xmlns:a16="http://schemas.microsoft.com/office/drawing/2014/main" id="{6F347789-C7E8-40C9-D510-970B3BBD8A06}"/>
                </a:ext>
              </a:extLst>
            </p:cNvPr>
            <p:cNvSpPr txBox="1"/>
            <p:nvPr/>
          </p:nvSpPr>
          <p:spPr>
            <a:xfrm>
              <a:off x="9216383" y="5304664"/>
              <a:ext cx="992708" cy="461665"/>
            </a:xfrm>
            <a:prstGeom prst="rect">
              <a:avLst/>
            </a:prstGeom>
            <a:noFill/>
          </p:spPr>
          <p:txBody>
            <a:bodyPr wrap="none" rtlCol="0">
              <a:spAutoFit/>
            </a:bodyPr>
            <a:lstStyle/>
            <a:p>
              <a:pPr algn="ctr"/>
              <a:r>
                <a:rPr lang="en-US" sz="2400" dirty="0"/>
                <a:t>expert</a:t>
              </a:r>
            </a:p>
          </p:txBody>
        </p:sp>
        <p:sp>
          <p:nvSpPr>
            <p:cNvPr id="22" name="Oval 21">
              <a:extLst>
                <a:ext uri="{FF2B5EF4-FFF2-40B4-BE49-F238E27FC236}">
                  <a16:creationId xmlns:a16="http://schemas.microsoft.com/office/drawing/2014/main" id="{59216833-B953-5A98-7512-95C16A4DE4D1}"/>
                </a:ext>
              </a:extLst>
            </p:cNvPr>
            <p:cNvSpPr/>
            <p:nvPr/>
          </p:nvSpPr>
          <p:spPr>
            <a:xfrm>
              <a:off x="4662982" y="354391"/>
              <a:ext cx="4031999" cy="1352186"/>
            </a:xfrm>
            <a:prstGeom prst="ellipse">
              <a:avLst/>
            </a:prstGeom>
            <a:solidFill>
              <a:schemeClr val="accent6">
                <a:lumMod val="20000"/>
                <a:lumOff val="80000"/>
              </a:schemeClr>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traditional</a:t>
              </a:r>
              <a:br>
                <a:rPr lang="en-US" sz="2400" dirty="0">
                  <a:solidFill>
                    <a:schemeClr val="tx1"/>
                  </a:solidFill>
                </a:rPr>
              </a:br>
              <a:r>
                <a:rPr lang="en-US" sz="2400" dirty="0">
                  <a:solidFill>
                    <a:schemeClr val="tx1"/>
                  </a:solidFill>
                </a:rPr>
                <a:t>expert systems</a:t>
              </a:r>
            </a:p>
          </p:txBody>
        </p:sp>
        <p:sp>
          <p:nvSpPr>
            <p:cNvPr id="24" name="Oval 23">
              <a:extLst>
                <a:ext uri="{FF2B5EF4-FFF2-40B4-BE49-F238E27FC236}">
                  <a16:creationId xmlns:a16="http://schemas.microsoft.com/office/drawing/2014/main" id="{93B2C721-06F8-8F69-896C-02AAAAC5C2C2}"/>
                </a:ext>
              </a:extLst>
            </p:cNvPr>
            <p:cNvSpPr/>
            <p:nvPr/>
          </p:nvSpPr>
          <p:spPr>
            <a:xfrm>
              <a:off x="8726556" y="536718"/>
              <a:ext cx="1710000" cy="4477116"/>
            </a:xfrm>
            <a:prstGeom prst="ellipse">
              <a:avLst/>
            </a:prstGeom>
            <a:solidFill>
              <a:schemeClr val="accent4">
                <a:lumMod val="20000"/>
                <a:lumOff val="80000"/>
              </a:schemeClr>
            </a:solidFill>
            <a:ln w="508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decision</a:t>
              </a:r>
              <a:br>
                <a:rPr lang="en-US" sz="2400" dirty="0">
                  <a:solidFill>
                    <a:schemeClr val="tx1"/>
                  </a:solidFill>
                </a:rPr>
              </a:br>
              <a:r>
                <a:rPr lang="en-US" sz="2400" dirty="0">
                  <a:solidFill>
                    <a:schemeClr val="tx1"/>
                  </a:solidFill>
                </a:rPr>
                <a:t>support systems</a:t>
              </a:r>
            </a:p>
            <a:p>
              <a:pPr algn="ctr"/>
              <a:endParaRPr lang="en-US" sz="2400" dirty="0">
                <a:solidFill>
                  <a:schemeClr val="tx1"/>
                </a:solidFill>
              </a:endParaRPr>
            </a:p>
            <a:p>
              <a:pPr algn="ctr"/>
              <a:endParaRPr lang="en-US" sz="2400" dirty="0">
                <a:solidFill>
                  <a:schemeClr val="tx1"/>
                </a:solidFill>
              </a:endParaRPr>
            </a:p>
          </p:txBody>
        </p:sp>
        <p:sp>
          <p:nvSpPr>
            <p:cNvPr id="25" name="Oval 24">
              <a:extLst>
                <a:ext uri="{FF2B5EF4-FFF2-40B4-BE49-F238E27FC236}">
                  <a16:creationId xmlns:a16="http://schemas.microsoft.com/office/drawing/2014/main" id="{B27C874F-B294-67E1-2ED7-B2D2D46A135B}"/>
                </a:ext>
              </a:extLst>
            </p:cNvPr>
            <p:cNvSpPr/>
            <p:nvPr/>
          </p:nvSpPr>
          <p:spPr>
            <a:xfrm>
              <a:off x="4623899" y="1948387"/>
              <a:ext cx="4031999" cy="1352186"/>
            </a:xfrm>
            <a:prstGeom prst="ellipse">
              <a:avLst/>
            </a:prstGeom>
            <a:solidFill>
              <a:schemeClr val="accent5">
                <a:lumMod val="20000"/>
                <a:lumOff val="80000"/>
              </a:schemeClr>
            </a:solidFill>
            <a:ln w="508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machine learning</a:t>
              </a:r>
            </a:p>
            <a:p>
              <a:pPr algn="ctr"/>
              <a:r>
                <a:rPr lang="en-US" sz="2400" dirty="0">
                  <a:solidFill>
                    <a:schemeClr val="tx1"/>
                  </a:solidFill>
                </a:rPr>
                <a:t>based expert systems</a:t>
              </a:r>
            </a:p>
          </p:txBody>
        </p:sp>
        <p:sp>
          <p:nvSpPr>
            <p:cNvPr id="26" name="Oval 25">
              <a:extLst>
                <a:ext uri="{FF2B5EF4-FFF2-40B4-BE49-F238E27FC236}">
                  <a16:creationId xmlns:a16="http://schemas.microsoft.com/office/drawing/2014/main" id="{32FA56CF-BEAD-B22F-69AE-F3A2CE734388}"/>
                </a:ext>
              </a:extLst>
            </p:cNvPr>
            <p:cNvSpPr/>
            <p:nvPr/>
          </p:nvSpPr>
          <p:spPr>
            <a:xfrm>
              <a:off x="8655898" y="3578087"/>
              <a:ext cx="1845158" cy="1203414"/>
            </a:xfrm>
            <a:prstGeom prst="ellipse">
              <a:avLst/>
            </a:prstGeom>
            <a:solidFill>
              <a:schemeClr val="accent2">
                <a:lumMod val="20000"/>
                <a:lumOff val="80000"/>
              </a:schemeClr>
            </a:solid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visual</a:t>
              </a:r>
              <a:br>
                <a:rPr lang="en-US" sz="2400" dirty="0">
                  <a:solidFill>
                    <a:schemeClr val="tx1"/>
                  </a:solidFill>
                </a:rPr>
              </a:br>
              <a:r>
                <a:rPr lang="en-US" sz="2400" dirty="0">
                  <a:solidFill>
                    <a:schemeClr val="tx1"/>
                  </a:solidFill>
                </a:rPr>
                <a:t>analytics</a:t>
              </a:r>
            </a:p>
          </p:txBody>
        </p:sp>
      </p:grpSp>
      <p:sp>
        <p:nvSpPr>
          <p:cNvPr id="2" name="TextBox 1">
            <a:extLst>
              <a:ext uri="{FF2B5EF4-FFF2-40B4-BE49-F238E27FC236}">
                <a16:creationId xmlns:a16="http://schemas.microsoft.com/office/drawing/2014/main" id="{A0D105AE-AED1-1747-0C3A-7665B757AF5C}"/>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18.1</a:t>
            </a:r>
          </a:p>
        </p:txBody>
      </p:sp>
      <p:sp>
        <p:nvSpPr>
          <p:cNvPr id="3" name="Title 2">
            <a:extLst>
              <a:ext uri="{FF2B5EF4-FFF2-40B4-BE49-F238E27FC236}">
                <a16:creationId xmlns:a16="http://schemas.microsoft.com/office/drawing/2014/main" id="{05BCE297-C80C-3C85-EB4B-4E6E56865976}"/>
              </a:ext>
            </a:extLst>
          </p:cNvPr>
          <p:cNvSpPr>
            <a:spLocks noGrp="1"/>
          </p:cNvSpPr>
          <p:nvPr>
            <p:ph type="title"/>
          </p:nvPr>
        </p:nvSpPr>
        <p:spPr/>
        <p:txBody>
          <a:bodyPr/>
          <a:lstStyle/>
          <a:p>
            <a:r>
              <a:rPr lang="en-US" dirty="0"/>
              <a:t>Different forms of expert involvement.</a:t>
            </a:r>
          </a:p>
        </p:txBody>
      </p:sp>
    </p:spTree>
    <p:extLst>
      <p:ext uri="{BB962C8B-B14F-4D97-AF65-F5344CB8AC3E}">
        <p14:creationId xmlns:p14="http://schemas.microsoft.com/office/powerpoint/2010/main" val="153732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F8722E5-6A13-F8C7-C234-9C9644C66E38}"/>
              </a:ext>
            </a:extLst>
          </p:cNvPr>
          <p:cNvGrpSpPr/>
          <p:nvPr/>
        </p:nvGrpSpPr>
        <p:grpSpPr>
          <a:xfrm>
            <a:off x="465485" y="1375103"/>
            <a:ext cx="11126621" cy="5074862"/>
            <a:chOff x="465485" y="1162453"/>
            <a:chExt cx="11126621" cy="5074862"/>
          </a:xfrm>
        </p:grpSpPr>
        <p:grpSp>
          <p:nvGrpSpPr>
            <p:cNvPr id="4" name="Group 3">
              <a:extLst>
                <a:ext uri="{FF2B5EF4-FFF2-40B4-BE49-F238E27FC236}">
                  <a16:creationId xmlns:a16="http://schemas.microsoft.com/office/drawing/2014/main" id="{9AEC15AD-11DA-B10D-8D68-A7224EF7767F}"/>
                </a:ext>
              </a:extLst>
            </p:cNvPr>
            <p:cNvGrpSpPr>
              <a:grpSpLocks noChangeAspect="1"/>
            </p:cNvGrpSpPr>
            <p:nvPr/>
          </p:nvGrpSpPr>
          <p:grpSpPr>
            <a:xfrm>
              <a:off x="532354" y="3482231"/>
              <a:ext cx="1080000" cy="1149842"/>
              <a:chOff x="5700709" y="5565775"/>
              <a:chExt cx="428911" cy="456648"/>
            </a:xfrm>
          </p:grpSpPr>
          <p:sp>
            <p:nvSpPr>
              <p:cNvPr id="5" name="Smiley Face 4">
                <a:extLst>
                  <a:ext uri="{FF2B5EF4-FFF2-40B4-BE49-F238E27FC236}">
                    <a16:creationId xmlns:a16="http://schemas.microsoft.com/office/drawing/2014/main" id="{FC2C95AB-7C21-6EF1-7DF4-D2EE6BD8E538}"/>
                  </a:ext>
                </a:extLst>
              </p:cNvPr>
              <p:cNvSpPr/>
              <p:nvPr/>
            </p:nvSpPr>
            <p:spPr>
              <a:xfrm>
                <a:off x="5716584" y="5606212"/>
                <a:ext cx="386561" cy="386561"/>
              </a:xfrm>
              <a:prstGeom prst="smileyFace">
                <a:avLst>
                  <a:gd name="adj" fmla="val 4653"/>
                </a:avLst>
              </a:pr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Chord 5">
                <a:extLst>
                  <a:ext uri="{FF2B5EF4-FFF2-40B4-BE49-F238E27FC236}">
                    <a16:creationId xmlns:a16="http://schemas.microsoft.com/office/drawing/2014/main" id="{02606959-8E08-D144-63A7-EA7CF47A1C0C}"/>
                  </a:ext>
                </a:extLst>
              </p:cNvPr>
              <p:cNvSpPr>
                <a:spLocks noChangeAspect="1"/>
              </p:cNvSpPr>
              <p:nvPr/>
            </p:nvSpPr>
            <p:spPr>
              <a:xfrm>
                <a:off x="5700709" y="5599862"/>
                <a:ext cx="422561" cy="422561"/>
              </a:xfrm>
              <a:prstGeom prst="chord">
                <a:avLst>
                  <a:gd name="adj1" fmla="val 13890078"/>
                  <a:gd name="adj2" fmla="val 20052712"/>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639338C4-EBAD-7C60-0A6F-D0C5113B7C9E}"/>
                  </a:ext>
                </a:extLst>
              </p:cNvPr>
              <p:cNvCxnSpPr/>
              <p:nvPr/>
            </p:nvCxnSpPr>
            <p:spPr>
              <a:xfrm>
                <a:off x="5800725" y="5565775"/>
                <a:ext cx="328895" cy="7800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9" name="Smiley Face 8">
              <a:extLst>
                <a:ext uri="{FF2B5EF4-FFF2-40B4-BE49-F238E27FC236}">
                  <a16:creationId xmlns:a16="http://schemas.microsoft.com/office/drawing/2014/main" id="{B0F9FFA3-4CFD-6782-A4DF-258DDD55C4D7}"/>
                </a:ext>
              </a:extLst>
            </p:cNvPr>
            <p:cNvSpPr>
              <a:spLocks noChangeAspect="1"/>
            </p:cNvSpPr>
            <p:nvPr/>
          </p:nvSpPr>
          <p:spPr>
            <a:xfrm>
              <a:off x="8700304" y="5265315"/>
              <a:ext cx="972000" cy="972000"/>
            </a:xfrm>
            <a:prstGeom prst="smileyFace">
              <a:avLst>
                <a:gd name="adj" fmla="val 4653"/>
              </a:avLst>
            </a:prstGeom>
            <a:solidFill>
              <a:srgbClr val="00FD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Internal Storage 11">
              <a:extLst>
                <a:ext uri="{FF2B5EF4-FFF2-40B4-BE49-F238E27FC236}">
                  <a16:creationId xmlns:a16="http://schemas.microsoft.com/office/drawing/2014/main" id="{FD905FBA-872C-3112-FD7A-730391AD7FA1}"/>
                </a:ext>
              </a:extLst>
            </p:cNvPr>
            <p:cNvSpPr/>
            <p:nvPr/>
          </p:nvSpPr>
          <p:spPr>
            <a:xfrm>
              <a:off x="4072038" y="3522372"/>
              <a:ext cx="1148985" cy="1108470"/>
            </a:xfrm>
            <a:prstGeom prst="flowChartInternalStorage">
              <a:avLst/>
            </a:prstGeom>
            <a:solidFill>
              <a:schemeClr val="tx1">
                <a:lumMod val="50000"/>
                <a:lumOff val="50000"/>
              </a:schemeClr>
            </a:solidFill>
            <a:ln>
              <a:solidFill>
                <a:srgbClr val="0D0D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descr="Shape&#10;&#10;Description automatically generated with low confidence">
              <a:extLst>
                <a:ext uri="{FF2B5EF4-FFF2-40B4-BE49-F238E27FC236}">
                  <a16:creationId xmlns:a16="http://schemas.microsoft.com/office/drawing/2014/main" id="{1EEBD9C2-ED5F-E40B-4BE2-829DEE4C1F24}"/>
                </a:ext>
              </a:extLst>
            </p:cNvPr>
            <p:cNvPicPr>
              <a:picLocks noChangeAspect="1"/>
            </p:cNvPicPr>
            <p:nvPr/>
          </p:nvPicPr>
          <p:blipFill rotWithShape="1">
            <a:blip r:embed="rId3"/>
            <a:srcRect l="14855" t="4944" r="15981" b="19994"/>
            <a:stretch/>
          </p:blipFill>
          <p:spPr>
            <a:xfrm flipV="1">
              <a:off x="6758113" y="3536607"/>
              <a:ext cx="1041140" cy="1080000"/>
            </a:xfrm>
            <a:prstGeom prst="rect">
              <a:avLst/>
            </a:prstGeom>
          </p:spPr>
        </p:pic>
        <p:sp>
          <p:nvSpPr>
            <p:cNvPr id="16" name="TextBox 15">
              <a:extLst>
                <a:ext uri="{FF2B5EF4-FFF2-40B4-BE49-F238E27FC236}">
                  <a16:creationId xmlns:a16="http://schemas.microsoft.com/office/drawing/2014/main" id="{8F106BEF-71C8-0800-C78F-A52D54C297D5}"/>
                </a:ext>
              </a:extLst>
            </p:cNvPr>
            <p:cNvSpPr txBox="1"/>
            <p:nvPr/>
          </p:nvSpPr>
          <p:spPr>
            <a:xfrm>
              <a:off x="517976" y="2787224"/>
              <a:ext cx="1124988" cy="523220"/>
            </a:xfrm>
            <a:prstGeom prst="rect">
              <a:avLst/>
            </a:prstGeom>
            <a:noFill/>
          </p:spPr>
          <p:txBody>
            <a:bodyPr wrap="none" rtlCol="0">
              <a:spAutoFit/>
            </a:bodyPr>
            <a:lstStyle/>
            <a:p>
              <a:pPr algn="ctr"/>
              <a:r>
                <a:rPr lang="en-US" sz="2800" dirty="0"/>
                <a:t>expert</a:t>
              </a:r>
            </a:p>
          </p:txBody>
        </p:sp>
        <p:sp>
          <p:nvSpPr>
            <p:cNvPr id="17" name="Right Arrow 16">
              <a:extLst>
                <a:ext uri="{FF2B5EF4-FFF2-40B4-BE49-F238E27FC236}">
                  <a16:creationId xmlns:a16="http://schemas.microsoft.com/office/drawing/2014/main" id="{2A2C0FBF-68CC-0E6B-69D7-F8AFAC292EA6}"/>
                </a:ext>
              </a:extLst>
            </p:cNvPr>
            <p:cNvSpPr/>
            <p:nvPr/>
          </p:nvSpPr>
          <p:spPr>
            <a:xfrm>
              <a:off x="2128034" y="3626607"/>
              <a:ext cx="1428323" cy="900000"/>
            </a:xfrm>
            <a:prstGeom prst="rightArrow">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35F25D4-3282-829F-FB9E-CB3DBE9EE49A}"/>
                </a:ext>
              </a:extLst>
            </p:cNvPr>
            <p:cNvSpPr txBox="1"/>
            <p:nvPr/>
          </p:nvSpPr>
          <p:spPr>
            <a:xfrm>
              <a:off x="744310" y="1162453"/>
              <a:ext cx="4372480" cy="646331"/>
            </a:xfrm>
            <a:prstGeom prst="rect">
              <a:avLst/>
            </a:prstGeom>
            <a:noFill/>
          </p:spPr>
          <p:txBody>
            <a:bodyPr wrap="none" rtlCol="0">
              <a:spAutoFit/>
            </a:bodyPr>
            <a:lstStyle/>
            <a:p>
              <a:pPr algn="ctr"/>
              <a:r>
                <a:rPr lang="en-US" sz="3600" dirty="0"/>
                <a:t>knowledge acquisition</a:t>
              </a:r>
            </a:p>
          </p:txBody>
        </p:sp>
        <p:sp>
          <p:nvSpPr>
            <p:cNvPr id="19" name="TextBox 18">
              <a:extLst>
                <a:ext uri="{FF2B5EF4-FFF2-40B4-BE49-F238E27FC236}">
                  <a16:creationId xmlns:a16="http://schemas.microsoft.com/office/drawing/2014/main" id="{40C2338A-125A-BBB1-E006-E059B09749C9}"/>
                </a:ext>
              </a:extLst>
            </p:cNvPr>
            <p:cNvSpPr txBox="1"/>
            <p:nvPr/>
          </p:nvSpPr>
          <p:spPr>
            <a:xfrm>
              <a:off x="4196728" y="2741057"/>
              <a:ext cx="899605" cy="523220"/>
            </a:xfrm>
            <a:prstGeom prst="rect">
              <a:avLst/>
            </a:prstGeom>
            <a:noFill/>
          </p:spPr>
          <p:txBody>
            <a:bodyPr wrap="none" rtlCol="0">
              <a:spAutoFit/>
            </a:bodyPr>
            <a:lstStyle/>
            <a:p>
              <a:pPr algn="ctr"/>
              <a:r>
                <a:rPr lang="en-US" sz="2800" dirty="0"/>
                <a:t>rules</a:t>
              </a:r>
            </a:p>
          </p:txBody>
        </p:sp>
        <p:sp>
          <p:nvSpPr>
            <p:cNvPr id="20" name="TextBox 19">
              <a:extLst>
                <a:ext uri="{FF2B5EF4-FFF2-40B4-BE49-F238E27FC236}">
                  <a16:creationId xmlns:a16="http://schemas.microsoft.com/office/drawing/2014/main" id="{EF19FA08-F036-FD82-3279-E42FB755DD8D}"/>
                </a:ext>
              </a:extLst>
            </p:cNvPr>
            <p:cNvSpPr txBox="1"/>
            <p:nvPr/>
          </p:nvSpPr>
          <p:spPr>
            <a:xfrm>
              <a:off x="6680634" y="2547622"/>
              <a:ext cx="1196097" cy="954107"/>
            </a:xfrm>
            <a:prstGeom prst="rect">
              <a:avLst/>
            </a:prstGeom>
            <a:noFill/>
          </p:spPr>
          <p:txBody>
            <a:bodyPr wrap="none" rtlCol="0">
              <a:spAutoFit/>
            </a:bodyPr>
            <a:lstStyle/>
            <a:p>
              <a:pPr algn="ctr"/>
              <a:r>
                <a:rPr lang="en-US" sz="2800" dirty="0"/>
                <a:t>expert</a:t>
              </a:r>
              <a:br>
                <a:rPr lang="en-US" sz="2800" dirty="0"/>
              </a:br>
              <a:r>
                <a:rPr lang="en-US" sz="2800" dirty="0"/>
                <a:t>system</a:t>
              </a:r>
            </a:p>
          </p:txBody>
        </p:sp>
        <p:sp>
          <p:nvSpPr>
            <p:cNvPr id="21" name="TextBox 20">
              <a:extLst>
                <a:ext uri="{FF2B5EF4-FFF2-40B4-BE49-F238E27FC236}">
                  <a16:creationId xmlns:a16="http://schemas.microsoft.com/office/drawing/2014/main" id="{E57B2989-1A47-28DF-C74C-CEA958E9FED6}"/>
                </a:ext>
              </a:extLst>
            </p:cNvPr>
            <p:cNvSpPr txBox="1"/>
            <p:nvPr/>
          </p:nvSpPr>
          <p:spPr>
            <a:xfrm>
              <a:off x="7819237" y="1162453"/>
              <a:ext cx="2255618" cy="646331"/>
            </a:xfrm>
            <a:prstGeom prst="rect">
              <a:avLst/>
            </a:prstGeom>
            <a:noFill/>
          </p:spPr>
          <p:txBody>
            <a:bodyPr wrap="none" rtlCol="0">
              <a:spAutoFit/>
            </a:bodyPr>
            <a:lstStyle/>
            <a:p>
              <a:pPr algn="ctr"/>
              <a:r>
                <a:rPr lang="en-US" sz="3600" dirty="0"/>
                <a:t>application</a:t>
              </a:r>
            </a:p>
          </p:txBody>
        </p:sp>
        <p:cxnSp>
          <p:nvCxnSpPr>
            <p:cNvPr id="23" name="Straight Arrow Connector 22">
              <a:extLst>
                <a:ext uri="{FF2B5EF4-FFF2-40B4-BE49-F238E27FC236}">
                  <a16:creationId xmlns:a16="http://schemas.microsoft.com/office/drawing/2014/main" id="{E27692B8-CF46-CBC4-035F-3BDA004EEEBF}"/>
                </a:ext>
              </a:extLst>
            </p:cNvPr>
            <p:cNvCxnSpPr>
              <a:cxnSpLocks/>
            </p:cNvCxnSpPr>
            <p:nvPr/>
          </p:nvCxnSpPr>
          <p:spPr>
            <a:xfrm>
              <a:off x="5395609" y="4076607"/>
              <a:ext cx="1025329" cy="0"/>
            </a:xfrm>
            <a:prstGeom prst="straightConnector1">
              <a:avLst/>
            </a:prstGeom>
            <a:ln w="127000">
              <a:solidFill>
                <a:srgbClr val="7030A0"/>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2D57D25-BADC-7F9D-302D-DD0429B349BB}"/>
                </a:ext>
              </a:extLst>
            </p:cNvPr>
            <p:cNvCxnSpPr>
              <a:cxnSpLocks/>
            </p:cNvCxnSpPr>
            <p:nvPr/>
          </p:nvCxnSpPr>
          <p:spPr>
            <a:xfrm>
              <a:off x="8136429" y="4076607"/>
              <a:ext cx="2050658" cy="0"/>
            </a:xfrm>
            <a:prstGeom prst="straightConnector1">
              <a:avLst/>
            </a:prstGeom>
            <a:ln w="127000">
              <a:solidFill>
                <a:srgbClr val="7030A0"/>
              </a:solidFill>
              <a:tailEnd type="triangle" w="med" len="sm"/>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1B48FE8B-4202-D484-C9A1-48D5EF9AE9B3}"/>
                </a:ext>
              </a:extLst>
            </p:cNvPr>
            <p:cNvSpPr txBox="1"/>
            <p:nvPr/>
          </p:nvSpPr>
          <p:spPr>
            <a:xfrm>
              <a:off x="8266866" y="3037694"/>
              <a:ext cx="1789785" cy="954107"/>
            </a:xfrm>
            <a:prstGeom prst="rect">
              <a:avLst/>
            </a:prstGeom>
            <a:noFill/>
          </p:spPr>
          <p:txBody>
            <a:bodyPr wrap="none" rtlCol="0">
              <a:spAutoFit/>
            </a:bodyPr>
            <a:lstStyle/>
            <a:p>
              <a:pPr algn="ctr"/>
              <a:r>
                <a:rPr lang="en-US" sz="2800" dirty="0"/>
                <a:t>automated</a:t>
              </a:r>
              <a:br>
                <a:rPr lang="en-US" sz="2800" dirty="0"/>
              </a:br>
              <a:r>
                <a:rPr lang="en-US" sz="2800" dirty="0"/>
                <a:t>action</a:t>
              </a:r>
            </a:p>
          </p:txBody>
        </p:sp>
        <p:cxnSp>
          <p:nvCxnSpPr>
            <p:cNvPr id="28" name="Straight Arrow Connector 27">
              <a:extLst>
                <a:ext uri="{FF2B5EF4-FFF2-40B4-BE49-F238E27FC236}">
                  <a16:creationId xmlns:a16="http://schemas.microsoft.com/office/drawing/2014/main" id="{6BDDDF66-AE3D-6A76-535E-A5EA22DCE85A}"/>
                </a:ext>
              </a:extLst>
            </p:cNvPr>
            <p:cNvCxnSpPr>
              <a:cxnSpLocks/>
            </p:cNvCxnSpPr>
            <p:nvPr/>
          </p:nvCxnSpPr>
          <p:spPr>
            <a:xfrm>
              <a:off x="7771644" y="4690393"/>
              <a:ext cx="933365" cy="676066"/>
            </a:xfrm>
            <a:prstGeom prst="straightConnector1">
              <a:avLst/>
            </a:prstGeom>
            <a:ln w="127000">
              <a:solidFill>
                <a:srgbClr val="7030A0"/>
              </a:solidFill>
              <a:tailEnd type="triangle" w="med" len="sm"/>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1BF7044-0F2A-0E9A-572A-EA37765E0011}"/>
                </a:ext>
              </a:extLst>
            </p:cNvPr>
            <p:cNvSpPr txBox="1"/>
            <p:nvPr/>
          </p:nvSpPr>
          <p:spPr>
            <a:xfrm>
              <a:off x="6553324" y="5116844"/>
              <a:ext cx="1803058" cy="954107"/>
            </a:xfrm>
            <a:prstGeom prst="rect">
              <a:avLst/>
            </a:prstGeom>
            <a:noFill/>
          </p:spPr>
          <p:txBody>
            <a:bodyPr wrap="none" rtlCol="0">
              <a:spAutoFit/>
            </a:bodyPr>
            <a:lstStyle/>
            <a:p>
              <a:pPr algn="ctr"/>
              <a:r>
                <a:rPr lang="en-US" sz="2800" dirty="0"/>
                <a:t>advising</a:t>
              </a:r>
              <a:br>
                <a:rPr lang="en-US" sz="2800" dirty="0"/>
              </a:br>
              <a:r>
                <a:rPr lang="en-US" sz="2800" dirty="0"/>
                <a:t>non-expert</a:t>
              </a:r>
            </a:p>
          </p:txBody>
        </p:sp>
        <p:grpSp>
          <p:nvGrpSpPr>
            <p:cNvPr id="36" name="Group 35">
              <a:extLst>
                <a:ext uri="{FF2B5EF4-FFF2-40B4-BE49-F238E27FC236}">
                  <a16:creationId xmlns:a16="http://schemas.microsoft.com/office/drawing/2014/main" id="{418240AC-2087-509A-114D-A9EDD056C174}"/>
                </a:ext>
              </a:extLst>
            </p:cNvPr>
            <p:cNvGrpSpPr/>
            <p:nvPr/>
          </p:nvGrpSpPr>
          <p:grpSpPr>
            <a:xfrm>
              <a:off x="10332106" y="3446607"/>
              <a:ext cx="1260000" cy="1260000"/>
              <a:chOff x="10332106" y="2615825"/>
              <a:chExt cx="1260000" cy="1260000"/>
            </a:xfrm>
          </p:grpSpPr>
          <p:sp>
            <p:nvSpPr>
              <p:cNvPr id="35" name="Oval 34">
                <a:extLst>
                  <a:ext uri="{FF2B5EF4-FFF2-40B4-BE49-F238E27FC236}">
                    <a16:creationId xmlns:a16="http://schemas.microsoft.com/office/drawing/2014/main" id="{CA6F6C55-3A15-527F-0CB5-6EB74F711D9A}"/>
                  </a:ext>
                </a:extLst>
              </p:cNvPr>
              <p:cNvSpPr>
                <a:spLocks noChangeAspect="1"/>
              </p:cNvSpPr>
              <p:nvPr/>
            </p:nvSpPr>
            <p:spPr>
              <a:xfrm>
                <a:off x="10512106" y="2795825"/>
                <a:ext cx="900000" cy="900000"/>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Graphic 31" descr="Earth globe: Africa and Europe with solid fill">
                <a:extLst>
                  <a:ext uri="{FF2B5EF4-FFF2-40B4-BE49-F238E27FC236}">
                    <a16:creationId xmlns:a16="http://schemas.microsoft.com/office/drawing/2014/main" id="{FEC43014-C948-CA3A-3C6B-F27E82B0F48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32106" y="2615825"/>
                <a:ext cx="1260000" cy="1260000"/>
              </a:xfrm>
              <a:prstGeom prst="rect">
                <a:avLst/>
              </a:prstGeom>
            </p:spPr>
          </p:pic>
        </p:grpSp>
        <p:cxnSp>
          <p:nvCxnSpPr>
            <p:cNvPr id="34" name="Straight Arrow Connector 33">
              <a:extLst>
                <a:ext uri="{FF2B5EF4-FFF2-40B4-BE49-F238E27FC236}">
                  <a16:creationId xmlns:a16="http://schemas.microsoft.com/office/drawing/2014/main" id="{5DFFE0C0-FCBA-8E36-8971-3C84F975D633}"/>
                </a:ext>
              </a:extLst>
            </p:cNvPr>
            <p:cNvCxnSpPr>
              <a:cxnSpLocks/>
            </p:cNvCxnSpPr>
            <p:nvPr/>
          </p:nvCxnSpPr>
          <p:spPr>
            <a:xfrm flipV="1">
              <a:off x="9763691" y="4715895"/>
              <a:ext cx="933365" cy="676066"/>
            </a:xfrm>
            <a:prstGeom prst="straightConnector1">
              <a:avLst/>
            </a:prstGeom>
            <a:ln w="127000">
              <a:solidFill>
                <a:srgbClr val="7030A0"/>
              </a:solidFill>
              <a:tailEnd type="triangle" w="med" len="sm"/>
            </a:ln>
          </p:spPr>
          <p:style>
            <a:lnRef idx="1">
              <a:schemeClr val="accent1"/>
            </a:lnRef>
            <a:fillRef idx="0">
              <a:schemeClr val="accent1"/>
            </a:fillRef>
            <a:effectRef idx="0">
              <a:schemeClr val="accent1"/>
            </a:effectRef>
            <a:fontRef idx="minor">
              <a:schemeClr val="tx1"/>
            </a:fontRef>
          </p:style>
        </p:cxnSp>
        <p:sp>
          <p:nvSpPr>
            <p:cNvPr id="37" name="Right Brace 36">
              <a:extLst>
                <a:ext uri="{FF2B5EF4-FFF2-40B4-BE49-F238E27FC236}">
                  <a16:creationId xmlns:a16="http://schemas.microsoft.com/office/drawing/2014/main" id="{228C22AD-E6DC-7F71-5825-2EACA76B1C17}"/>
                </a:ext>
              </a:extLst>
            </p:cNvPr>
            <p:cNvSpPr/>
            <p:nvPr/>
          </p:nvSpPr>
          <p:spPr>
            <a:xfrm rot="16200000">
              <a:off x="2690166" y="-206736"/>
              <a:ext cx="480762" cy="4930123"/>
            </a:xfrm>
            <a:prstGeom prst="rightBrace">
              <a:avLst>
                <a:gd name="adj1" fmla="val 52848"/>
                <a:gd name="adj2" fmla="val 50000"/>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39" name="Right Brace 38">
              <a:extLst>
                <a:ext uri="{FF2B5EF4-FFF2-40B4-BE49-F238E27FC236}">
                  <a16:creationId xmlns:a16="http://schemas.microsoft.com/office/drawing/2014/main" id="{1CF0A56D-99ED-ECFE-6CFB-07F24E9CEDF9}"/>
                </a:ext>
              </a:extLst>
            </p:cNvPr>
            <p:cNvSpPr/>
            <p:nvPr/>
          </p:nvSpPr>
          <p:spPr>
            <a:xfrm rot="16200000">
              <a:off x="8706664" y="-230933"/>
              <a:ext cx="480762" cy="4930123"/>
            </a:xfrm>
            <a:prstGeom prst="rightBrace">
              <a:avLst>
                <a:gd name="adj1" fmla="val 52848"/>
                <a:gd name="adj2" fmla="val 50000"/>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grpSp>
      <p:sp>
        <p:nvSpPr>
          <p:cNvPr id="2" name="TextBox 1">
            <a:extLst>
              <a:ext uri="{FF2B5EF4-FFF2-40B4-BE49-F238E27FC236}">
                <a16:creationId xmlns:a16="http://schemas.microsoft.com/office/drawing/2014/main" id="{C247BC0A-060F-E554-D9EC-B002BE096A19}"/>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18.2</a:t>
            </a:r>
          </a:p>
        </p:txBody>
      </p:sp>
      <p:sp>
        <p:nvSpPr>
          <p:cNvPr id="3" name="Title 2">
            <a:extLst>
              <a:ext uri="{FF2B5EF4-FFF2-40B4-BE49-F238E27FC236}">
                <a16:creationId xmlns:a16="http://schemas.microsoft.com/office/drawing/2014/main" id="{7753F9B2-98D4-4E49-BFCC-33F493B0E34C}"/>
              </a:ext>
            </a:extLst>
          </p:cNvPr>
          <p:cNvSpPr>
            <a:spLocks noGrp="1"/>
          </p:cNvSpPr>
          <p:nvPr>
            <p:ph type="title"/>
          </p:nvPr>
        </p:nvSpPr>
        <p:spPr/>
        <p:txBody>
          <a:bodyPr/>
          <a:lstStyle/>
          <a:p>
            <a:r>
              <a:rPr lang="en-US" dirty="0"/>
              <a:t>Expert system capturing and applying knowledge</a:t>
            </a:r>
          </a:p>
        </p:txBody>
      </p:sp>
    </p:spTree>
    <p:extLst>
      <p:ext uri="{BB962C8B-B14F-4D97-AF65-F5344CB8AC3E}">
        <p14:creationId xmlns:p14="http://schemas.microsoft.com/office/powerpoint/2010/main" val="39400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34C1CE2-EABB-F0AF-99AD-1521A7799D1B}"/>
              </a:ext>
            </a:extLst>
          </p:cNvPr>
          <p:cNvGrpSpPr/>
          <p:nvPr/>
        </p:nvGrpSpPr>
        <p:grpSpPr>
          <a:xfrm>
            <a:off x="3276711" y="68816"/>
            <a:ext cx="8368604" cy="6683193"/>
            <a:chOff x="1575504" y="68816"/>
            <a:chExt cx="8368604" cy="6683193"/>
          </a:xfrm>
        </p:grpSpPr>
        <p:grpSp>
          <p:nvGrpSpPr>
            <p:cNvPr id="18" name="Group 17">
              <a:extLst>
                <a:ext uri="{FF2B5EF4-FFF2-40B4-BE49-F238E27FC236}">
                  <a16:creationId xmlns:a16="http://schemas.microsoft.com/office/drawing/2014/main" id="{CBBA373E-09E3-6A47-8555-7F43E71D5664}"/>
                </a:ext>
              </a:extLst>
            </p:cNvPr>
            <p:cNvGrpSpPr/>
            <p:nvPr/>
          </p:nvGrpSpPr>
          <p:grpSpPr>
            <a:xfrm>
              <a:off x="1575504" y="5744010"/>
              <a:ext cx="8368604" cy="1007999"/>
              <a:chOff x="312962" y="2451884"/>
              <a:chExt cx="3600000" cy="1000125"/>
            </a:xfrm>
            <a:solidFill>
              <a:schemeClr val="accent6">
                <a:lumMod val="40000"/>
                <a:lumOff val="60000"/>
              </a:schemeClr>
            </a:solidFill>
          </p:grpSpPr>
          <p:sp>
            <p:nvSpPr>
              <p:cNvPr id="19" name="Rounded Rectangle 18">
                <a:extLst>
                  <a:ext uri="{FF2B5EF4-FFF2-40B4-BE49-F238E27FC236}">
                    <a16:creationId xmlns:a16="http://schemas.microsoft.com/office/drawing/2014/main" id="{F8D3C57D-FA28-482D-1B28-F75AB6876895}"/>
                  </a:ext>
                </a:extLst>
              </p:cNvPr>
              <p:cNvSpPr/>
              <p:nvPr/>
            </p:nvSpPr>
            <p:spPr>
              <a:xfrm>
                <a:off x="312962" y="2451884"/>
                <a:ext cx="3600000" cy="1000125"/>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5561E3B4-76C8-6B3F-28AC-5364327A1632}"/>
                  </a:ext>
                </a:extLst>
              </p:cNvPr>
              <p:cNvSpPr txBox="1"/>
              <p:nvPr/>
            </p:nvSpPr>
            <p:spPr>
              <a:xfrm>
                <a:off x="1567684" y="2690336"/>
                <a:ext cx="1090555" cy="523220"/>
              </a:xfrm>
              <a:prstGeom prst="rect">
                <a:avLst/>
              </a:prstGeom>
              <a:noFill/>
              <a:ln>
                <a:noFill/>
              </a:ln>
            </p:spPr>
            <p:txBody>
              <a:bodyPr wrap="none" rtlCol="0">
                <a:spAutoFit/>
              </a:bodyPr>
              <a:lstStyle/>
              <a:p>
                <a:pPr algn="ctr"/>
                <a:r>
                  <a:rPr lang="en-US" sz="2800" dirty="0"/>
                  <a:t>knowledge base</a:t>
                </a:r>
              </a:p>
            </p:txBody>
          </p:sp>
        </p:grpSp>
        <p:grpSp>
          <p:nvGrpSpPr>
            <p:cNvPr id="14" name="Group 13">
              <a:extLst>
                <a:ext uri="{FF2B5EF4-FFF2-40B4-BE49-F238E27FC236}">
                  <a16:creationId xmlns:a16="http://schemas.microsoft.com/office/drawing/2014/main" id="{865C794C-9ED8-7BA7-7604-1113DB20465B}"/>
                </a:ext>
              </a:extLst>
            </p:cNvPr>
            <p:cNvGrpSpPr/>
            <p:nvPr/>
          </p:nvGrpSpPr>
          <p:grpSpPr>
            <a:xfrm>
              <a:off x="1575504" y="3820856"/>
              <a:ext cx="3600000" cy="1007999"/>
              <a:chOff x="312962" y="2451884"/>
              <a:chExt cx="3600000" cy="1000125"/>
            </a:xfrm>
          </p:grpSpPr>
          <p:sp>
            <p:nvSpPr>
              <p:cNvPr id="12" name="Rounded Rectangle 11">
                <a:extLst>
                  <a:ext uri="{FF2B5EF4-FFF2-40B4-BE49-F238E27FC236}">
                    <a16:creationId xmlns:a16="http://schemas.microsoft.com/office/drawing/2014/main" id="{EB03FF81-3F07-0637-27A4-2BD9C728A4F8}"/>
                  </a:ext>
                </a:extLst>
              </p:cNvPr>
              <p:cNvSpPr/>
              <p:nvPr/>
            </p:nvSpPr>
            <p:spPr>
              <a:xfrm>
                <a:off x="312962" y="2451884"/>
                <a:ext cx="3600000" cy="1000125"/>
              </a:xfrm>
              <a:prstGeom prst="roundRect">
                <a:avLst/>
              </a:prstGeom>
              <a:solidFill>
                <a:schemeClr val="accent2">
                  <a:lumMod val="60000"/>
                  <a:lumOff val="40000"/>
                  <a:alpha val="3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E9E6718-6F28-1A04-8401-722BE8D8CD87}"/>
                  </a:ext>
                </a:extLst>
              </p:cNvPr>
              <p:cNvSpPr txBox="1"/>
              <p:nvPr/>
            </p:nvSpPr>
            <p:spPr>
              <a:xfrm>
                <a:off x="1166613" y="2474893"/>
                <a:ext cx="1892698" cy="954107"/>
              </a:xfrm>
              <a:prstGeom prst="rect">
                <a:avLst/>
              </a:prstGeom>
              <a:noFill/>
            </p:spPr>
            <p:txBody>
              <a:bodyPr wrap="none" rtlCol="0">
                <a:spAutoFit/>
              </a:bodyPr>
              <a:lstStyle/>
              <a:p>
                <a:pPr algn="ctr"/>
                <a:r>
                  <a:rPr lang="en-US" sz="2800" dirty="0"/>
                  <a:t>explanation</a:t>
                </a:r>
                <a:br>
                  <a:rPr lang="en-US" sz="2800" dirty="0"/>
                </a:br>
                <a:r>
                  <a:rPr lang="en-US" sz="2800" dirty="0"/>
                  <a:t>component</a:t>
                </a:r>
              </a:p>
            </p:txBody>
          </p:sp>
        </p:grpSp>
        <p:sp>
          <p:nvSpPr>
            <p:cNvPr id="4" name="Smiley Face 3">
              <a:extLst>
                <a:ext uri="{FF2B5EF4-FFF2-40B4-BE49-F238E27FC236}">
                  <a16:creationId xmlns:a16="http://schemas.microsoft.com/office/drawing/2014/main" id="{2C902F9E-FD14-6879-1711-AF18F7DAAE33}"/>
                </a:ext>
              </a:extLst>
            </p:cNvPr>
            <p:cNvSpPr>
              <a:spLocks/>
            </p:cNvSpPr>
            <p:nvPr/>
          </p:nvSpPr>
          <p:spPr>
            <a:xfrm>
              <a:off x="5309806" y="68816"/>
              <a:ext cx="900000" cy="900000"/>
            </a:xfrm>
            <a:prstGeom prst="smileyFac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59A81A3-F225-4F91-5E02-56D30B06A616}"/>
                </a:ext>
              </a:extLst>
            </p:cNvPr>
            <p:cNvSpPr txBox="1"/>
            <p:nvPr/>
          </p:nvSpPr>
          <p:spPr>
            <a:xfrm>
              <a:off x="4403594" y="257206"/>
              <a:ext cx="817853" cy="523220"/>
            </a:xfrm>
            <a:prstGeom prst="rect">
              <a:avLst/>
            </a:prstGeom>
            <a:noFill/>
          </p:spPr>
          <p:txBody>
            <a:bodyPr wrap="none" rtlCol="0">
              <a:spAutoFit/>
            </a:bodyPr>
            <a:lstStyle/>
            <a:p>
              <a:r>
                <a:rPr lang="en-US" sz="2800" dirty="0"/>
                <a:t>user</a:t>
              </a:r>
            </a:p>
          </p:txBody>
        </p:sp>
        <p:grpSp>
          <p:nvGrpSpPr>
            <p:cNvPr id="11" name="Group 10">
              <a:extLst>
                <a:ext uri="{FF2B5EF4-FFF2-40B4-BE49-F238E27FC236}">
                  <a16:creationId xmlns:a16="http://schemas.microsoft.com/office/drawing/2014/main" id="{7732269B-D6E2-DBFB-3511-C3D16847E629}"/>
                </a:ext>
              </a:extLst>
            </p:cNvPr>
            <p:cNvGrpSpPr/>
            <p:nvPr/>
          </p:nvGrpSpPr>
          <p:grpSpPr>
            <a:xfrm>
              <a:off x="6344108" y="3820856"/>
              <a:ext cx="3600000" cy="1007999"/>
              <a:chOff x="6290965" y="3714678"/>
              <a:chExt cx="3600000" cy="1000125"/>
            </a:xfrm>
          </p:grpSpPr>
          <p:sp>
            <p:nvSpPr>
              <p:cNvPr id="9" name="Rounded Rectangle 8">
                <a:extLst>
                  <a:ext uri="{FF2B5EF4-FFF2-40B4-BE49-F238E27FC236}">
                    <a16:creationId xmlns:a16="http://schemas.microsoft.com/office/drawing/2014/main" id="{CDC5AC69-B30A-2934-3B9A-617C4C724865}"/>
                  </a:ext>
                </a:extLst>
              </p:cNvPr>
              <p:cNvSpPr/>
              <p:nvPr/>
            </p:nvSpPr>
            <p:spPr>
              <a:xfrm>
                <a:off x="6290965" y="3714678"/>
                <a:ext cx="3600000" cy="1000125"/>
              </a:xfrm>
              <a:prstGeom prst="roundRect">
                <a:avLst/>
              </a:prstGeom>
              <a:solidFill>
                <a:schemeClr val="accent4">
                  <a:lumMod val="60000"/>
                  <a:lumOff val="40000"/>
                  <a:alpha val="3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5925BB5-9CEC-9A54-669F-1F26689E369F}"/>
                  </a:ext>
                </a:extLst>
              </p:cNvPr>
              <p:cNvSpPr txBox="1"/>
              <p:nvPr/>
            </p:nvSpPr>
            <p:spPr>
              <a:xfrm>
                <a:off x="6472413" y="3737687"/>
                <a:ext cx="3237105" cy="954107"/>
              </a:xfrm>
              <a:prstGeom prst="rect">
                <a:avLst/>
              </a:prstGeom>
              <a:noFill/>
            </p:spPr>
            <p:txBody>
              <a:bodyPr wrap="none" rtlCol="0">
                <a:spAutoFit/>
              </a:bodyPr>
              <a:lstStyle/>
              <a:p>
                <a:pPr algn="ctr"/>
                <a:r>
                  <a:rPr lang="en-US" sz="2800" dirty="0"/>
                  <a:t>inference: reasoning </a:t>
                </a:r>
                <a:br>
                  <a:rPr lang="en-US" sz="2800" dirty="0"/>
                </a:br>
                <a:r>
                  <a:rPr lang="en-US" sz="2800" dirty="0"/>
                  <a:t>and heuristics</a:t>
                </a:r>
              </a:p>
            </p:txBody>
          </p:sp>
        </p:grpSp>
        <p:grpSp>
          <p:nvGrpSpPr>
            <p:cNvPr id="15" name="Group 14">
              <a:extLst>
                <a:ext uri="{FF2B5EF4-FFF2-40B4-BE49-F238E27FC236}">
                  <a16:creationId xmlns:a16="http://schemas.microsoft.com/office/drawing/2014/main" id="{6FC6C6E1-7DB6-18D8-246A-6D7EDBFA7268}"/>
                </a:ext>
              </a:extLst>
            </p:cNvPr>
            <p:cNvGrpSpPr/>
            <p:nvPr/>
          </p:nvGrpSpPr>
          <p:grpSpPr>
            <a:xfrm>
              <a:off x="1575504" y="1883856"/>
              <a:ext cx="8368604" cy="1007999"/>
              <a:chOff x="312962" y="2451884"/>
              <a:chExt cx="3600000" cy="1007999"/>
            </a:xfrm>
          </p:grpSpPr>
          <p:sp>
            <p:nvSpPr>
              <p:cNvPr id="16" name="Rounded Rectangle 15">
                <a:extLst>
                  <a:ext uri="{FF2B5EF4-FFF2-40B4-BE49-F238E27FC236}">
                    <a16:creationId xmlns:a16="http://schemas.microsoft.com/office/drawing/2014/main" id="{5EE5B89C-EA77-4B87-FDA1-A622F5D89238}"/>
                  </a:ext>
                </a:extLst>
              </p:cNvPr>
              <p:cNvSpPr/>
              <p:nvPr/>
            </p:nvSpPr>
            <p:spPr>
              <a:xfrm>
                <a:off x="312962" y="2451884"/>
                <a:ext cx="3600000" cy="1007999"/>
              </a:xfrm>
              <a:prstGeom prst="roundRect">
                <a:avLst/>
              </a:prstGeom>
              <a:solidFill>
                <a:schemeClr val="accent1">
                  <a:lumMod val="60000"/>
                  <a:lumOff val="40000"/>
                  <a:alpha val="3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BF7C3352-045A-C64E-64EC-AB498DF5B3AE}"/>
                  </a:ext>
                </a:extLst>
              </p:cNvPr>
              <p:cNvSpPr txBox="1"/>
              <p:nvPr/>
            </p:nvSpPr>
            <p:spPr>
              <a:xfrm>
                <a:off x="1204001" y="2690336"/>
                <a:ext cx="1817923" cy="523220"/>
              </a:xfrm>
              <a:prstGeom prst="rect">
                <a:avLst/>
              </a:prstGeom>
              <a:noFill/>
            </p:spPr>
            <p:txBody>
              <a:bodyPr wrap="none" rtlCol="0">
                <a:spAutoFit/>
              </a:bodyPr>
              <a:lstStyle/>
              <a:p>
                <a:pPr algn="ctr"/>
                <a:r>
                  <a:rPr lang="en-US" sz="2800" dirty="0"/>
                  <a:t>dialogue and UI component</a:t>
                </a:r>
              </a:p>
            </p:txBody>
          </p:sp>
        </p:grpSp>
        <p:cxnSp>
          <p:nvCxnSpPr>
            <p:cNvPr id="23" name="Straight Arrow Connector 22">
              <a:extLst>
                <a:ext uri="{FF2B5EF4-FFF2-40B4-BE49-F238E27FC236}">
                  <a16:creationId xmlns:a16="http://schemas.microsoft.com/office/drawing/2014/main" id="{F5AFE0DE-A2B6-9634-3AB2-F0754E850B84}"/>
                </a:ext>
              </a:extLst>
            </p:cNvPr>
            <p:cNvCxnSpPr>
              <a:cxnSpLocks/>
            </p:cNvCxnSpPr>
            <p:nvPr/>
          </p:nvCxnSpPr>
          <p:spPr>
            <a:xfrm>
              <a:off x="3375504" y="2920856"/>
              <a:ext cx="0" cy="900000"/>
            </a:xfrm>
            <a:prstGeom prst="straightConnector1">
              <a:avLst/>
            </a:prstGeom>
            <a:ln w="38100">
              <a:solidFill>
                <a:srgbClr val="7030A0"/>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4DAD76B-BB29-9A84-DF25-A36E07000B46}"/>
                </a:ext>
              </a:extLst>
            </p:cNvPr>
            <p:cNvCxnSpPr>
              <a:cxnSpLocks/>
            </p:cNvCxnSpPr>
            <p:nvPr/>
          </p:nvCxnSpPr>
          <p:spPr>
            <a:xfrm>
              <a:off x="8144108" y="2889803"/>
              <a:ext cx="0" cy="931053"/>
            </a:xfrm>
            <a:prstGeom prst="straightConnector1">
              <a:avLst/>
            </a:prstGeom>
            <a:ln w="38100">
              <a:solidFill>
                <a:srgbClr val="7030A0"/>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C5BEE5F0-8D43-034E-5876-1759A038D396}"/>
                </a:ext>
              </a:extLst>
            </p:cNvPr>
            <p:cNvCxnSpPr>
              <a:cxnSpLocks/>
            </p:cNvCxnSpPr>
            <p:nvPr/>
          </p:nvCxnSpPr>
          <p:spPr>
            <a:xfrm>
              <a:off x="3375504" y="4859908"/>
              <a:ext cx="0" cy="900000"/>
            </a:xfrm>
            <a:prstGeom prst="straightConnector1">
              <a:avLst/>
            </a:prstGeom>
            <a:ln w="38100">
              <a:solidFill>
                <a:srgbClr val="7030A0"/>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0A5DE31-8A5F-A6C9-7A1A-4C93D2665B2B}"/>
                </a:ext>
              </a:extLst>
            </p:cNvPr>
            <p:cNvCxnSpPr>
              <a:cxnSpLocks/>
            </p:cNvCxnSpPr>
            <p:nvPr/>
          </p:nvCxnSpPr>
          <p:spPr>
            <a:xfrm>
              <a:off x="8144108" y="4828855"/>
              <a:ext cx="0" cy="931053"/>
            </a:xfrm>
            <a:prstGeom prst="straightConnector1">
              <a:avLst/>
            </a:prstGeom>
            <a:ln w="38100">
              <a:solidFill>
                <a:srgbClr val="7030A0"/>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AAAD756-A0DF-B52C-0017-E4BB204C86C5}"/>
                </a:ext>
              </a:extLst>
            </p:cNvPr>
            <p:cNvCxnSpPr>
              <a:cxnSpLocks/>
            </p:cNvCxnSpPr>
            <p:nvPr/>
          </p:nvCxnSpPr>
          <p:spPr>
            <a:xfrm>
              <a:off x="5759806" y="980352"/>
              <a:ext cx="0" cy="900000"/>
            </a:xfrm>
            <a:prstGeom prst="straightConnector1">
              <a:avLst/>
            </a:prstGeom>
            <a:ln w="38100">
              <a:solidFill>
                <a:srgbClr val="7030A0"/>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7ADF795F-B02D-FD83-D66B-12C8442218A0}"/>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18.3</a:t>
            </a:r>
          </a:p>
        </p:txBody>
      </p:sp>
      <p:sp>
        <p:nvSpPr>
          <p:cNvPr id="2" name="Title 1">
            <a:extLst>
              <a:ext uri="{FF2B5EF4-FFF2-40B4-BE49-F238E27FC236}">
                <a16:creationId xmlns:a16="http://schemas.microsoft.com/office/drawing/2014/main" id="{6033E166-82B8-692F-DC40-282158A536D2}"/>
              </a:ext>
            </a:extLst>
          </p:cNvPr>
          <p:cNvSpPr>
            <a:spLocks noGrp="1"/>
          </p:cNvSpPr>
          <p:nvPr>
            <p:ph type="title"/>
          </p:nvPr>
        </p:nvSpPr>
        <p:spPr/>
        <p:txBody>
          <a:bodyPr>
            <a:normAutofit/>
          </a:bodyPr>
          <a:lstStyle/>
          <a:p>
            <a:r>
              <a:rPr lang="en-US" dirty="0"/>
              <a:t>Typical expert system </a:t>
            </a:r>
            <a:br>
              <a:rPr lang="en-US" dirty="0"/>
            </a:br>
            <a:r>
              <a:rPr lang="en-US" dirty="0"/>
              <a:t>architecture</a:t>
            </a:r>
          </a:p>
        </p:txBody>
      </p:sp>
    </p:spTree>
    <p:extLst>
      <p:ext uri="{BB962C8B-B14F-4D97-AF65-F5344CB8AC3E}">
        <p14:creationId xmlns:p14="http://schemas.microsoft.com/office/powerpoint/2010/main" val="420403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18.4</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err="1"/>
              <a:t>WebProtégé</a:t>
            </a:r>
            <a:r>
              <a:rPr lang="en-US" dirty="0"/>
              <a:t> – </a:t>
            </a:r>
            <a:r>
              <a:rPr lang="en-US" sz="3200" dirty="0"/>
              <a:t>a web-based version of the Protégé ontology editor</a:t>
            </a:r>
            <a:endParaRPr lang="en-US" dirty="0"/>
          </a:p>
        </p:txBody>
      </p:sp>
      <p:pic>
        <p:nvPicPr>
          <p:cNvPr id="5" name="Picture 4" descr="A screenshot of a computer&#10;&#10;Description automatically generated">
            <a:extLst>
              <a:ext uri="{FF2B5EF4-FFF2-40B4-BE49-F238E27FC236}">
                <a16:creationId xmlns:a16="http://schemas.microsoft.com/office/drawing/2014/main" id="{449F0320-1E40-5A9E-1378-D0169C98DFE1}"/>
              </a:ext>
            </a:extLst>
          </p:cNvPr>
          <p:cNvPicPr>
            <a:picLocks noChangeAspect="1"/>
          </p:cNvPicPr>
          <p:nvPr/>
        </p:nvPicPr>
        <p:blipFill>
          <a:blip r:embed="rId3"/>
          <a:stretch>
            <a:fillRect/>
          </a:stretch>
        </p:blipFill>
        <p:spPr>
          <a:xfrm>
            <a:off x="3149024" y="1030712"/>
            <a:ext cx="8458200" cy="5334000"/>
          </a:xfrm>
          <a:prstGeom prst="rect">
            <a:avLst/>
          </a:prstGeom>
          <a:ln>
            <a:solidFill>
              <a:schemeClr val="bg1">
                <a:lumMod val="50000"/>
              </a:schemeClr>
            </a:solidFill>
          </a:ln>
          <a:effectLst>
            <a:outerShdw blurRad="127000" dist="127000" dir="2700000" algn="tl" rotWithShape="0">
              <a:prstClr val="black">
                <a:alpha val="40000"/>
              </a:prstClr>
            </a:outerShdw>
          </a:effectLst>
        </p:spPr>
      </p:pic>
    </p:spTree>
    <p:extLst>
      <p:ext uri="{BB962C8B-B14F-4D97-AF65-F5344CB8AC3E}">
        <p14:creationId xmlns:p14="http://schemas.microsoft.com/office/powerpoint/2010/main" val="2012829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8DA67A0-6578-4588-44E2-BA228561FC8D}"/>
              </a:ext>
            </a:extLst>
          </p:cNvPr>
          <p:cNvGrpSpPr/>
          <p:nvPr/>
        </p:nvGrpSpPr>
        <p:grpSpPr>
          <a:xfrm>
            <a:off x="1692732" y="1042663"/>
            <a:ext cx="10290994" cy="5756340"/>
            <a:chOff x="842132" y="383448"/>
            <a:chExt cx="10290994" cy="5756340"/>
          </a:xfrm>
        </p:grpSpPr>
        <p:sp>
          <p:nvSpPr>
            <p:cNvPr id="12" name="Internal Storage 11">
              <a:extLst>
                <a:ext uri="{FF2B5EF4-FFF2-40B4-BE49-F238E27FC236}">
                  <a16:creationId xmlns:a16="http://schemas.microsoft.com/office/drawing/2014/main" id="{FD905FBA-872C-3112-FD7A-730391AD7FA1}"/>
                </a:ext>
              </a:extLst>
            </p:cNvPr>
            <p:cNvSpPr/>
            <p:nvPr/>
          </p:nvSpPr>
          <p:spPr>
            <a:xfrm>
              <a:off x="9984141" y="2952241"/>
              <a:ext cx="1148985" cy="1108470"/>
            </a:xfrm>
            <a:prstGeom prst="flowChartInternalStorage">
              <a:avLst/>
            </a:prstGeom>
            <a:solidFill>
              <a:schemeClr val="tx1">
                <a:lumMod val="50000"/>
                <a:lumOff val="50000"/>
              </a:schemeClr>
            </a:solidFill>
            <a:ln>
              <a:solidFill>
                <a:srgbClr val="0D0D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F106BEF-71C8-0800-C78F-A52D54C297D5}"/>
                </a:ext>
              </a:extLst>
            </p:cNvPr>
            <p:cNvSpPr txBox="1"/>
            <p:nvPr/>
          </p:nvSpPr>
          <p:spPr>
            <a:xfrm>
              <a:off x="1779933" y="383448"/>
              <a:ext cx="1124988" cy="523220"/>
            </a:xfrm>
            <a:prstGeom prst="rect">
              <a:avLst/>
            </a:prstGeom>
            <a:noFill/>
          </p:spPr>
          <p:txBody>
            <a:bodyPr wrap="none" rtlCol="0">
              <a:spAutoFit/>
            </a:bodyPr>
            <a:lstStyle/>
            <a:p>
              <a:pPr algn="ctr"/>
              <a:r>
                <a:rPr lang="en-US" sz="2800" dirty="0"/>
                <a:t>expert</a:t>
              </a:r>
            </a:p>
          </p:txBody>
        </p:sp>
        <p:sp>
          <p:nvSpPr>
            <p:cNvPr id="19" name="TextBox 18">
              <a:extLst>
                <a:ext uri="{FF2B5EF4-FFF2-40B4-BE49-F238E27FC236}">
                  <a16:creationId xmlns:a16="http://schemas.microsoft.com/office/drawing/2014/main" id="{40C2338A-125A-BBB1-E006-E059B09749C9}"/>
                </a:ext>
              </a:extLst>
            </p:cNvPr>
            <p:cNvSpPr txBox="1"/>
            <p:nvPr/>
          </p:nvSpPr>
          <p:spPr>
            <a:xfrm>
              <a:off x="10108831" y="2328712"/>
              <a:ext cx="899605" cy="523220"/>
            </a:xfrm>
            <a:prstGeom prst="rect">
              <a:avLst/>
            </a:prstGeom>
            <a:noFill/>
          </p:spPr>
          <p:txBody>
            <a:bodyPr wrap="none" rtlCol="0">
              <a:spAutoFit/>
            </a:bodyPr>
            <a:lstStyle/>
            <a:p>
              <a:pPr algn="ctr"/>
              <a:r>
                <a:rPr lang="en-US" sz="2800" dirty="0"/>
                <a:t>rules</a:t>
              </a:r>
            </a:p>
          </p:txBody>
        </p:sp>
        <p:cxnSp>
          <p:nvCxnSpPr>
            <p:cNvPr id="23" name="Straight Arrow Connector 22">
              <a:extLst>
                <a:ext uri="{FF2B5EF4-FFF2-40B4-BE49-F238E27FC236}">
                  <a16:creationId xmlns:a16="http://schemas.microsoft.com/office/drawing/2014/main" id="{E27692B8-CF46-CBC4-035F-3BDA004EEEBF}"/>
                </a:ext>
              </a:extLst>
            </p:cNvPr>
            <p:cNvCxnSpPr>
              <a:cxnSpLocks/>
            </p:cNvCxnSpPr>
            <p:nvPr/>
          </p:nvCxnSpPr>
          <p:spPr>
            <a:xfrm>
              <a:off x="2295651" y="3506476"/>
              <a:ext cx="2198528" cy="0"/>
            </a:xfrm>
            <a:prstGeom prst="straightConnector1">
              <a:avLst/>
            </a:prstGeom>
            <a:ln w="127000">
              <a:solidFill>
                <a:srgbClr val="7030A0"/>
              </a:solidFill>
              <a:tailEnd type="triangle" w="med" len="sm"/>
            </a:ln>
          </p:spPr>
          <p:style>
            <a:lnRef idx="1">
              <a:schemeClr val="accent1"/>
            </a:lnRef>
            <a:fillRef idx="0">
              <a:schemeClr val="accent1"/>
            </a:fillRef>
            <a:effectRef idx="0">
              <a:schemeClr val="accent1"/>
            </a:effectRef>
            <a:fontRef idx="minor">
              <a:schemeClr val="tx1"/>
            </a:fontRef>
          </p:style>
        </p:cxnSp>
        <p:pic>
          <p:nvPicPr>
            <p:cNvPr id="2" name="Picture 1" descr="Shape&#10;&#10;Description automatically generated with low confidence">
              <a:extLst>
                <a:ext uri="{FF2B5EF4-FFF2-40B4-BE49-F238E27FC236}">
                  <a16:creationId xmlns:a16="http://schemas.microsoft.com/office/drawing/2014/main" id="{186647DF-6CB3-32F9-D485-70DAE53161DD}"/>
                </a:ext>
              </a:extLst>
            </p:cNvPr>
            <p:cNvPicPr>
              <a:picLocks noChangeAspect="1"/>
            </p:cNvPicPr>
            <p:nvPr/>
          </p:nvPicPr>
          <p:blipFill rotWithShape="1">
            <a:blip r:embed="rId3"/>
            <a:srcRect l="14855" t="4944" r="15981" b="19994"/>
            <a:stretch/>
          </p:blipFill>
          <p:spPr>
            <a:xfrm flipV="1">
              <a:off x="7242120" y="2966476"/>
              <a:ext cx="1041140" cy="1080000"/>
            </a:xfrm>
            <a:prstGeom prst="rect">
              <a:avLst/>
            </a:prstGeom>
          </p:spPr>
        </p:pic>
        <p:sp>
          <p:nvSpPr>
            <p:cNvPr id="3" name="TextBox 2">
              <a:extLst>
                <a:ext uri="{FF2B5EF4-FFF2-40B4-BE49-F238E27FC236}">
                  <a16:creationId xmlns:a16="http://schemas.microsoft.com/office/drawing/2014/main" id="{8B85A979-FF0A-4552-BC16-DA1263C433A4}"/>
                </a:ext>
              </a:extLst>
            </p:cNvPr>
            <p:cNvSpPr txBox="1"/>
            <p:nvPr/>
          </p:nvSpPr>
          <p:spPr>
            <a:xfrm>
              <a:off x="7065442" y="2015994"/>
              <a:ext cx="1433406" cy="954107"/>
            </a:xfrm>
            <a:prstGeom prst="rect">
              <a:avLst/>
            </a:prstGeom>
            <a:noFill/>
          </p:spPr>
          <p:txBody>
            <a:bodyPr wrap="none" rtlCol="0">
              <a:spAutoFit/>
            </a:bodyPr>
            <a:lstStyle/>
            <a:p>
              <a:pPr algn="ctr"/>
              <a:r>
                <a:rPr lang="en-US" sz="2800" dirty="0"/>
                <a:t>machine</a:t>
              </a:r>
              <a:br>
                <a:rPr lang="en-US" sz="2800" dirty="0"/>
              </a:br>
              <a:r>
                <a:rPr lang="en-US" sz="2800" dirty="0"/>
                <a:t>learning</a:t>
              </a:r>
            </a:p>
          </p:txBody>
        </p:sp>
        <p:sp>
          <p:nvSpPr>
            <p:cNvPr id="11" name="TextBox 10">
              <a:extLst>
                <a:ext uri="{FF2B5EF4-FFF2-40B4-BE49-F238E27FC236}">
                  <a16:creationId xmlns:a16="http://schemas.microsoft.com/office/drawing/2014/main" id="{B52A5ACD-2742-DB94-FE97-E99E454843E2}"/>
                </a:ext>
              </a:extLst>
            </p:cNvPr>
            <p:cNvSpPr txBox="1"/>
            <p:nvPr/>
          </p:nvSpPr>
          <p:spPr>
            <a:xfrm>
              <a:off x="4798343" y="2490814"/>
              <a:ext cx="817657" cy="2031325"/>
            </a:xfrm>
            <a:prstGeom prst="rect">
              <a:avLst/>
            </a:prstGeom>
            <a:solidFill>
              <a:schemeClr val="tx1"/>
            </a:solidFill>
          </p:spPr>
          <p:txBody>
            <a:bodyPr wrap="square" rtlCol="0">
              <a:spAutoFit/>
            </a:bodyPr>
            <a:lstStyle/>
            <a:p>
              <a:r>
                <a:rPr lang="en-US" sz="1400" dirty="0">
                  <a:solidFill>
                    <a:srgbClr val="00FF00"/>
                  </a:solidFill>
                </a:rPr>
                <a:t>0010010</a:t>
              </a:r>
            </a:p>
            <a:p>
              <a:r>
                <a:rPr lang="en-US" sz="1400" dirty="0">
                  <a:solidFill>
                    <a:srgbClr val="00FF00"/>
                  </a:solidFill>
                </a:rPr>
                <a:t>1010011</a:t>
              </a:r>
            </a:p>
            <a:p>
              <a:r>
                <a:rPr lang="en-US" sz="1400" dirty="0">
                  <a:solidFill>
                    <a:srgbClr val="00FF00"/>
                  </a:solidFill>
                </a:rPr>
                <a:t>0100101</a:t>
              </a:r>
            </a:p>
            <a:p>
              <a:r>
                <a:rPr lang="en-US" sz="1400" dirty="0">
                  <a:solidFill>
                    <a:srgbClr val="00FF00"/>
                  </a:solidFill>
                </a:rPr>
                <a:t>1110011</a:t>
              </a:r>
            </a:p>
            <a:p>
              <a:r>
                <a:rPr lang="en-US" sz="1400" dirty="0">
                  <a:solidFill>
                    <a:srgbClr val="00FF00"/>
                  </a:solidFill>
                </a:rPr>
                <a:t>01101010001110100011101010100101101</a:t>
              </a:r>
            </a:p>
          </p:txBody>
        </p:sp>
        <p:grpSp>
          <p:nvGrpSpPr>
            <p:cNvPr id="61" name="Group 60">
              <a:extLst>
                <a:ext uri="{FF2B5EF4-FFF2-40B4-BE49-F238E27FC236}">
                  <a16:creationId xmlns:a16="http://schemas.microsoft.com/office/drawing/2014/main" id="{E9DF6F25-B1A7-319A-DD3C-392A6BFF9658}"/>
                </a:ext>
              </a:extLst>
            </p:cNvPr>
            <p:cNvGrpSpPr/>
            <p:nvPr/>
          </p:nvGrpSpPr>
          <p:grpSpPr>
            <a:xfrm>
              <a:off x="1687639" y="873165"/>
              <a:ext cx="1260000" cy="5266623"/>
              <a:chOff x="1687639" y="873165"/>
              <a:chExt cx="1260000" cy="5266623"/>
            </a:xfrm>
          </p:grpSpPr>
          <p:grpSp>
            <p:nvGrpSpPr>
              <p:cNvPr id="44" name="Group 43">
                <a:extLst>
                  <a:ext uri="{FF2B5EF4-FFF2-40B4-BE49-F238E27FC236}">
                    <a16:creationId xmlns:a16="http://schemas.microsoft.com/office/drawing/2014/main" id="{1D88D870-65A6-285A-3834-AF17C7A954EE}"/>
                  </a:ext>
                </a:extLst>
              </p:cNvPr>
              <p:cNvGrpSpPr/>
              <p:nvPr/>
            </p:nvGrpSpPr>
            <p:grpSpPr>
              <a:xfrm>
                <a:off x="1687639" y="873165"/>
                <a:ext cx="1260000" cy="1260000"/>
                <a:chOff x="2134523" y="1398458"/>
                <a:chExt cx="1260000" cy="1260000"/>
              </a:xfrm>
            </p:grpSpPr>
            <p:grpSp>
              <p:nvGrpSpPr>
                <p:cNvPr id="43" name="Group 42">
                  <a:extLst>
                    <a:ext uri="{FF2B5EF4-FFF2-40B4-BE49-F238E27FC236}">
                      <a16:creationId xmlns:a16="http://schemas.microsoft.com/office/drawing/2014/main" id="{976293D9-E94E-1E0E-3870-88B00FDE9AEE}"/>
                    </a:ext>
                  </a:extLst>
                </p:cNvPr>
                <p:cNvGrpSpPr/>
                <p:nvPr/>
              </p:nvGrpSpPr>
              <p:grpSpPr>
                <a:xfrm>
                  <a:off x="2134523" y="1398458"/>
                  <a:ext cx="1260000" cy="1260000"/>
                  <a:chOff x="4319970" y="1398458"/>
                  <a:chExt cx="1260000" cy="1260000"/>
                </a:xfrm>
              </p:grpSpPr>
              <p:sp>
                <p:nvSpPr>
                  <p:cNvPr id="41" name="Oval 40">
                    <a:extLst>
                      <a:ext uri="{FF2B5EF4-FFF2-40B4-BE49-F238E27FC236}">
                        <a16:creationId xmlns:a16="http://schemas.microsoft.com/office/drawing/2014/main" id="{DFB1915C-7FA8-9913-BB88-29565927A778}"/>
                      </a:ext>
                    </a:extLst>
                  </p:cNvPr>
                  <p:cNvSpPr>
                    <a:spLocks noChangeAspect="1"/>
                  </p:cNvSpPr>
                  <p:nvPr/>
                </p:nvSpPr>
                <p:spPr>
                  <a:xfrm>
                    <a:off x="4319970" y="1398458"/>
                    <a:ext cx="1260000" cy="12600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21EFE5F-5F00-3BF8-81C1-C4A8AE36BBBF}"/>
                      </a:ext>
                    </a:extLst>
                  </p:cNvPr>
                  <p:cNvSpPr>
                    <a:spLocks noChangeAspect="1"/>
                  </p:cNvSpPr>
                  <p:nvPr/>
                </p:nvSpPr>
                <p:spPr>
                  <a:xfrm>
                    <a:off x="4499970" y="1578458"/>
                    <a:ext cx="900000" cy="90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9AEC15AD-11DA-B10D-8D68-A7224EF7767F}"/>
                    </a:ext>
                  </a:extLst>
                </p:cNvPr>
                <p:cNvGrpSpPr>
                  <a:grpSpLocks noChangeAspect="1"/>
                </p:cNvGrpSpPr>
                <p:nvPr/>
              </p:nvGrpSpPr>
              <p:grpSpPr>
                <a:xfrm>
                  <a:off x="2237869" y="1439956"/>
                  <a:ext cx="1080000" cy="1149842"/>
                  <a:chOff x="5700709" y="5565775"/>
                  <a:chExt cx="428911" cy="456648"/>
                </a:xfrm>
              </p:grpSpPr>
              <p:sp>
                <p:nvSpPr>
                  <p:cNvPr id="5" name="Smiley Face 4">
                    <a:extLst>
                      <a:ext uri="{FF2B5EF4-FFF2-40B4-BE49-F238E27FC236}">
                        <a16:creationId xmlns:a16="http://schemas.microsoft.com/office/drawing/2014/main" id="{FC2C95AB-7C21-6EF1-7DF4-D2EE6BD8E538}"/>
                      </a:ext>
                    </a:extLst>
                  </p:cNvPr>
                  <p:cNvSpPr/>
                  <p:nvPr/>
                </p:nvSpPr>
                <p:spPr>
                  <a:xfrm>
                    <a:off x="5716584" y="5606212"/>
                    <a:ext cx="386561" cy="386561"/>
                  </a:xfrm>
                  <a:prstGeom prst="smileyFace">
                    <a:avLst>
                      <a:gd name="adj" fmla="val 4653"/>
                    </a:avLst>
                  </a:pr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Chord 5">
                    <a:extLst>
                      <a:ext uri="{FF2B5EF4-FFF2-40B4-BE49-F238E27FC236}">
                        <a16:creationId xmlns:a16="http://schemas.microsoft.com/office/drawing/2014/main" id="{02606959-8E08-D144-63A7-EA7CF47A1C0C}"/>
                      </a:ext>
                    </a:extLst>
                  </p:cNvPr>
                  <p:cNvSpPr>
                    <a:spLocks noChangeAspect="1"/>
                  </p:cNvSpPr>
                  <p:nvPr/>
                </p:nvSpPr>
                <p:spPr>
                  <a:xfrm>
                    <a:off x="5700709" y="5599862"/>
                    <a:ext cx="422561" cy="422561"/>
                  </a:xfrm>
                  <a:prstGeom prst="chord">
                    <a:avLst>
                      <a:gd name="adj1" fmla="val 13890078"/>
                      <a:gd name="adj2" fmla="val 20052712"/>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639338C4-EBAD-7C60-0A6F-D0C5113B7C9E}"/>
                      </a:ext>
                    </a:extLst>
                  </p:cNvPr>
                  <p:cNvCxnSpPr/>
                  <p:nvPr/>
                </p:nvCxnSpPr>
                <p:spPr>
                  <a:xfrm>
                    <a:off x="5800725" y="5565775"/>
                    <a:ext cx="328895" cy="7800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grpSp>
            <p:nvGrpSpPr>
              <p:cNvPr id="13" name="Group 12">
                <a:extLst>
                  <a:ext uri="{FF2B5EF4-FFF2-40B4-BE49-F238E27FC236}">
                    <a16:creationId xmlns:a16="http://schemas.microsoft.com/office/drawing/2014/main" id="{6FB43A12-D181-4005-24ED-47B797A87390}"/>
                  </a:ext>
                </a:extLst>
              </p:cNvPr>
              <p:cNvGrpSpPr/>
              <p:nvPr/>
            </p:nvGrpSpPr>
            <p:grpSpPr>
              <a:xfrm>
                <a:off x="1687639" y="4879788"/>
                <a:ext cx="1260000" cy="1260000"/>
                <a:chOff x="10332106" y="2615825"/>
                <a:chExt cx="1260000" cy="1260000"/>
              </a:xfrm>
            </p:grpSpPr>
            <p:sp>
              <p:nvSpPr>
                <p:cNvPr id="14" name="Oval 13">
                  <a:extLst>
                    <a:ext uri="{FF2B5EF4-FFF2-40B4-BE49-F238E27FC236}">
                      <a16:creationId xmlns:a16="http://schemas.microsoft.com/office/drawing/2014/main" id="{F48C47DF-1746-D2A2-C29A-FD7342307EBA}"/>
                    </a:ext>
                  </a:extLst>
                </p:cNvPr>
                <p:cNvSpPr>
                  <a:spLocks noChangeAspect="1"/>
                </p:cNvSpPr>
                <p:nvPr/>
              </p:nvSpPr>
              <p:spPr>
                <a:xfrm>
                  <a:off x="10512106" y="2795825"/>
                  <a:ext cx="900000" cy="900000"/>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Graphic 21" descr="Earth globe: Africa and Europe with solid fill">
                  <a:extLst>
                    <a:ext uri="{FF2B5EF4-FFF2-40B4-BE49-F238E27FC236}">
                      <a16:creationId xmlns:a16="http://schemas.microsoft.com/office/drawing/2014/main" id="{0354FE5F-F8FC-1345-46B2-2AC03210B5D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32106" y="2615825"/>
                  <a:ext cx="1260000" cy="1260000"/>
                </a:xfrm>
                <a:prstGeom prst="rect">
                  <a:avLst/>
                </a:prstGeom>
              </p:spPr>
            </p:pic>
          </p:grpSp>
        </p:grpSp>
        <p:grpSp>
          <p:nvGrpSpPr>
            <p:cNvPr id="25" name="Group 24">
              <a:extLst>
                <a:ext uri="{FF2B5EF4-FFF2-40B4-BE49-F238E27FC236}">
                  <a16:creationId xmlns:a16="http://schemas.microsoft.com/office/drawing/2014/main" id="{C2756EF8-59F3-2903-1FA4-B812E351FF88}"/>
                </a:ext>
              </a:extLst>
            </p:cNvPr>
            <p:cNvGrpSpPr/>
            <p:nvPr/>
          </p:nvGrpSpPr>
          <p:grpSpPr>
            <a:xfrm>
              <a:off x="1044993" y="3061440"/>
              <a:ext cx="970289" cy="1201353"/>
              <a:chOff x="526225" y="2719004"/>
              <a:chExt cx="970289" cy="1201353"/>
            </a:xfrm>
          </p:grpSpPr>
          <p:sp>
            <p:nvSpPr>
              <p:cNvPr id="26" name="Multidocument 6">
                <a:extLst>
                  <a:ext uri="{FF2B5EF4-FFF2-40B4-BE49-F238E27FC236}">
                    <a16:creationId xmlns:a16="http://schemas.microsoft.com/office/drawing/2014/main" id="{2623E2AC-1365-6F28-4F11-61734935DE2A}"/>
                  </a:ext>
                </a:extLst>
              </p:cNvPr>
              <p:cNvSpPr/>
              <p:nvPr/>
            </p:nvSpPr>
            <p:spPr>
              <a:xfrm>
                <a:off x="674791" y="2719004"/>
                <a:ext cx="821723" cy="982715"/>
              </a:xfrm>
              <a:prstGeom prst="flowChartMultidocument">
                <a:avLst/>
              </a:prstGeom>
              <a:solidFill>
                <a:srgbClr val="C3D69B"/>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9" name="Multidocument 4">
                <a:extLst>
                  <a:ext uri="{FF2B5EF4-FFF2-40B4-BE49-F238E27FC236}">
                    <a16:creationId xmlns:a16="http://schemas.microsoft.com/office/drawing/2014/main" id="{3C476025-C542-2603-46A9-CAA6BBA0BC8C}"/>
                  </a:ext>
                </a:extLst>
              </p:cNvPr>
              <p:cNvSpPr/>
              <p:nvPr/>
            </p:nvSpPr>
            <p:spPr>
              <a:xfrm>
                <a:off x="526225" y="2937642"/>
                <a:ext cx="821723" cy="982715"/>
              </a:xfrm>
              <a:prstGeom prst="flowChartMultidocument">
                <a:avLst/>
              </a:prstGeom>
              <a:solidFill>
                <a:schemeClr val="accent3">
                  <a:lumMod val="60000"/>
                  <a:lumOff val="4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33" name="Right Arrow 32">
              <a:extLst>
                <a:ext uri="{FF2B5EF4-FFF2-40B4-BE49-F238E27FC236}">
                  <a16:creationId xmlns:a16="http://schemas.microsoft.com/office/drawing/2014/main" id="{E61CC159-4BB0-28C6-C6C7-22B70B951DBB}"/>
                </a:ext>
              </a:extLst>
            </p:cNvPr>
            <p:cNvSpPr/>
            <p:nvPr/>
          </p:nvSpPr>
          <p:spPr>
            <a:xfrm>
              <a:off x="5980654" y="3056476"/>
              <a:ext cx="1008017" cy="900000"/>
            </a:xfrm>
            <a:prstGeom prst="rightArrow">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a:extLst>
                <a:ext uri="{FF2B5EF4-FFF2-40B4-BE49-F238E27FC236}">
                  <a16:creationId xmlns:a16="http://schemas.microsoft.com/office/drawing/2014/main" id="{616653E0-65CE-9CB2-5329-2F69983AEED4}"/>
                </a:ext>
              </a:extLst>
            </p:cNvPr>
            <p:cNvSpPr/>
            <p:nvPr/>
          </p:nvSpPr>
          <p:spPr>
            <a:xfrm>
              <a:off x="8580360" y="3056476"/>
              <a:ext cx="1007999" cy="900000"/>
            </a:xfrm>
            <a:prstGeom prst="rightArrow">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68D8F1A7-BB98-6F11-51B2-598EBC8DCC8E}"/>
                </a:ext>
              </a:extLst>
            </p:cNvPr>
            <p:cNvSpPr txBox="1"/>
            <p:nvPr/>
          </p:nvSpPr>
          <p:spPr>
            <a:xfrm>
              <a:off x="842132" y="2438783"/>
              <a:ext cx="1454374" cy="523220"/>
            </a:xfrm>
            <a:prstGeom prst="rect">
              <a:avLst/>
            </a:prstGeom>
            <a:noFill/>
          </p:spPr>
          <p:txBody>
            <a:bodyPr wrap="none" rtlCol="0">
              <a:spAutoFit/>
            </a:bodyPr>
            <a:lstStyle/>
            <a:p>
              <a:pPr algn="ctr"/>
              <a:r>
                <a:rPr lang="en-US" sz="2800" dirty="0"/>
                <a:t>raw data</a:t>
              </a:r>
            </a:p>
          </p:txBody>
        </p:sp>
        <p:sp>
          <p:nvSpPr>
            <p:cNvPr id="47" name="TextBox 46">
              <a:extLst>
                <a:ext uri="{FF2B5EF4-FFF2-40B4-BE49-F238E27FC236}">
                  <a16:creationId xmlns:a16="http://schemas.microsoft.com/office/drawing/2014/main" id="{A3475F9E-C2CC-11C9-D4B6-842B035F2505}"/>
                </a:ext>
              </a:extLst>
            </p:cNvPr>
            <p:cNvSpPr txBox="1"/>
            <p:nvPr/>
          </p:nvSpPr>
          <p:spPr>
            <a:xfrm>
              <a:off x="2898995" y="4522139"/>
              <a:ext cx="1853392" cy="954107"/>
            </a:xfrm>
            <a:prstGeom prst="rect">
              <a:avLst/>
            </a:prstGeom>
            <a:noFill/>
          </p:spPr>
          <p:txBody>
            <a:bodyPr wrap="none" rtlCol="0">
              <a:spAutoFit/>
            </a:bodyPr>
            <a:lstStyle/>
            <a:p>
              <a:pPr algn="ctr"/>
              <a:r>
                <a:rPr lang="en-US" sz="2800" dirty="0"/>
                <a:t>ground</a:t>
              </a:r>
            </a:p>
            <a:p>
              <a:pPr algn="ctr"/>
              <a:r>
                <a:rPr lang="en-US" sz="2800" dirty="0"/>
                <a:t>truth labels</a:t>
              </a:r>
            </a:p>
          </p:txBody>
        </p:sp>
        <p:grpSp>
          <p:nvGrpSpPr>
            <p:cNvPr id="60" name="Group 59">
              <a:extLst>
                <a:ext uri="{FF2B5EF4-FFF2-40B4-BE49-F238E27FC236}">
                  <a16:creationId xmlns:a16="http://schemas.microsoft.com/office/drawing/2014/main" id="{8D7AC4C1-0FCB-3542-E65A-7734455896CA}"/>
                </a:ext>
              </a:extLst>
            </p:cNvPr>
            <p:cNvGrpSpPr/>
            <p:nvPr/>
          </p:nvGrpSpPr>
          <p:grpSpPr>
            <a:xfrm>
              <a:off x="2763116" y="1989427"/>
              <a:ext cx="920859" cy="3034099"/>
              <a:chOff x="2763116" y="1948642"/>
              <a:chExt cx="920859" cy="3034099"/>
            </a:xfrm>
          </p:grpSpPr>
          <p:cxnSp>
            <p:nvCxnSpPr>
              <p:cNvPr id="53" name="Straight Arrow Connector 52">
                <a:extLst>
                  <a:ext uri="{FF2B5EF4-FFF2-40B4-BE49-F238E27FC236}">
                    <a16:creationId xmlns:a16="http://schemas.microsoft.com/office/drawing/2014/main" id="{404C71A4-65BD-EBF7-4674-258BD27AFB33}"/>
                  </a:ext>
                </a:extLst>
              </p:cNvPr>
              <p:cNvCxnSpPr>
                <a:cxnSpLocks/>
              </p:cNvCxnSpPr>
              <p:nvPr/>
            </p:nvCxnSpPr>
            <p:spPr>
              <a:xfrm>
                <a:off x="2763116" y="1948642"/>
                <a:ext cx="920859" cy="1237899"/>
              </a:xfrm>
              <a:prstGeom prst="straightConnector1">
                <a:avLst/>
              </a:prstGeom>
              <a:ln w="127000">
                <a:solidFill>
                  <a:srgbClr val="7030A0"/>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2638B44-3F7B-8DE8-1BC5-F80FCE74ACE8}"/>
                  </a:ext>
                </a:extLst>
              </p:cNvPr>
              <p:cNvCxnSpPr>
                <a:cxnSpLocks/>
              </p:cNvCxnSpPr>
              <p:nvPr/>
            </p:nvCxnSpPr>
            <p:spPr>
              <a:xfrm flipV="1">
                <a:off x="2763116" y="3744842"/>
                <a:ext cx="920859" cy="1237899"/>
              </a:xfrm>
              <a:prstGeom prst="straightConnector1">
                <a:avLst/>
              </a:prstGeom>
              <a:ln w="127000">
                <a:solidFill>
                  <a:srgbClr val="7030A0"/>
                </a:solidFill>
                <a:tailEnd type="triangle" w="med" len="sm"/>
              </a:ln>
            </p:spPr>
            <p:style>
              <a:lnRef idx="1">
                <a:schemeClr val="accent1"/>
              </a:lnRef>
              <a:fillRef idx="0">
                <a:schemeClr val="accent1"/>
              </a:fillRef>
              <a:effectRef idx="0">
                <a:schemeClr val="accent1"/>
              </a:effectRef>
              <a:fontRef idx="minor">
                <a:schemeClr val="tx1"/>
              </a:fontRef>
            </p:style>
          </p:cxnSp>
        </p:grpSp>
        <p:sp>
          <p:nvSpPr>
            <p:cNvPr id="62" name="TextBox 61">
              <a:extLst>
                <a:ext uri="{FF2B5EF4-FFF2-40B4-BE49-F238E27FC236}">
                  <a16:creationId xmlns:a16="http://schemas.microsoft.com/office/drawing/2014/main" id="{4E62D90E-584C-F1F0-C250-04154D742CB3}"/>
                </a:ext>
              </a:extLst>
            </p:cNvPr>
            <p:cNvSpPr txBox="1"/>
            <p:nvPr/>
          </p:nvSpPr>
          <p:spPr>
            <a:xfrm>
              <a:off x="3057570" y="1789826"/>
              <a:ext cx="2011128" cy="954107"/>
            </a:xfrm>
            <a:prstGeom prst="rect">
              <a:avLst/>
            </a:prstGeom>
            <a:noFill/>
          </p:spPr>
          <p:txBody>
            <a:bodyPr wrap="none" rtlCol="0">
              <a:spAutoFit/>
            </a:bodyPr>
            <a:lstStyle/>
            <a:p>
              <a:pPr algn="ctr"/>
              <a:r>
                <a:rPr lang="en-US" sz="2800" dirty="0"/>
                <a:t>features and</a:t>
              </a:r>
            </a:p>
            <a:p>
              <a:pPr algn="ctr"/>
              <a:r>
                <a:rPr lang="en-US" sz="2800" dirty="0"/>
                <a:t>labels</a:t>
              </a:r>
            </a:p>
          </p:txBody>
        </p:sp>
        <p:sp>
          <p:nvSpPr>
            <p:cNvPr id="63" name="TextBox 62">
              <a:extLst>
                <a:ext uri="{FF2B5EF4-FFF2-40B4-BE49-F238E27FC236}">
                  <a16:creationId xmlns:a16="http://schemas.microsoft.com/office/drawing/2014/main" id="{A91E981E-7F2E-46F2-F3FB-DEC5AAFB0F04}"/>
                </a:ext>
              </a:extLst>
            </p:cNvPr>
            <p:cNvSpPr txBox="1"/>
            <p:nvPr/>
          </p:nvSpPr>
          <p:spPr>
            <a:xfrm>
              <a:off x="3295007" y="640449"/>
              <a:ext cx="1773691" cy="954107"/>
            </a:xfrm>
            <a:prstGeom prst="rect">
              <a:avLst/>
            </a:prstGeom>
            <a:solidFill>
              <a:schemeClr val="accent2">
                <a:lumMod val="20000"/>
                <a:lumOff val="80000"/>
              </a:schemeClr>
            </a:solidFill>
            <a:ln>
              <a:solidFill>
                <a:srgbClr val="FF0000"/>
              </a:solidFill>
            </a:ln>
          </p:spPr>
          <p:txBody>
            <a:bodyPr wrap="none" rtlCol="0">
              <a:spAutoFit/>
            </a:bodyPr>
            <a:lstStyle/>
            <a:p>
              <a:pPr algn="ctr"/>
              <a:r>
                <a:rPr lang="en-US" sz="2800" dirty="0"/>
                <a:t>knowledge</a:t>
              </a:r>
              <a:br>
                <a:rPr lang="en-US" sz="2800" dirty="0"/>
              </a:br>
              <a:r>
                <a:rPr lang="en-US" sz="2800" dirty="0"/>
                <a:t>elicitation</a:t>
              </a:r>
            </a:p>
          </p:txBody>
        </p:sp>
      </p:grpSp>
      <p:sp>
        <p:nvSpPr>
          <p:cNvPr id="9" name="TextBox 8">
            <a:extLst>
              <a:ext uri="{FF2B5EF4-FFF2-40B4-BE49-F238E27FC236}">
                <a16:creationId xmlns:a16="http://schemas.microsoft.com/office/drawing/2014/main" id="{7FE846B8-FC9B-6AAA-791A-A0C454FAADA4}"/>
              </a:ext>
            </a:extLst>
          </p:cNvPr>
          <p:cNvSpPr txBox="1"/>
          <p:nvPr/>
        </p:nvSpPr>
        <p:spPr>
          <a:xfrm>
            <a:off x="0" y="6027003"/>
            <a:ext cx="2286203" cy="830997"/>
          </a:xfrm>
          <a:prstGeom prst="rect">
            <a:avLst/>
          </a:prstGeom>
          <a:solidFill>
            <a:srgbClr val="FFFF00"/>
          </a:solidFill>
        </p:spPr>
        <p:txBody>
          <a:bodyPr wrap="none" rtlCol="0">
            <a:spAutoFit/>
          </a:bodyPr>
          <a:lstStyle/>
          <a:p>
            <a:r>
              <a:rPr lang="en-US" sz="4800" dirty="0"/>
              <a:t>Fig. 18.5</a:t>
            </a:r>
          </a:p>
        </p:txBody>
      </p:sp>
      <p:sp>
        <p:nvSpPr>
          <p:cNvPr id="10" name="Title 9">
            <a:extLst>
              <a:ext uri="{FF2B5EF4-FFF2-40B4-BE49-F238E27FC236}">
                <a16:creationId xmlns:a16="http://schemas.microsoft.com/office/drawing/2014/main" id="{F80760A7-9FAD-0F6F-098F-C71CEF382365}"/>
              </a:ext>
            </a:extLst>
          </p:cNvPr>
          <p:cNvSpPr>
            <a:spLocks noGrp="1"/>
          </p:cNvSpPr>
          <p:nvPr>
            <p:ph type="title"/>
          </p:nvPr>
        </p:nvSpPr>
        <p:spPr/>
        <p:txBody>
          <a:bodyPr/>
          <a:lstStyle/>
          <a:p>
            <a:r>
              <a:rPr lang="en-US" dirty="0"/>
              <a:t>Hybrid expert system incorporating machine learning guided by human expertise</a:t>
            </a:r>
          </a:p>
        </p:txBody>
      </p:sp>
    </p:spTree>
    <p:extLst>
      <p:ext uri="{BB962C8B-B14F-4D97-AF65-F5344CB8AC3E}">
        <p14:creationId xmlns:p14="http://schemas.microsoft.com/office/powerpoint/2010/main" val="306722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18.6</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a:t>Query-by-Browsing</a:t>
            </a:r>
          </a:p>
        </p:txBody>
      </p:sp>
      <p:pic>
        <p:nvPicPr>
          <p:cNvPr id="5" name="Picture 4">
            <a:extLst>
              <a:ext uri="{FF2B5EF4-FFF2-40B4-BE49-F238E27FC236}">
                <a16:creationId xmlns:a16="http://schemas.microsoft.com/office/drawing/2014/main" id="{EE474DA0-A628-73BF-BD69-0A734A655C12}"/>
              </a:ext>
            </a:extLst>
          </p:cNvPr>
          <p:cNvPicPr>
            <a:picLocks noChangeAspect="1"/>
          </p:cNvPicPr>
          <p:nvPr/>
        </p:nvPicPr>
        <p:blipFill>
          <a:blip r:embed="rId3"/>
          <a:stretch>
            <a:fillRect/>
          </a:stretch>
        </p:blipFill>
        <p:spPr>
          <a:xfrm>
            <a:off x="1659572" y="1143000"/>
            <a:ext cx="9842500" cy="4572000"/>
          </a:xfrm>
          <a:prstGeom prst="rect">
            <a:avLst/>
          </a:prstGeom>
        </p:spPr>
      </p:pic>
      <p:sp>
        <p:nvSpPr>
          <p:cNvPr id="6" name="TextBox 5">
            <a:extLst>
              <a:ext uri="{FF2B5EF4-FFF2-40B4-BE49-F238E27FC236}">
                <a16:creationId xmlns:a16="http://schemas.microsoft.com/office/drawing/2014/main" id="{B7DA378D-32D8-2BFF-5CB1-DFF2760F661C}"/>
              </a:ext>
            </a:extLst>
          </p:cNvPr>
          <p:cNvSpPr txBox="1"/>
          <p:nvPr/>
        </p:nvSpPr>
        <p:spPr>
          <a:xfrm>
            <a:off x="179999" y="2863201"/>
            <a:ext cx="2620204" cy="1754326"/>
          </a:xfrm>
          <a:prstGeom prst="rect">
            <a:avLst/>
          </a:prstGeom>
          <a:solidFill>
            <a:schemeClr val="accent2">
              <a:lumMod val="20000"/>
              <a:lumOff val="80000"/>
            </a:schemeClr>
          </a:solidFill>
          <a:ln>
            <a:noFill/>
          </a:ln>
        </p:spPr>
        <p:txBody>
          <a:bodyPr wrap="none" rtlCol="0">
            <a:spAutoFit/>
          </a:bodyPr>
          <a:lstStyle/>
          <a:p>
            <a:pPr algn="ctr"/>
            <a:r>
              <a:rPr lang="en-US" sz="3600" dirty="0"/>
              <a:t>inferred rule </a:t>
            </a:r>
            <a:br>
              <a:rPr lang="en-US" sz="3600" dirty="0"/>
            </a:br>
            <a:r>
              <a:rPr lang="en-US" sz="3600" dirty="0"/>
              <a:t>as SQL query</a:t>
            </a:r>
            <a:br>
              <a:rPr lang="en-US" sz="3600" dirty="0"/>
            </a:br>
            <a:r>
              <a:rPr lang="en-US" sz="3600" dirty="0"/>
              <a:t>(</a:t>
            </a:r>
            <a:r>
              <a:rPr lang="en-US" sz="3600" dirty="0" err="1"/>
              <a:t>intensional</a:t>
            </a:r>
            <a:r>
              <a:rPr lang="en-US" sz="3600" dirty="0"/>
              <a:t>)</a:t>
            </a:r>
          </a:p>
        </p:txBody>
      </p:sp>
      <p:sp>
        <p:nvSpPr>
          <p:cNvPr id="7" name="TextBox 6">
            <a:extLst>
              <a:ext uri="{FF2B5EF4-FFF2-40B4-BE49-F238E27FC236}">
                <a16:creationId xmlns:a16="http://schemas.microsoft.com/office/drawing/2014/main" id="{DD888A80-7206-B5E5-CDF5-8D7F06A4D8E9}"/>
              </a:ext>
            </a:extLst>
          </p:cNvPr>
          <p:cNvSpPr txBox="1"/>
          <p:nvPr/>
        </p:nvSpPr>
        <p:spPr>
          <a:xfrm>
            <a:off x="6361437" y="5246531"/>
            <a:ext cx="5643749" cy="1200329"/>
          </a:xfrm>
          <a:prstGeom prst="rect">
            <a:avLst/>
          </a:prstGeom>
          <a:solidFill>
            <a:schemeClr val="accent2">
              <a:lumMod val="20000"/>
              <a:lumOff val="80000"/>
            </a:schemeClr>
          </a:solidFill>
          <a:ln>
            <a:noFill/>
          </a:ln>
        </p:spPr>
        <p:txBody>
          <a:bodyPr wrap="square" rtlCol="0">
            <a:spAutoFit/>
          </a:bodyPr>
          <a:lstStyle/>
          <a:p>
            <a:pPr algn="ctr"/>
            <a:r>
              <a:rPr lang="en-US" sz="3600" dirty="0"/>
              <a:t>also highlighted in listing</a:t>
            </a:r>
            <a:br>
              <a:rPr lang="en-US" sz="3600" dirty="0"/>
            </a:br>
            <a:r>
              <a:rPr lang="en-US" sz="3600" dirty="0"/>
              <a:t>(extensional)</a:t>
            </a:r>
          </a:p>
        </p:txBody>
      </p:sp>
    </p:spTree>
    <p:extLst>
      <p:ext uri="{BB962C8B-B14F-4D97-AF65-F5344CB8AC3E}">
        <p14:creationId xmlns:p14="http://schemas.microsoft.com/office/powerpoint/2010/main" val="1155980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EC0E6D-EEF8-D453-F284-83B68BD9D3D8}"/>
              </a:ext>
            </a:extLst>
          </p:cNvPr>
          <p:cNvGrpSpPr>
            <a:grpSpLocks noChangeAspect="1"/>
          </p:cNvGrpSpPr>
          <p:nvPr/>
        </p:nvGrpSpPr>
        <p:grpSpPr>
          <a:xfrm>
            <a:off x="4120240" y="1070120"/>
            <a:ext cx="7548387" cy="5400000"/>
            <a:chOff x="889484" y="1157985"/>
            <a:chExt cx="4680000" cy="3348000"/>
          </a:xfrm>
        </p:grpSpPr>
        <p:sp>
          <p:nvSpPr>
            <p:cNvPr id="2" name="Rectangle 1">
              <a:extLst>
                <a:ext uri="{FF2B5EF4-FFF2-40B4-BE49-F238E27FC236}">
                  <a16:creationId xmlns:a16="http://schemas.microsoft.com/office/drawing/2014/main" id="{1EDA9E3B-DE18-CC6C-0B99-47A9D05C9023}"/>
                </a:ext>
              </a:extLst>
            </p:cNvPr>
            <p:cNvSpPr/>
            <p:nvPr/>
          </p:nvSpPr>
          <p:spPr>
            <a:xfrm>
              <a:off x="889484" y="1157985"/>
              <a:ext cx="4680000" cy="3348000"/>
            </a:xfrm>
            <a:prstGeom prst="rect">
              <a:avLst/>
            </a:prstGeom>
            <a:solidFill>
              <a:schemeClr val="bg1"/>
            </a:solidFill>
            <a:ln>
              <a:solidFill>
                <a:schemeClr val="tx1">
                  <a:lumMod val="50000"/>
                  <a:lumOff val="50000"/>
                </a:schemeClr>
              </a:solid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Chart&#10;&#10;Description automatically generated">
              <a:extLst>
                <a:ext uri="{FF2B5EF4-FFF2-40B4-BE49-F238E27FC236}">
                  <a16:creationId xmlns:a16="http://schemas.microsoft.com/office/drawing/2014/main" id="{DA9E88FC-CF69-22EF-1A49-255F9B571455}"/>
                </a:ext>
              </a:extLst>
            </p:cNvPr>
            <p:cNvPicPr>
              <a:picLocks noChangeAspect="1"/>
            </p:cNvPicPr>
            <p:nvPr/>
          </p:nvPicPr>
          <p:blipFill>
            <a:blip r:embed="rId3"/>
            <a:stretch>
              <a:fillRect/>
            </a:stretch>
          </p:blipFill>
          <p:spPr>
            <a:xfrm>
              <a:off x="1069484" y="1340026"/>
              <a:ext cx="4320000" cy="2983918"/>
            </a:xfrm>
            <a:prstGeom prst="rect">
              <a:avLst/>
            </a:prstGeom>
            <a:ln>
              <a:noFill/>
            </a:ln>
            <a:effectLst/>
          </p:spPr>
        </p:pic>
      </p:grpSp>
      <p:sp>
        <p:nvSpPr>
          <p:cNvPr id="4" name="TextBox 3">
            <a:extLst>
              <a:ext uri="{FF2B5EF4-FFF2-40B4-BE49-F238E27FC236}">
                <a16:creationId xmlns:a16="http://schemas.microsoft.com/office/drawing/2014/main" id="{14A74375-ABBA-0855-23EF-D5D74773528F}"/>
              </a:ext>
            </a:extLst>
          </p:cNvPr>
          <p:cNvSpPr txBox="1"/>
          <p:nvPr/>
        </p:nvSpPr>
        <p:spPr>
          <a:xfrm>
            <a:off x="0" y="5856881"/>
            <a:ext cx="3177473" cy="1015663"/>
          </a:xfrm>
          <a:prstGeom prst="rect">
            <a:avLst/>
          </a:prstGeom>
          <a:solidFill>
            <a:srgbClr val="FFFF00"/>
          </a:solidFill>
        </p:spPr>
        <p:txBody>
          <a:bodyPr wrap="none" rtlCol="0">
            <a:spAutoFit/>
          </a:bodyPr>
          <a:lstStyle/>
          <a:p>
            <a:r>
              <a:rPr lang="en-US" sz="6000" dirty="0"/>
              <a:t>Fig. 18.7a</a:t>
            </a:r>
          </a:p>
        </p:txBody>
      </p:sp>
      <p:sp>
        <p:nvSpPr>
          <p:cNvPr id="3" name="Title 2">
            <a:extLst>
              <a:ext uri="{FF2B5EF4-FFF2-40B4-BE49-F238E27FC236}">
                <a16:creationId xmlns:a16="http://schemas.microsoft.com/office/drawing/2014/main" id="{FB418336-E48E-CAF7-76A1-E063FF399035}"/>
              </a:ext>
            </a:extLst>
          </p:cNvPr>
          <p:cNvSpPr>
            <a:spLocks noGrp="1"/>
          </p:cNvSpPr>
          <p:nvPr>
            <p:ph type="title"/>
          </p:nvPr>
        </p:nvSpPr>
        <p:spPr/>
        <p:txBody>
          <a:bodyPr/>
          <a:lstStyle/>
          <a:p>
            <a:r>
              <a:rPr lang="en-US" dirty="0"/>
              <a:t>Dancing histograms: plain stacked histogram</a:t>
            </a:r>
          </a:p>
        </p:txBody>
      </p:sp>
      <p:sp>
        <p:nvSpPr>
          <p:cNvPr id="8" name="TextBox 7">
            <a:extLst>
              <a:ext uri="{FF2B5EF4-FFF2-40B4-BE49-F238E27FC236}">
                <a16:creationId xmlns:a16="http://schemas.microsoft.com/office/drawing/2014/main" id="{E6ADB9FB-00AA-5621-C8D9-4E3175E2C177}"/>
              </a:ext>
            </a:extLst>
          </p:cNvPr>
          <p:cNvSpPr txBox="1"/>
          <p:nvPr/>
        </p:nvSpPr>
        <p:spPr>
          <a:xfrm>
            <a:off x="182363" y="1809741"/>
            <a:ext cx="3460019" cy="2246769"/>
          </a:xfrm>
          <a:prstGeom prst="rect">
            <a:avLst/>
          </a:prstGeom>
          <a:solidFill>
            <a:schemeClr val="accent2">
              <a:lumMod val="20000"/>
              <a:lumOff val="80000"/>
            </a:schemeClr>
          </a:solidFill>
        </p:spPr>
        <p:txBody>
          <a:bodyPr wrap="square">
            <a:spAutoFit/>
          </a:bodyPr>
          <a:lstStyle/>
          <a:p>
            <a:r>
              <a:rPr lang="en-US" sz="2800" dirty="0"/>
              <a:t>easy to discern overall trends and trends in the baseline category (apples), but other categories less clear</a:t>
            </a:r>
          </a:p>
        </p:txBody>
      </p:sp>
    </p:spTree>
    <p:extLst>
      <p:ext uri="{BB962C8B-B14F-4D97-AF65-F5344CB8AC3E}">
        <p14:creationId xmlns:p14="http://schemas.microsoft.com/office/powerpoint/2010/main" val="1797132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31D2347D-C203-62AE-8145-90C7038CE092}"/>
              </a:ext>
            </a:extLst>
          </p:cNvPr>
          <p:cNvGrpSpPr>
            <a:grpSpLocks noChangeAspect="1"/>
          </p:cNvGrpSpPr>
          <p:nvPr/>
        </p:nvGrpSpPr>
        <p:grpSpPr>
          <a:xfrm>
            <a:off x="4120240" y="1070120"/>
            <a:ext cx="7548387" cy="5400000"/>
            <a:chOff x="6656914" y="2129636"/>
            <a:chExt cx="4680000" cy="3348000"/>
          </a:xfrm>
        </p:grpSpPr>
        <p:sp>
          <p:nvSpPr>
            <p:cNvPr id="3" name="Rectangle 2">
              <a:extLst>
                <a:ext uri="{FF2B5EF4-FFF2-40B4-BE49-F238E27FC236}">
                  <a16:creationId xmlns:a16="http://schemas.microsoft.com/office/drawing/2014/main" id="{E0DC63AE-3A3E-206B-BFAD-88A92EB55AF8}"/>
                </a:ext>
              </a:extLst>
            </p:cNvPr>
            <p:cNvSpPr/>
            <p:nvPr/>
          </p:nvSpPr>
          <p:spPr>
            <a:xfrm>
              <a:off x="6656914" y="2129636"/>
              <a:ext cx="4680000" cy="3348000"/>
            </a:xfrm>
            <a:prstGeom prst="rect">
              <a:avLst/>
            </a:prstGeom>
            <a:solidFill>
              <a:schemeClr val="bg1"/>
            </a:solidFill>
            <a:ln>
              <a:solidFill>
                <a:schemeClr val="tx1">
                  <a:lumMod val="50000"/>
                  <a:lumOff val="50000"/>
                </a:schemeClr>
              </a:solid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hart, bar chart, histogram&#10;&#10;Description automatically generated">
              <a:extLst>
                <a:ext uri="{FF2B5EF4-FFF2-40B4-BE49-F238E27FC236}">
                  <a16:creationId xmlns:a16="http://schemas.microsoft.com/office/drawing/2014/main" id="{A5ED4A77-0C11-64BD-A7E9-45C2215E8393}"/>
                </a:ext>
              </a:extLst>
            </p:cNvPr>
            <p:cNvPicPr>
              <a:picLocks noChangeAspect="1"/>
            </p:cNvPicPr>
            <p:nvPr/>
          </p:nvPicPr>
          <p:blipFill>
            <a:blip r:embed="rId3"/>
            <a:stretch>
              <a:fillRect/>
            </a:stretch>
          </p:blipFill>
          <p:spPr>
            <a:xfrm>
              <a:off x="6836914" y="2311677"/>
              <a:ext cx="4320000" cy="2983918"/>
            </a:xfrm>
            <a:prstGeom prst="rect">
              <a:avLst/>
            </a:prstGeom>
            <a:ln>
              <a:noFill/>
            </a:ln>
            <a:effectLst/>
          </p:spPr>
        </p:pic>
      </p:grpSp>
      <p:sp>
        <p:nvSpPr>
          <p:cNvPr id="2" name="TextBox 1">
            <a:extLst>
              <a:ext uri="{FF2B5EF4-FFF2-40B4-BE49-F238E27FC236}">
                <a16:creationId xmlns:a16="http://schemas.microsoft.com/office/drawing/2014/main" id="{D325B82F-64EB-097C-6CF8-DC315EC6223C}"/>
              </a:ext>
            </a:extLst>
          </p:cNvPr>
          <p:cNvSpPr txBox="1"/>
          <p:nvPr/>
        </p:nvSpPr>
        <p:spPr>
          <a:xfrm>
            <a:off x="0" y="5856881"/>
            <a:ext cx="3212739" cy="1015663"/>
          </a:xfrm>
          <a:prstGeom prst="rect">
            <a:avLst/>
          </a:prstGeom>
          <a:solidFill>
            <a:srgbClr val="FFFF00"/>
          </a:solidFill>
        </p:spPr>
        <p:txBody>
          <a:bodyPr wrap="none" rtlCol="0">
            <a:spAutoFit/>
          </a:bodyPr>
          <a:lstStyle/>
          <a:p>
            <a:r>
              <a:rPr lang="en-US" sz="6000" dirty="0"/>
              <a:t>Fig. 18.7b</a:t>
            </a:r>
          </a:p>
        </p:txBody>
      </p:sp>
      <p:sp>
        <p:nvSpPr>
          <p:cNvPr id="6" name="Title 5">
            <a:extLst>
              <a:ext uri="{FF2B5EF4-FFF2-40B4-BE49-F238E27FC236}">
                <a16:creationId xmlns:a16="http://schemas.microsoft.com/office/drawing/2014/main" id="{21A92FEA-28E4-08B1-2A81-B0102BC9A7E4}"/>
              </a:ext>
            </a:extLst>
          </p:cNvPr>
          <p:cNvSpPr>
            <a:spLocks noGrp="1"/>
          </p:cNvSpPr>
          <p:nvPr>
            <p:ph type="title"/>
          </p:nvPr>
        </p:nvSpPr>
        <p:spPr/>
        <p:txBody>
          <a:bodyPr/>
          <a:lstStyle/>
          <a:p>
            <a:r>
              <a:rPr lang="en-US" dirty="0"/>
              <a:t>Dancing histograms: add interaction</a:t>
            </a:r>
          </a:p>
        </p:txBody>
      </p:sp>
      <p:sp>
        <p:nvSpPr>
          <p:cNvPr id="7" name="TextBox 6">
            <a:extLst>
              <a:ext uri="{FF2B5EF4-FFF2-40B4-BE49-F238E27FC236}">
                <a16:creationId xmlns:a16="http://schemas.microsoft.com/office/drawing/2014/main" id="{9C208485-99C9-BB0F-25FA-9E456E57D67D}"/>
              </a:ext>
            </a:extLst>
          </p:cNvPr>
          <p:cNvSpPr txBox="1"/>
          <p:nvPr/>
        </p:nvSpPr>
        <p:spPr>
          <a:xfrm>
            <a:off x="182363" y="1809741"/>
            <a:ext cx="3460019" cy="2246769"/>
          </a:xfrm>
          <a:prstGeom prst="rect">
            <a:avLst/>
          </a:prstGeom>
          <a:solidFill>
            <a:schemeClr val="accent2">
              <a:lumMod val="20000"/>
              <a:lumOff val="80000"/>
            </a:schemeClr>
          </a:solidFill>
        </p:spPr>
        <p:txBody>
          <a:bodyPr wrap="square">
            <a:spAutoFit/>
          </a:bodyPr>
          <a:lstStyle/>
          <a:p>
            <a:r>
              <a:rPr lang="en-US" sz="2800" dirty="0"/>
              <a:t>click on a category (bananas) to alter the baseline and make trends in that category easier to see</a:t>
            </a:r>
          </a:p>
        </p:txBody>
      </p:sp>
    </p:spTree>
    <p:extLst>
      <p:ext uri="{BB962C8B-B14F-4D97-AF65-F5344CB8AC3E}">
        <p14:creationId xmlns:p14="http://schemas.microsoft.com/office/powerpoint/2010/main" val="470251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57956</TotalTime>
  <Words>945</Words>
  <Application>Microsoft Macintosh PowerPoint</Application>
  <PresentationFormat>Widescreen</PresentationFormat>
  <Paragraphs>152</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Aptos</vt:lpstr>
      <vt:lpstr>Arial</vt:lpstr>
      <vt:lpstr>Calibri</vt:lpstr>
      <vt:lpstr>Calibri Light</vt:lpstr>
      <vt:lpstr>Helvetica</vt:lpstr>
      <vt:lpstr>Menlo</vt:lpstr>
      <vt:lpstr>Poppins</vt:lpstr>
      <vt:lpstr>Work Sans</vt:lpstr>
      <vt:lpstr>Office Theme</vt:lpstr>
      <vt:lpstr>Chapter 18</vt:lpstr>
      <vt:lpstr>Different forms of expert involvement.</vt:lpstr>
      <vt:lpstr>Expert system capturing and applying knowledge</vt:lpstr>
      <vt:lpstr>Typical expert system  architecture</vt:lpstr>
      <vt:lpstr>WebProtégé – a web-based version of the Protégé ontology editor</vt:lpstr>
      <vt:lpstr>Hybrid expert system incorporating machine learning guided by human expertise</vt:lpstr>
      <vt:lpstr>Query-by-Browsing</vt:lpstr>
      <vt:lpstr>Dancing histograms: plain stacked histogram</vt:lpstr>
      <vt:lpstr>Dancing histograms: add interaction</vt:lpstr>
      <vt:lpstr>Connected visualisations</vt:lpstr>
      <vt:lpstr>Visual analytics –  big picture</vt:lpstr>
      <vt:lpstr>Table 18.1 Strengths of Humans and Computers in Decision Making (From Mary L. Cummings. Automation bias in intelligent time critical decision support systems. In AIAA 1st intelligent systems technical conference 2004.)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Dix A.J.</dc:creator>
  <cp:lastModifiedBy>Alan Dix</cp:lastModifiedBy>
  <cp:revision>164</cp:revision>
  <dcterms:created xsi:type="dcterms:W3CDTF">2020-12-29T13:51:26Z</dcterms:created>
  <dcterms:modified xsi:type="dcterms:W3CDTF">2025-04-22T17:48:31Z</dcterms:modified>
</cp:coreProperties>
</file>