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595" r:id="rId2"/>
    <p:sldId id="576" r:id="rId3"/>
    <p:sldId id="588" r:id="rId4"/>
    <p:sldId id="587" r:id="rId5"/>
    <p:sldId id="589" r:id="rId6"/>
    <p:sldId id="590" r:id="rId7"/>
    <p:sldId id="409" r:id="rId8"/>
    <p:sldId id="335" r:id="rId9"/>
    <p:sldId id="336" r:id="rId10"/>
    <p:sldId id="403" r:id="rId11"/>
    <p:sldId id="311" r:id="rId12"/>
    <p:sldId id="406" r:id="rId13"/>
    <p:sldId id="407" r:id="rId14"/>
    <p:sldId id="273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AEE1"/>
    <a:srgbClr val="942092"/>
    <a:srgbClr val="660066"/>
    <a:srgbClr val="92D151"/>
    <a:srgbClr val="CBB6FD"/>
    <a:srgbClr val="FF40FF"/>
    <a:srgbClr val="0432FF"/>
    <a:srgbClr val="00FDFF"/>
    <a:srgbClr val="EEE8BC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140"/>
    <p:restoredTop sz="68904"/>
  </p:normalViewPr>
  <p:slideViewPr>
    <p:cSldViewPr snapToGrid="0" snapToObjects="1">
      <p:cViewPr varScale="1">
        <p:scale>
          <a:sx n="81" d="100"/>
          <a:sy n="81" d="100"/>
        </p:scale>
        <p:origin x="1208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420AE-8A32-DF45-AA1D-9290FEB2E3A3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D25C2-CC05-8D45-A0DE-0805BFD144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4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F4093-CE24-64B3-A360-8080B5588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472143-E363-F594-6068-8DFDA4260D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F3AC033-C433-1B75-5F7B-5E3E3FCD9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List of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3200" b="1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19.1	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Shneiderman's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two-dimensional human--centred AI framework.	297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19.2	Talking to Siri.	298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19.3	Firefly -- individual lights flash a unique code and are then positioned using triangulation from multiple camera angles.	303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19.4	Sensor fusion: from multiple raw sensors to rich context model.	304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19.5	Courtesy lights -- when do you want them on?	305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19.6	Heating controller (left) first design option more information; (right)\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nobreakspace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{}second\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nobreakspace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{}design option less information, more intelligence.	306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19.7	Appropriate intelligence -- Sum button in Excel.	307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19.8	Multiple levels of processing in a speech-based system.	309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19.9	Levels of confidence and action -- simplified view.	309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19.10	</a:t>
            </a:r>
            <a:r>
              <a:rPr lang="en-GB" sz="12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onCue</a:t>
            </a: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-- designing appropriate interactions.	310</a:t>
            </a:r>
          </a:p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19.11	Two search engine interaction styles.	312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</a:t>
            </a:r>
          </a:p>
          <a:p>
            <a:r>
              <a:rPr lang="en-US" dirty="0"/>
              <a:t>	</a:t>
            </a:r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6F06E-2AF7-6001-874C-262EC0EC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81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19.9	Levels of confidence and action -- simplified view.	309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981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5F778C51-B52B-1845-9059-5AF1CE8C41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7242D7-E6C5-9C4D-BCDA-CD74A2D9A624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07522" name="Rectangle 2">
            <a:extLst>
              <a:ext uri="{FF2B5EF4-FFF2-40B4-BE49-F238E27FC236}">
                <a16:creationId xmlns:a16="http://schemas.microsoft.com/office/drawing/2014/main" id="{D6C8EECD-795B-6248-9F96-469E57B8AA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>
            <a:extLst>
              <a:ext uri="{FF2B5EF4-FFF2-40B4-BE49-F238E27FC236}">
                <a16:creationId xmlns:a16="http://schemas.microsoft.com/office/drawing/2014/main" id="{F30D6662-A212-FF47-821C-C5BD0EA61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19.10	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onCue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-- designing appropriate interactions.	310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97765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19.11	Two search engine interaction styles.	312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140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19.11	Two search engine interaction styles.	312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9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4A09E5-F57C-7986-0A98-97D03DE5C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46E19D-5475-ECCD-3000-C58F8FB90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35D8ED-455F-7218-69F0-BE2DCA9A0E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19.1   Who Has Control and Who Does the Work, Some Examples.    </a:t>
            </a:r>
            <a:r>
              <a:rPr lang="en-GB" kern="100" dirty="0">
                <a:solidFill>
                  <a:srgbClr val="141413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296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</a:p>
          <a:p>
            <a:pPr>
              <a:buNone/>
            </a:pP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D12278-15DC-6010-F7BE-AF0789E41F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285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0E88E-90FF-BAF9-C922-67E26C2B2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61E804-E355-B15F-B5D4-A8882BBDB2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60F572-0C1F-C263-614F-9CBB2EF2A5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19.2   Confusion Matrix for Activity Recognition.    </a:t>
            </a:r>
            <a:r>
              <a:rPr lang="en-GB" kern="100" dirty="0">
                <a:solidFill>
                  <a:srgbClr val="141413"/>
                </a:solidFill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304</a:t>
            </a:r>
            <a:endParaRPr lang="en-GB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GB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GB" dirty="0">
                <a:solidFill>
                  <a:srgbClr val="000000"/>
                </a:solidFill>
                <a:effectLst/>
                <a:latin typeface="Menlo" panose="020B0609030804020204" pitchFamily="49" charset="0"/>
              </a:rPr>
              <a:t>.</a:t>
            </a:r>
          </a:p>
          <a:p>
            <a:pPr>
              <a:buNone/>
            </a:pPr>
            <a:endParaRPr lang="en-GB" dirty="0">
              <a:solidFill>
                <a:srgbClr val="000000"/>
              </a:solidFill>
              <a:effectLst/>
              <a:latin typeface="Menlo" panose="020B0609030804020204" pitchFamily="49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100" dirty="0">
              <a:effectLst/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5CFF8D-B83D-FF73-82ED-D63F0737353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480372-C077-4E41-80A1-D6568F50C5A3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65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19.1	</a:t>
            </a:r>
            <a:r>
              <a:rPr lang="en-GB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Shneiderman's</a:t>
            </a: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two-dimensional human--centred AI framework.	297</a:t>
            </a:r>
          </a:p>
          <a:p>
            <a:endParaRPr lang="en-US" dirty="0"/>
          </a:p>
          <a:p>
            <a:r>
              <a:rPr lang="en-US" dirty="0"/>
              <a:t>human/</a:t>
            </a:r>
            <a:r>
              <a:rPr lang="en-US" dirty="0" err="1"/>
              <a:t>shneiderman-levels.png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25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19.2	Talking to Siri.	298</a:t>
            </a:r>
          </a:p>
          <a:p>
            <a:endParaRPr lang="en-US" dirty="0"/>
          </a:p>
          <a:p>
            <a:r>
              <a:rPr lang="en-US" dirty="0"/>
              <a:t>human/talking-to-</a:t>
            </a:r>
            <a:r>
              <a:rPr lang="en-US" dirty="0" err="1"/>
              <a:t>siri.png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86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19.3	Firefly -- individual lights flash a unique code and are then positioned using triangulation from multiple camera angles.	303</a:t>
            </a:r>
          </a:p>
          <a:p>
            <a:endParaRPr lang="en-US" dirty="0"/>
          </a:p>
          <a:p>
            <a:r>
              <a:rPr lang="en-US" dirty="0"/>
              <a:t>human/firefly-2.jpg</a:t>
            </a:r>
          </a:p>
          <a:p>
            <a:r>
              <a:rPr lang="en-US" dirty="0"/>
              <a:t>human/firefly-1.jpg</a:t>
            </a:r>
          </a:p>
          <a:p>
            <a:r>
              <a:rPr lang="en-US" dirty="0"/>
              <a:t>human/firefly-3.png</a:t>
            </a:r>
          </a:p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7794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19.4	Sensor fusion: from multiple raw sensors to rich context model.	304</a:t>
            </a:r>
          </a:p>
          <a:p>
            <a:endParaRPr lang="en-US" dirty="0"/>
          </a:p>
          <a:p>
            <a:r>
              <a:rPr lang="en-US" dirty="0"/>
              <a:t>human/sensor-</a:t>
            </a:r>
            <a:r>
              <a:rPr lang="en-US" dirty="0" err="1"/>
              <a:t>fusion.png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7330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19.5	Courtesy lights -- when do you want them on?	305</a:t>
            </a:r>
          </a:p>
          <a:p>
            <a:endParaRPr lang="en-US" dirty="0"/>
          </a:p>
          <a:p>
            <a:r>
              <a:rPr lang="en-US" dirty="0"/>
              <a:t>human/courtesy-</a:t>
            </a:r>
            <a:r>
              <a:rPr lang="en-US" dirty="0" err="1"/>
              <a:t>scenario.jpg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443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19.6	Heating controller (left) first design option more information; (right) second design option less information, more intelligence.	306</a:t>
            </a:r>
          </a:p>
          <a:p>
            <a:r>
              <a:rPr lang="en-US" dirty="0"/>
              <a:t>	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Twitter, CC BY 4.0 &lt;https://</a:t>
            </a:r>
            <a:r>
              <a:rPr lang="en-GB" dirty="0" err="1"/>
              <a:t>creativecommons.org</a:t>
            </a:r>
            <a:r>
              <a:rPr lang="en-GB" dirty="0"/>
              <a:t>/licenses/by/4.0&gt;, via Wikimedia Commons</a:t>
            </a:r>
          </a:p>
          <a:p>
            <a:r>
              <a:rPr lang="en-GB" dirty="0"/>
              <a:t>https://</a:t>
            </a:r>
            <a:r>
              <a:rPr lang="en-GB" dirty="0" err="1"/>
              <a:t>commons.wikimedia.org</a:t>
            </a:r>
            <a:r>
              <a:rPr lang="en-GB" dirty="0"/>
              <a:t>/wiki/File:Twemoji12_2744.svg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92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19.7	Appropriate intelligence -- Sum button in Excel.	307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873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GB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19.8	Multiple levels of processing in a speech-based system.	309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commons.wikimedia.org</a:t>
            </a:r>
            <a:r>
              <a:rPr lang="en-US" dirty="0"/>
              <a:t>/wiki/</a:t>
            </a:r>
            <a:r>
              <a:rPr lang="en-US" dirty="0" err="1"/>
              <a:t>File:Antu_mic-on.svg</a:t>
            </a:r>
            <a:endParaRPr lang="en-US" dirty="0"/>
          </a:p>
          <a:p>
            <a:r>
              <a:rPr lang="en-US" dirty="0"/>
              <a:t>Fabián Alexis, CC BY-SA 3.0 &lt;https://</a:t>
            </a:r>
            <a:r>
              <a:rPr lang="en-US" dirty="0" err="1"/>
              <a:t>creativecommons.org</a:t>
            </a:r>
            <a:r>
              <a:rPr lang="en-US" dirty="0"/>
              <a:t>/licenses/by-</a:t>
            </a:r>
            <a:r>
              <a:rPr lang="en-US" dirty="0" err="1"/>
              <a:t>sa</a:t>
            </a:r>
            <a:r>
              <a:rPr lang="en-US" dirty="0"/>
              <a:t>/3.0&gt;, via Wikimedia Commons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6D25C2-CC05-8D45-A0DE-0805BFD144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03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C139-5317-EE4E-83CD-C1D409B88A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787DC7-11CF-4346-B61C-2699C417D4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EF7C8-7CAD-F544-980A-34D0DCEFD1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81E05-649F-5942-B978-4A8130F4A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CDBDD-2B7D-EA45-BEF2-12D200C8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09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B437-2066-B24D-BAD0-BF756F75D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CDAE5-1AB9-2549-9324-9BDF119573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42F7A-E5D2-9B4C-AF5A-6D9E4AC9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40D08-A43A-CD4E-AD6C-567C85310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1E36F-5180-E443-B14F-6DA4B7D600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0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016C52-EDDA-E840-96A0-5015D2D2C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9D395C-EFAC-064E-AF2C-30A3044F91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5059F-FFE0-744C-AEC8-2F9F9C1B9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46CB3-58DC-3D4A-96C6-2E7A746E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22880-D2E1-164C-9A5E-CA8B15DE1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691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B7D79-63F2-8748-8F20-D003C815E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6F210-1BAB-DA4F-8DB1-F0C0D7542E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5B8D-CA30-5F40-912E-DC8641F1F7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A29192-3DD1-AC46-BA3E-F086362D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4FF049-9AC9-C445-8ED8-739C69C36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8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4564A-515B-4942-9721-5A208A1F3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AA69-F436-D242-AF4B-230EA5BE88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F49AA-2C04-FE41-93F9-82A645380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D9A42-781A-7647-BA44-F8A6A84922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9DD79-247C-EF4C-B7FC-8C00210A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87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4486E-96C3-2C4B-8F71-32EAEC98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6F8D6E-2D6C-FA4E-B750-240E89B815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B73A7A-C701-1B45-AB23-DFB10B2532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94000-9E0A-454A-9015-C390889FE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EF7AA-A6E4-4E44-9DE3-50CADBF39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F1BA7-85C7-3F44-A23B-40FFC4B9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1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30539-CB8E-9B4E-AE04-A3E97433B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B62A0E-FCA2-1546-837B-430766B12B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9F2B66-4EBE-4B4F-8ACB-7990BC25A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1634CB-C6B8-C04F-8A2C-B76C174582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067B79-4B59-8848-AA95-116E5C3ECD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3368E-A34B-A644-98DD-2F142A06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D84464A-6060-2944-B277-2DFBAC597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46CBE-E098-014A-94EF-60A2ACCE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9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55680-6998-9944-AFD2-15B80995A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999" y="0"/>
            <a:ext cx="11825187" cy="1623848"/>
          </a:xfrm>
        </p:spPr>
        <p:txBody>
          <a:bodyPr anchor="t">
            <a:normAutofit/>
          </a:bodyPr>
          <a:lstStyle>
            <a:lvl1pPr>
              <a:defRPr sz="4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A2F74-5D9F-AC49-B161-5A9312CE6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CAEE50-C384-0E45-90C0-ABA9C67FC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C07CB-B7E3-AB4C-9C97-DA1C3D56D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1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975184-D611-3243-9797-D565090E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6823B3-3912-1042-96A9-F7AD4460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7A0643-D0CA-F940-B0A5-D1EDC068E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49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11D9C-F352-D045-BABC-72CFAAE6F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845DB-7D98-544E-A848-11AC35B0A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5D71A-ABBD-0C4D-A7AC-0B6448EC18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104E87-C643-A147-BCC9-79F2DA501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21BA5-CF92-5B4F-9030-84B48D4F8E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988813-A5DF-EA42-BC2C-309A4E81C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6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15D8AE-1CF7-2F42-A4A4-22FFC042B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59AE04-8526-BC44-9280-9F47139E43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1E4D76-90E8-E840-8E23-2D4BD5FE21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B019F-985D-7544-9F45-54EC89DDE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9018D4-E14A-BA45-BEC6-004C4F7BB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957B1-0CA5-304F-99E7-72D48840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562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D5024D-366B-8E47-B918-5C798CE8D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0871-B1F5-6B40-9484-0A4B95523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B20D22-0DC0-D548-B700-DDEB544ED6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E33A1F-79EF-F74A-8152-9F49774FE4E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FEA66D-BD09-3945-A3A9-48ACF163B7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F53D1-9C7C-5040-B71C-00AE0772C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FC131-1A13-9D40-80D9-1B6C69A2B3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2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3D797D-AD8D-4643-7516-2378FC8EF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9B4778-D302-8D46-56A3-1126EC58C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69550" y="1536251"/>
            <a:ext cx="6526924" cy="1122363"/>
          </a:xfrm>
        </p:spPr>
        <p:txBody>
          <a:bodyPr/>
          <a:lstStyle/>
          <a:p>
            <a:r>
              <a:rPr lang="en-US" sz="5400" dirty="0">
                <a:latin typeface="+mn-lt"/>
              </a:rPr>
              <a:t>Chapter </a:t>
            </a:r>
            <a:r>
              <a:rPr lang="en-US" sz="6000" dirty="0">
                <a:latin typeface="+mn-lt"/>
              </a:rPr>
              <a:t>19</a:t>
            </a:r>
            <a:endParaRPr lang="en-US" dirty="0">
              <a:latin typeface="+mn-lt"/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0A52D69-5479-332E-A10F-C6AF58589A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69550" y="3034473"/>
            <a:ext cx="6526924" cy="2767234"/>
          </a:xfrm>
        </p:spPr>
        <p:txBody>
          <a:bodyPr>
            <a:normAutofit/>
          </a:bodyPr>
          <a:lstStyle/>
          <a:p>
            <a:r>
              <a:rPr lang="en-US" sz="6000" dirty="0">
                <a:latin typeface="+mj-lt"/>
              </a:rPr>
              <a:t>AI working with and for humans</a:t>
            </a:r>
          </a:p>
        </p:txBody>
      </p:sp>
      <p:pic>
        <p:nvPicPr>
          <p:cNvPr id="3" name="Picture 2" descr="A book cover of a book&#10;&#10;AI-generated content may be incorrect.">
            <a:extLst>
              <a:ext uri="{FF2B5EF4-FFF2-40B4-BE49-F238E27FC236}">
                <a16:creationId xmlns:a16="http://schemas.microsoft.com/office/drawing/2014/main" id="{389F93A7-5294-73EE-713E-CDE6D05A4F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074024" cy="685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61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977C9D5-27E3-5890-94B2-6D85EC0C2B3C}"/>
              </a:ext>
            </a:extLst>
          </p:cNvPr>
          <p:cNvGrpSpPr/>
          <p:nvPr/>
        </p:nvGrpSpPr>
        <p:grpSpPr>
          <a:xfrm>
            <a:off x="1909480" y="1803010"/>
            <a:ext cx="10150008" cy="4680000"/>
            <a:chOff x="1569240" y="1080000"/>
            <a:chExt cx="10150008" cy="468000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8218B29-AE7E-CB2B-ED77-204ABE134349}"/>
                </a:ext>
              </a:extLst>
            </p:cNvPr>
            <p:cNvSpPr txBox="1"/>
            <p:nvPr/>
          </p:nvSpPr>
          <p:spPr>
            <a:xfrm>
              <a:off x="3928076" y="1080000"/>
              <a:ext cx="283184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just do it! 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25DC355-813E-CA51-8747-04B9BC58CA7A}"/>
                </a:ext>
              </a:extLst>
            </p:cNvPr>
            <p:cNvSpPr txBox="1"/>
            <p:nvPr/>
          </p:nvSpPr>
          <p:spPr>
            <a:xfrm>
              <a:off x="7893695" y="5074403"/>
              <a:ext cx="38255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tentative suggestions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C1F1D29-87B8-32AC-385A-94F6E900280B}"/>
                </a:ext>
              </a:extLst>
            </p:cNvPr>
            <p:cNvSpPr txBox="1"/>
            <p:nvPr/>
          </p:nvSpPr>
          <p:spPr>
            <a:xfrm>
              <a:off x="6909315" y="4075803"/>
              <a:ext cx="320973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ranked suggestions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E595317-8308-E484-1DEA-CF086943DE4D}"/>
                </a:ext>
              </a:extLst>
            </p:cNvPr>
            <p:cNvSpPr txBox="1"/>
            <p:nvPr/>
          </p:nvSpPr>
          <p:spPr>
            <a:xfrm>
              <a:off x="4912564" y="2078601"/>
              <a:ext cx="520648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act with feedback and easy repair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374E557-616C-AB55-02E1-51A49E4D5BFB}"/>
                </a:ext>
              </a:extLst>
            </p:cNvPr>
            <p:cNvSpPr txBox="1"/>
            <p:nvPr/>
          </p:nvSpPr>
          <p:spPr>
            <a:xfrm>
              <a:off x="5917937" y="3077202"/>
              <a:ext cx="580131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/>
                <a:t>single suggestion with confirmation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2DE196-5B2E-80DA-B4FE-AD54008B3318}"/>
                </a:ext>
              </a:extLst>
            </p:cNvPr>
            <p:cNvSpPr txBox="1"/>
            <p:nvPr/>
          </p:nvSpPr>
          <p:spPr>
            <a:xfrm>
              <a:off x="4643422" y="4462267"/>
              <a:ext cx="164996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3200" dirty="0"/>
                <a:t>lower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308EB4C-2716-A584-5F81-FC008083A90B}"/>
                </a:ext>
              </a:extLst>
            </p:cNvPr>
            <p:cNvSpPr txBox="1"/>
            <p:nvPr/>
          </p:nvSpPr>
          <p:spPr>
            <a:xfrm>
              <a:off x="1812032" y="2477414"/>
              <a:ext cx="234664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3200" dirty="0"/>
                <a:t>higher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C58D829-06AE-BFF0-C772-8D5900222702}"/>
                </a:ext>
              </a:extLst>
            </p:cNvPr>
            <p:cNvSpPr txBox="1"/>
            <p:nvPr/>
          </p:nvSpPr>
          <p:spPr>
            <a:xfrm>
              <a:off x="1569240" y="3665877"/>
              <a:ext cx="3049555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sz="3600" dirty="0"/>
                <a:t>confidence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3727BC33-639D-4BBF-05DD-4FAD3D4A04D1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3240000" y="1080000"/>
              <a:ext cx="4680000" cy="468000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F99FEFE9-FB6B-B8CE-E61B-D96B7104FF8D}"/>
                </a:ext>
              </a:extLst>
            </p:cNvPr>
            <p:cNvCxnSpPr>
              <a:cxnSpLocks noChangeAspect="1"/>
            </p:cNvCxnSpPr>
            <p:nvPr/>
          </p:nvCxnSpPr>
          <p:spPr>
            <a:xfrm>
              <a:off x="2798746" y="1620000"/>
              <a:ext cx="720000" cy="72000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91D7858-CAF8-9AD0-9A93-BCEB807BB268}"/>
                </a:ext>
              </a:extLst>
            </p:cNvPr>
            <p:cNvCxnSpPr>
              <a:cxnSpLocks noChangeAspect="1"/>
            </p:cNvCxnSpPr>
            <p:nvPr/>
          </p:nvCxnSpPr>
          <p:spPr>
            <a:xfrm flipH="1" flipV="1">
              <a:off x="6368034" y="5040000"/>
              <a:ext cx="720000" cy="720000"/>
            </a:xfrm>
            <a:prstGeom prst="line">
              <a:avLst/>
            </a:prstGeom>
            <a:ln w="76200">
              <a:solidFill>
                <a:srgbClr val="FF0000"/>
              </a:solidFill>
              <a:head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4C97AB9-22CD-8598-0922-4F9816A281C5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19.9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C917E5-5E3A-A745-5F70-9CF3717CE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Levels of confidence and action</a:t>
            </a:r>
          </a:p>
        </p:txBody>
      </p:sp>
    </p:spTree>
    <p:extLst>
      <p:ext uri="{BB962C8B-B14F-4D97-AF65-F5344CB8AC3E}">
        <p14:creationId xmlns:p14="http://schemas.microsoft.com/office/powerpoint/2010/main" val="78819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oup 2">
            <a:extLst>
              <a:ext uri="{FF2B5EF4-FFF2-40B4-BE49-F238E27FC236}">
                <a16:creationId xmlns:a16="http://schemas.microsoft.com/office/drawing/2014/main" id="{B49C1AA5-04A0-DA41-A42F-B18A67905E82}"/>
              </a:ext>
            </a:extLst>
          </p:cNvPr>
          <p:cNvGrpSpPr>
            <a:grpSpLocks/>
          </p:cNvGrpSpPr>
          <p:nvPr/>
        </p:nvGrpSpPr>
        <p:grpSpPr bwMode="auto">
          <a:xfrm>
            <a:off x="2950901" y="3416451"/>
            <a:ext cx="4670425" cy="2257425"/>
            <a:chOff x="278" y="2588"/>
            <a:chExt cx="2942" cy="1422"/>
          </a:xfrm>
        </p:grpSpPr>
        <p:sp>
          <p:nvSpPr>
            <p:cNvPr id="65539" name="AutoShape 3">
              <a:extLst>
                <a:ext uri="{FF2B5EF4-FFF2-40B4-BE49-F238E27FC236}">
                  <a16:creationId xmlns:a16="http://schemas.microsoft.com/office/drawing/2014/main" id="{9CAF0B67-BF21-364A-B76A-EC1F110E96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8" y="2588"/>
              <a:ext cx="2942" cy="1422"/>
            </a:xfrm>
            <a:prstGeom prst="foldedCorner">
              <a:avLst>
                <a:gd name="adj" fmla="val 12500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>
                <a:solidFill>
                  <a:schemeClr val="bg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65540" name="Text Box 4">
              <a:extLst>
                <a:ext uri="{FF2B5EF4-FFF2-40B4-BE49-F238E27FC236}">
                  <a16:creationId xmlns:a16="http://schemas.microsoft.com/office/drawing/2014/main" id="{75206FD9-4B29-E640-88D3-C084418AEA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7" y="2676"/>
              <a:ext cx="2933" cy="11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762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en-US" sz="1600" dirty="0">
                  <a:latin typeface="Courier New" panose="02070309020205020404" pitchFamily="49" charset="0"/>
                </a:rPr>
                <a:t>     20      21      22      23</a:t>
              </a:r>
            </a:p>
            <a:p>
              <a:r>
                <a:rPr lang="en-US" altLang="en-US" sz="1600" dirty="0">
                  <a:latin typeface="Courier New" panose="02070309020205020404" pitchFamily="49" charset="0"/>
                </a:rPr>
                <a:t>     25      24      20      17</a:t>
              </a:r>
            </a:p>
            <a:p>
              <a:r>
                <a:rPr lang="en-US" altLang="en-US" sz="1600" dirty="0">
                  <a:latin typeface="Courier New" panose="02070309020205020404" pitchFamily="49" charset="0"/>
                </a:rPr>
                <a:t>      7       7       3       7</a:t>
              </a:r>
            </a:p>
            <a:p>
              <a:endParaRPr lang="en-US" altLang="en-US" sz="1600" dirty="0">
                <a:latin typeface="Courier New" panose="02070309020205020404" pitchFamily="49" charset="0"/>
              </a:endParaRPr>
            </a:p>
            <a:p>
              <a:r>
                <a:rPr lang="en-US" altLang="en-US" sz="1600" dirty="0">
                  <a:latin typeface="Courier New" panose="02070309020205020404" pitchFamily="49" charset="0"/>
                </a:rPr>
                <a:t>the dancing histograms very useful a</a:t>
              </a:r>
            </a:p>
            <a:p>
              <a:r>
                <a:rPr lang="en-US" altLang="en-US" sz="1600" dirty="0" err="1">
                  <a:latin typeface="Courier New" panose="02070309020205020404" pitchFamily="49" charset="0"/>
                </a:rPr>
                <a:t>ing</a:t>
              </a:r>
              <a:r>
                <a:rPr lang="en-US" altLang="en-US" sz="1600" dirty="0">
                  <a:latin typeface="Courier New" panose="02070309020205020404" pitchFamily="49" charset="0"/>
                </a:rPr>
                <a:t> out some of the textile sites </a:t>
              </a:r>
              <a:r>
                <a:rPr lang="en-US" altLang="en-US" sz="1600" dirty="0" err="1">
                  <a:latin typeface="Courier New" panose="02070309020205020404" pitchFamily="49" charset="0"/>
                </a:rPr>
                <a:t>yo</a:t>
              </a:r>
              <a:endParaRPr lang="en-US" altLang="en-US" sz="1600" dirty="0">
                <a:latin typeface="Courier New" panose="02070309020205020404" pitchFamily="49" charset="0"/>
              </a:endParaRPr>
            </a:p>
            <a:p>
              <a:r>
                <a:rPr lang="en-US" altLang="en-US" sz="1600" dirty="0">
                  <a:latin typeface="Courier New" panose="02070309020205020404" pitchFamily="49" charset="0"/>
                </a:rPr>
                <a:t>x's page at http://</a:t>
              </a:r>
              <a:r>
                <a:rPr lang="en-US" altLang="en-US" sz="1600" dirty="0" err="1">
                  <a:latin typeface="Courier New" panose="02070309020205020404" pitchFamily="49" charset="0"/>
                </a:rPr>
                <a:t>www.hiraeth.com</a:t>
              </a:r>
              <a:r>
                <a:rPr lang="en-US" altLang="en-US" sz="1600" dirty="0">
                  <a:latin typeface="Courier New" panose="02070309020205020404" pitchFamily="49" charset="0"/>
                </a:rPr>
                <a:t>/</a:t>
              </a:r>
              <a:endParaRPr lang="en-US" altLang="en-US" dirty="0">
                <a:latin typeface="Times New Roman" panose="02020603050405020304" pitchFamily="18" charset="0"/>
              </a:endParaRPr>
            </a:p>
          </p:txBody>
        </p:sp>
      </p:grpSp>
      <p:graphicFrame>
        <p:nvGraphicFramePr>
          <p:cNvPr id="65543" name="Object 7">
            <a:extLst>
              <a:ext uri="{FF2B5EF4-FFF2-40B4-BE49-F238E27FC236}">
                <a16:creationId xmlns:a16="http://schemas.microsoft.com/office/drawing/2014/main" id="{C99CA5AC-A627-EA4E-AA0B-E091CE0EAF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5328349"/>
              </p:ext>
            </p:extLst>
          </p:nvPr>
        </p:nvGraphicFramePr>
        <p:xfrm>
          <a:off x="9434251" y="1546376"/>
          <a:ext cx="1292225" cy="2574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3" imgW="673100" imgH="1333500" progId="Word.Picture.8">
                  <p:embed/>
                </p:oleObj>
              </mc:Choice>
              <mc:Fallback>
                <p:oleObj name="Picture" r:id="rId3" imgW="673100" imgH="1333500" progId="Word.Picture.8">
                  <p:embed/>
                  <p:pic>
                    <p:nvPicPr>
                      <p:cNvPr id="65543" name="Object 7">
                        <a:extLst>
                          <a:ext uri="{FF2B5EF4-FFF2-40B4-BE49-F238E27FC236}">
                            <a16:creationId xmlns:a16="http://schemas.microsoft.com/office/drawing/2014/main" id="{C99CA5AC-A627-EA4E-AA0B-E091CE0EAFD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4251" y="1546376"/>
                        <a:ext cx="1292225" cy="2574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50" name="Picture 14">
            <a:extLst>
              <a:ext uri="{FF2B5EF4-FFF2-40B4-BE49-F238E27FC236}">
                <a16:creationId xmlns:a16="http://schemas.microsoft.com/office/drawing/2014/main" id="{3A22E95A-F910-7144-A19E-8A40E09D3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7275" y="1708300"/>
            <a:ext cx="25908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83F894B-84DB-B7EB-C1BB-58E60918E36F}"/>
              </a:ext>
            </a:extLst>
          </p:cNvPr>
          <p:cNvGrpSpPr/>
          <p:nvPr/>
        </p:nvGrpSpPr>
        <p:grpSpPr>
          <a:xfrm>
            <a:off x="4995393" y="3505578"/>
            <a:ext cx="4309165" cy="707886"/>
            <a:chOff x="4995393" y="3505578"/>
            <a:chExt cx="4309165" cy="707886"/>
          </a:xfrm>
        </p:grpSpPr>
        <p:sp>
          <p:nvSpPr>
            <p:cNvPr id="65551" name="Rectangle 15">
              <a:extLst>
                <a:ext uri="{FF2B5EF4-FFF2-40B4-BE49-F238E27FC236}">
                  <a16:creationId xmlns:a16="http://schemas.microsoft.com/office/drawing/2014/main" id="{AFBAC1F1-EB40-7D4D-9511-D89E9CD5D7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7425" y="3613300"/>
              <a:ext cx="4277133" cy="4616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dirty="0">
                  <a:latin typeface="Trebuchet MS" panose="020B0703020202090204" pitchFamily="34" charset="0"/>
                </a:rPr>
                <a:t>      and copies it to clipboard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63583858-41DA-5E43-8C01-DA10467E2BB8}"/>
                </a:ext>
              </a:extLst>
            </p:cNvPr>
            <p:cNvSpPr/>
            <p:nvPr/>
          </p:nvSpPr>
          <p:spPr>
            <a:xfrm>
              <a:off x="4995393" y="3505578"/>
              <a:ext cx="6415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4000" dirty="0">
                  <a:latin typeface="Wingdings 2" pitchFamily="2" charset="2"/>
                  <a:ea typeface="Times New Roman" panose="02020603050405020304" pitchFamily="18" charset="0"/>
                </a:rPr>
                <a:t>k</a:t>
              </a:r>
              <a:endParaRPr lang="en-GB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977E9B8-A95E-4F4B-B9B1-5304313395FA}"/>
              </a:ext>
            </a:extLst>
          </p:cNvPr>
          <p:cNvGrpSpPr/>
          <p:nvPr/>
        </p:nvGrpSpPr>
        <p:grpSpPr>
          <a:xfrm>
            <a:off x="8664560" y="4171813"/>
            <a:ext cx="3402535" cy="707886"/>
            <a:chOff x="7296897" y="4511800"/>
            <a:chExt cx="3402535" cy="707886"/>
          </a:xfrm>
        </p:grpSpPr>
        <p:sp>
          <p:nvSpPr>
            <p:cNvPr id="65552" name="Rectangle 16">
              <a:extLst>
                <a:ext uri="{FF2B5EF4-FFF2-40B4-BE49-F238E27FC236}">
                  <a16:creationId xmlns:a16="http://schemas.microsoft.com/office/drawing/2014/main" id="{01B70FD6-7ED1-224E-9EB3-5D8AF9E7A2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0500" y="4619521"/>
              <a:ext cx="288893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spcBef>
                  <a:spcPct val="20000"/>
                </a:spcBef>
              </a:pPr>
              <a:r>
                <a:rPr lang="en-US" altLang="en-US" sz="2400" dirty="0">
                  <a:latin typeface="Trebuchet MS" panose="020B0703020202090204" pitchFamily="34" charset="0"/>
                </a:rPr>
                <a:t>slowly icons fade in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F4183A0-FE2C-5848-8F6F-C00E72921573}"/>
                </a:ext>
              </a:extLst>
            </p:cNvPr>
            <p:cNvSpPr/>
            <p:nvPr/>
          </p:nvSpPr>
          <p:spPr>
            <a:xfrm>
              <a:off x="7296897" y="4511800"/>
              <a:ext cx="641522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sz="4000" dirty="0">
                  <a:latin typeface="Wingdings 2" pitchFamily="2" charset="2"/>
                  <a:ea typeface="Times New Roman" panose="02020603050405020304" pitchFamily="18" charset="0"/>
                </a:rPr>
                <a:t>l</a:t>
              </a:r>
              <a:endParaRPr lang="en-GB" sz="4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A0561EE-EE69-09D0-EDC9-C875C90876BE}"/>
              </a:ext>
            </a:extLst>
          </p:cNvPr>
          <p:cNvGrpSpPr/>
          <p:nvPr/>
        </p:nvGrpSpPr>
        <p:grpSpPr>
          <a:xfrm>
            <a:off x="2266664" y="2284081"/>
            <a:ext cx="3600475" cy="2591283"/>
            <a:chOff x="2266664" y="2284081"/>
            <a:chExt cx="3600475" cy="2591283"/>
          </a:xfrm>
        </p:grpSpPr>
        <p:sp>
          <p:nvSpPr>
            <p:cNvPr id="65547" name="Text Box 11">
              <a:extLst>
                <a:ext uri="{FF2B5EF4-FFF2-40B4-BE49-F238E27FC236}">
                  <a16:creationId xmlns:a16="http://schemas.microsoft.com/office/drawing/2014/main" id="{527D4DB0-316B-8C45-9311-8064E8470B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20926" y="4538814"/>
              <a:ext cx="1446213" cy="33655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600" b="1" dirty="0">
                  <a:solidFill>
                    <a:schemeClr val="hlink"/>
                  </a:solidFill>
                  <a:latin typeface="Courier New" panose="02070309020205020404" pitchFamily="49" charset="0"/>
                </a:rPr>
                <a:t>histograms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19021F0-CDDC-A841-A0F2-FCDAAAEF69E6}"/>
                </a:ext>
              </a:extLst>
            </p:cNvPr>
            <p:cNvGrpSpPr/>
            <p:nvPr/>
          </p:nvGrpSpPr>
          <p:grpSpPr>
            <a:xfrm>
              <a:off x="2266664" y="2284081"/>
              <a:ext cx="2959233" cy="707886"/>
              <a:chOff x="936890" y="2997428"/>
              <a:chExt cx="2959233" cy="707886"/>
            </a:xfrm>
          </p:grpSpPr>
          <p:sp>
            <p:nvSpPr>
              <p:cNvPr id="65548" name="Rectangle 12">
                <a:extLst>
                  <a:ext uri="{FF2B5EF4-FFF2-40B4-BE49-F238E27FC236}">
                    <a16:creationId xmlns:a16="http://schemas.microsoft.com/office/drawing/2014/main" id="{AC1E9971-0719-8D40-8977-80A61F8F5F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575" y="3105149"/>
                <a:ext cx="2470548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>
                    <a:latin typeface="Trebuchet MS" panose="020B0703020202090204" pitchFamily="34" charset="0"/>
                  </a:rPr>
                  <a:t>user selects text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AFD3F48-A211-9343-8F56-5EE5A34F1696}"/>
                  </a:ext>
                </a:extLst>
              </p:cNvPr>
              <p:cNvSpPr/>
              <p:nvPr/>
            </p:nvSpPr>
            <p:spPr>
              <a:xfrm>
                <a:off x="936890" y="2997428"/>
                <a:ext cx="641522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4000" dirty="0">
                    <a:latin typeface="Wingdings 2" pitchFamily="2" charset="2"/>
                    <a:ea typeface="Times New Roman" panose="02020603050405020304" pitchFamily="18" charset="0"/>
                  </a:rPr>
                  <a:t>j</a:t>
                </a:r>
                <a:endParaRPr lang="en-US" sz="4000" dirty="0"/>
              </a:p>
            </p:txBody>
          </p:sp>
        </p:grp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D69192B2-28FA-0240-AD68-456DAF97FC04}"/>
                </a:ext>
              </a:extLst>
            </p:cNvPr>
            <p:cNvCxnSpPr>
              <a:cxnSpLocks/>
            </p:cNvCxnSpPr>
            <p:nvPr/>
          </p:nvCxnSpPr>
          <p:spPr>
            <a:xfrm>
              <a:off x="3614433" y="2894143"/>
              <a:ext cx="1035987" cy="1570058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2BC3344-E3AF-8868-2E6F-C284FE9FEF32}"/>
              </a:ext>
            </a:extLst>
          </p:cNvPr>
          <p:cNvSpPr txBox="1"/>
          <p:nvPr/>
        </p:nvSpPr>
        <p:spPr>
          <a:xfrm>
            <a:off x="0" y="5856881"/>
            <a:ext cx="3198311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19.10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643C95-CD6B-C54A-286F-EFF39A0A4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onCue</a:t>
            </a:r>
            <a:r>
              <a:rPr lang="en-US" dirty="0"/>
              <a:t> – designing appropriate interactions</a:t>
            </a:r>
          </a:p>
        </p:txBody>
      </p:sp>
      <p:graphicFrame>
        <p:nvGraphicFramePr>
          <p:cNvPr id="65544" name="Object 8">
            <a:extLst>
              <a:ext uri="{FF2B5EF4-FFF2-40B4-BE49-F238E27FC236}">
                <a16:creationId xmlns:a16="http://schemas.microsoft.com/office/drawing/2014/main" id="{A09F811F-6D74-E442-ACC5-28D98B6C89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58528"/>
              </p:ext>
            </p:extLst>
          </p:nvPr>
        </p:nvGraphicFramePr>
        <p:xfrm>
          <a:off x="9434251" y="1547964"/>
          <a:ext cx="1306513" cy="2566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6" imgW="685800" imgH="1333500" progId="Word.Picture.8">
                  <p:embed/>
                </p:oleObj>
              </mc:Choice>
              <mc:Fallback>
                <p:oleObj name="Picture" r:id="rId6" imgW="685800" imgH="1333500" progId="Word.Picture.8">
                  <p:embed/>
                  <p:pic>
                    <p:nvPicPr>
                      <p:cNvPr id="65544" name="Object 8">
                        <a:extLst>
                          <a:ext uri="{FF2B5EF4-FFF2-40B4-BE49-F238E27FC236}">
                            <a16:creationId xmlns:a16="http://schemas.microsoft.com/office/drawing/2014/main" id="{A09F811F-6D74-E442-ACC5-28D98B6C89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34251" y="1547964"/>
                        <a:ext cx="1306513" cy="2566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40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5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5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5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B75A65A8-B6D1-AB49-B01D-534C1F93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355" y="260290"/>
            <a:ext cx="6567875" cy="63000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1270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7C02D0-25E2-A6C9-22F0-CF95916B7E80}"/>
              </a:ext>
            </a:extLst>
          </p:cNvPr>
          <p:cNvSpPr txBox="1"/>
          <p:nvPr/>
        </p:nvSpPr>
        <p:spPr>
          <a:xfrm>
            <a:off x="0" y="5856881"/>
            <a:ext cx="356700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19.11a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921787-5053-4E6E-1CED-57AB67EAA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search engine </a:t>
            </a:r>
            <a:br>
              <a:rPr lang="en-US" dirty="0"/>
            </a:br>
            <a:r>
              <a:rPr lang="en-US" dirty="0"/>
              <a:t>interactions styles</a:t>
            </a:r>
          </a:p>
        </p:txBody>
      </p:sp>
    </p:spTree>
    <p:extLst>
      <p:ext uri="{BB962C8B-B14F-4D97-AF65-F5344CB8AC3E}">
        <p14:creationId xmlns:p14="http://schemas.microsoft.com/office/powerpoint/2010/main" val="219854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855CFD-9123-534B-8628-FDFAE4491467}"/>
              </a:ext>
            </a:extLst>
          </p:cNvPr>
          <p:cNvGrpSpPr>
            <a:grpSpLocks noChangeAspect="1"/>
          </p:cNvGrpSpPr>
          <p:nvPr/>
        </p:nvGrpSpPr>
        <p:grpSpPr>
          <a:xfrm>
            <a:off x="5101064" y="281555"/>
            <a:ext cx="6708166" cy="6300000"/>
            <a:chOff x="3629026" y="1543362"/>
            <a:chExt cx="5366532" cy="5040000"/>
          </a:xfrm>
        </p:grpSpPr>
        <p:pic>
          <p:nvPicPr>
            <p:cNvPr id="7" name="Picture 6" descr="Table, timeline&#10;&#10;Description automatically generated">
              <a:extLst>
                <a:ext uri="{FF2B5EF4-FFF2-40B4-BE49-F238E27FC236}">
                  <a16:creationId xmlns:a16="http://schemas.microsoft.com/office/drawing/2014/main" id="{3FB1B1C7-8451-CC48-801F-2E4E03D51C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35790"/>
            <a:stretch/>
          </p:blipFill>
          <p:spPr>
            <a:xfrm>
              <a:off x="3629026" y="1543362"/>
              <a:ext cx="5366532" cy="50400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127000" dist="1270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" name="Cross 7">
              <a:extLst>
                <a:ext uri="{FF2B5EF4-FFF2-40B4-BE49-F238E27FC236}">
                  <a16:creationId xmlns:a16="http://schemas.microsoft.com/office/drawing/2014/main" id="{F1019BFF-B388-F549-B16A-A352A35B2C3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2958417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Cross 8">
              <a:extLst>
                <a:ext uri="{FF2B5EF4-FFF2-40B4-BE49-F238E27FC236}">
                  <a16:creationId xmlns:a16="http://schemas.microsoft.com/office/drawing/2014/main" id="{6848F9F8-7B4B-9244-8F8C-979E2E493C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3521585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Cross 9">
              <a:extLst>
                <a:ext uri="{FF2B5EF4-FFF2-40B4-BE49-F238E27FC236}">
                  <a16:creationId xmlns:a16="http://schemas.microsoft.com/office/drawing/2014/main" id="{07C618C8-34F0-0F48-A715-3AB990FF784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4148118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Cross 10">
              <a:extLst>
                <a:ext uri="{FF2B5EF4-FFF2-40B4-BE49-F238E27FC236}">
                  <a16:creationId xmlns:a16="http://schemas.microsoft.com/office/drawing/2014/main" id="{DE5ED129-FC67-074A-9C27-0A2A44EB4B7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4780905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ross 11">
              <a:extLst>
                <a:ext uri="{FF2B5EF4-FFF2-40B4-BE49-F238E27FC236}">
                  <a16:creationId xmlns:a16="http://schemas.microsoft.com/office/drawing/2014/main" id="{96FFBD19-1114-9743-8FC2-02681B0769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5344073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ross 12">
              <a:extLst>
                <a:ext uri="{FF2B5EF4-FFF2-40B4-BE49-F238E27FC236}">
                  <a16:creationId xmlns:a16="http://schemas.microsoft.com/office/drawing/2014/main" id="{E303637B-6620-CB48-A1D3-ECF80721DBB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702640" y="5970606"/>
              <a:ext cx="251999" cy="251999"/>
            </a:xfrm>
            <a:prstGeom prst="plus">
              <a:avLst>
                <a:gd name="adj" fmla="val 38726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2D02EA0-89A7-1966-F6F5-1B85E4B1E092}"/>
              </a:ext>
            </a:extLst>
          </p:cNvPr>
          <p:cNvSpPr txBox="1"/>
          <p:nvPr/>
        </p:nvSpPr>
        <p:spPr>
          <a:xfrm>
            <a:off x="0" y="5856881"/>
            <a:ext cx="3602268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19.11b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E5E601-6F48-5C69-A95E-521790483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search engine </a:t>
            </a:r>
            <a:br>
              <a:rPr lang="en-US" dirty="0"/>
            </a:br>
            <a:r>
              <a:rPr lang="en-US" dirty="0"/>
              <a:t>interactions styles</a:t>
            </a:r>
          </a:p>
        </p:txBody>
      </p:sp>
    </p:spTree>
    <p:extLst>
      <p:ext uri="{BB962C8B-B14F-4D97-AF65-F5344CB8AC3E}">
        <p14:creationId xmlns:p14="http://schemas.microsoft.com/office/powerpoint/2010/main" val="9155270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9139B8-9C99-32F5-4CC8-332DFD2A8D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421C-55E4-4397-83A4-A63672493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191236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19.1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Who Has Control and Who Does the Work, Some Examples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82DFA-D3EF-64C8-108B-54827CB66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601" y="2104372"/>
            <a:ext cx="8640000" cy="3983278"/>
          </a:xfrm>
        </p:spPr>
        <p:txBody>
          <a:bodyPr>
            <a:normAutofit/>
          </a:bodyPr>
          <a:lstStyle/>
          <a:p>
            <a:pPr marL="9525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882650" algn="ctr"/>
                <a:tab pos="2663825" algn="ctr"/>
                <a:tab pos="4132263" algn="ctr"/>
                <a:tab pos="6435725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initiative 	decision 	action 	example</a:t>
            </a:r>
          </a:p>
          <a:p>
            <a: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82650" algn="ctr"/>
                <a:tab pos="2663825" algn="ctr"/>
                <a:tab pos="4132263" algn="ctr"/>
                <a:tab pos="6435725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machine 	machine 	human 	delivery service</a:t>
            </a:r>
          </a:p>
          <a:p>
            <a: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82650" algn="ctr"/>
                <a:tab pos="2663825" algn="ctr"/>
                <a:tab pos="4132263" algn="ctr"/>
                <a:tab pos="6435725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human 	machine 	machine 	autonomous car</a:t>
            </a:r>
          </a:p>
          <a:p>
            <a: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82650" algn="ctr"/>
                <a:tab pos="2663825" algn="ctr"/>
                <a:tab pos="4132263" algn="ctr"/>
                <a:tab pos="6435725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human 	joint 	human 	decision support</a:t>
            </a:r>
          </a:p>
          <a:p>
            <a: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82650" algn="ctr"/>
                <a:tab pos="2663825" algn="ctr"/>
                <a:tab pos="4132263" algn="ctr"/>
                <a:tab pos="6435725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machine 	joint 	joint 	recommender system</a:t>
            </a:r>
          </a:p>
          <a:p>
            <a:pPr marL="9525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tabLst>
                <a:tab pos="882650" algn="ctr"/>
                <a:tab pos="2663825" algn="ctr"/>
                <a:tab pos="4132263" algn="ctr"/>
                <a:tab pos="6435725" algn="ctr"/>
              </a:tabLst>
            </a:pP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human 	joint	machine	engine management</a:t>
            </a:r>
            <a:b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6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system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836D34-C1DF-BA82-09DA-B0098BE81D21}"/>
              </a:ext>
            </a:extLst>
          </p:cNvPr>
          <p:cNvCxnSpPr>
            <a:cxnSpLocks/>
          </p:cNvCxnSpPr>
          <p:nvPr/>
        </p:nvCxnSpPr>
        <p:spPr>
          <a:xfrm>
            <a:off x="1813601" y="2625671"/>
            <a:ext cx="86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C2832-7653-64C8-D719-4158454AC232}"/>
              </a:ext>
            </a:extLst>
          </p:cNvPr>
          <p:cNvCxnSpPr>
            <a:cxnSpLocks/>
          </p:cNvCxnSpPr>
          <p:nvPr/>
        </p:nvCxnSpPr>
        <p:spPr>
          <a:xfrm>
            <a:off x="1776000" y="2009754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25C9CB4-D94D-7C2B-AAB6-8B8E2DB1A854}"/>
              </a:ext>
            </a:extLst>
          </p:cNvPr>
          <p:cNvCxnSpPr>
            <a:cxnSpLocks/>
          </p:cNvCxnSpPr>
          <p:nvPr/>
        </p:nvCxnSpPr>
        <p:spPr>
          <a:xfrm>
            <a:off x="1813601" y="5871760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34377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BB4CFA-8073-D974-7069-700EFE67B9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BCB71-5102-C442-88A9-6D2AB6FEA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3603" y="136524"/>
            <a:ext cx="8616402" cy="1191236"/>
          </a:xfrm>
        </p:spPr>
        <p:txBody>
          <a:bodyPr>
            <a:normAutofit fontScale="90000"/>
          </a:bodyPr>
          <a:lstStyle/>
          <a:p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Table 19.2 </a:t>
            </a:r>
            <a:r>
              <a:rPr lang="en-GB" dirty="0">
                <a:solidFill>
                  <a:srgbClr val="141413"/>
                </a:solidFill>
                <a:effectLst/>
                <a:latin typeface="Helvetica" pitchFamily="2" charset="0"/>
              </a:rPr>
              <a:t>Confusion Matrix for Activity Recognition</a:t>
            </a:r>
            <a:endParaRPr lang="en-GB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D145D-92DE-6401-CE2E-5BF395165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3601" y="2104372"/>
            <a:ext cx="8640000" cy="3131506"/>
          </a:xfrm>
        </p:spPr>
        <p:txBody>
          <a:bodyPr>
            <a:normAutofit/>
          </a:bodyPr>
          <a:lstStyle/>
          <a:p>
            <a:pPr marL="9525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882650" algn="ctr"/>
                <a:tab pos="2663825" algn="ctr"/>
                <a:tab pos="4530725" algn="ctr"/>
                <a:tab pos="5951538" algn="ctr"/>
                <a:tab pos="7419975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	actual activity</a:t>
            </a:r>
          </a:p>
          <a:p>
            <a:pPr marL="9525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882650" algn="ctr"/>
                <a:tab pos="2663825" algn="ctr"/>
                <a:tab pos="4530725" algn="ctr"/>
                <a:tab pos="5951538" algn="ctr"/>
                <a:tab pos="7419975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	running 	walking 	hopping</a:t>
            </a:r>
          </a:p>
          <a:p>
            <a:pPr marL="9525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882650" algn="ctr"/>
                <a:tab pos="2663825" algn="ctr"/>
                <a:tab pos="4530725" algn="ctr"/>
                <a:tab pos="5951538" algn="ctr"/>
                <a:tab pos="7419975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running 	67% 	12% 	21%</a:t>
            </a:r>
          </a:p>
          <a:p>
            <a:pPr marL="9525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882650" algn="ctr"/>
                <a:tab pos="2663825" algn="ctr"/>
                <a:tab pos="4530725" algn="ctr"/>
                <a:tab pos="5951538" algn="ctr"/>
                <a:tab pos="7419975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walking 	82% 	15% 	3%</a:t>
            </a:r>
          </a:p>
          <a:p>
            <a:pPr marL="9525" indent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None/>
              <a:tabLst>
                <a:tab pos="882650" algn="ctr"/>
                <a:tab pos="2663825" algn="ctr"/>
                <a:tab pos="4530725" algn="ctr"/>
                <a:tab pos="5951538" algn="ctr"/>
                <a:tab pos="7419975" algn="ctr"/>
              </a:tabLst>
            </a:pPr>
            <a:r>
              <a:rPr lang="en-GB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	hopping 	57% 	7% 	36%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C570F72-10F6-C7BE-DDAE-5847601A4ED6}"/>
              </a:ext>
            </a:extLst>
          </p:cNvPr>
          <p:cNvCxnSpPr>
            <a:cxnSpLocks/>
          </p:cNvCxnSpPr>
          <p:nvPr/>
        </p:nvCxnSpPr>
        <p:spPr>
          <a:xfrm>
            <a:off x="1813601" y="2638197"/>
            <a:ext cx="86400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428F928-5A8C-3026-CE15-5D3D67DDDC96}"/>
              </a:ext>
            </a:extLst>
          </p:cNvPr>
          <p:cNvCxnSpPr>
            <a:cxnSpLocks/>
          </p:cNvCxnSpPr>
          <p:nvPr/>
        </p:nvCxnSpPr>
        <p:spPr>
          <a:xfrm>
            <a:off x="1776000" y="2022280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6806564-B8C8-DE02-A69A-AC7D4635E160}"/>
              </a:ext>
            </a:extLst>
          </p:cNvPr>
          <p:cNvCxnSpPr>
            <a:cxnSpLocks/>
          </p:cNvCxnSpPr>
          <p:nvPr/>
        </p:nvCxnSpPr>
        <p:spPr>
          <a:xfrm>
            <a:off x="1813601" y="5333142"/>
            <a:ext cx="8640000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055CA26-3CC1-5164-077B-C7898A1ED788}"/>
              </a:ext>
            </a:extLst>
          </p:cNvPr>
          <p:cNvSpPr txBox="1"/>
          <p:nvPr/>
        </p:nvSpPr>
        <p:spPr>
          <a:xfrm>
            <a:off x="1913810" y="3757808"/>
            <a:ext cx="16972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algn="r">
              <a:spcBef>
                <a:spcPts val="800"/>
              </a:spcBef>
              <a:spcAft>
                <a:spcPts val="800"/>
              </a:spcAft>
              <a:tabLst>
                <a:tab pos="882650" algn="ctr"/>
                <a:tab pos="2663825" algn="ctr"/>
                <a:tab pos="4132263" algn="ctr"/>
                <a:tab pos="5951538" algn="ctr"/>
                <a:tab pos="7232650" algn="ctr"/>
              </a:tabLst>
            </a:pPr>
            <a: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classified</a:t>
            </a:r>
            <a:b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r>
              <a:rPr lang="en-GB" sz="28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3619469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Shneiderman's</a:t>
            </a:r>
            <a:r>
              <a:rPr lang="en-US" dirty="0"/>
              <a:t> human–</a:t>
            </a:r>
            <a:r>
              <a:rPr lang="en-US" dirty="0" err="1"/>
              <a:t>centred</a:t>
            </a:r>
            <a:r>
              <a:rPr lang="en-US" dirty="0"/>
              <a:t> AI framework	</a:t>
            </a:r>
          </a:p>
        </p:txBody>
      </p:sp>
      <p:pic>
        <p:nvPicPr>
          <p:cNvPr id="7" name="Picture 6" descr="A diagram of a computer automation&#10;&#10;Description automatically generated">
            <a:extLst>
              <a:ext uri="{FF2B5EF4-FFF2-40B4-BE49-F238E27FC236}">
                <a16:creationId xmlns:a16="http://schemas.microsoft.com/office/drawing/2014/main" id="{73AE7794-3063-8E1D-EEA6-2CF58F35D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8907" y="1223038"/>
            <a:ext cx="9120098" cy="52792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19.1</a:t>
            </a:r>
          </a:p>
        </p:txBody>
      </p:sp>
    </p:spTree>
    <p:extLst>
      <p:ext uri="{BB962C8B-B14F-4D97-AF65-F5344CB8AC3E}">
        <p14:creationId xmlns:p14="http://schemas.microsoft.com/office/powerpoint/2010/main" val="21105918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19.2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Talking to Siri</a:t>
            </a:r>
          </a:p>
        </p:txBody>
      </p:sp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41985F55-0454-9242-B3F0-649653F4C6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8866" y="487326"/>
            <a:ext cx="7060018" cy="588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9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Firefly – individual lights flash a unique code and are then positioned using triangulation from multiple camera</a:t>
            </a:r>
          </a:p>
        </p:txBody>
      </p:sp>
      <p:pic>
        <p:nvPicPr>
          <p:cNvPr id="5" name="Picture 4" descr="Close-up of a computer circuit board&#10;&#10;Description automatically generated">
            <a:extLst>
              <a:ext uri="{FF2B5EF4-FFF2-40B4-BE49-F238E27FC236}">
                <a16:creationId xmlns:a16="http://schemas.microsoft.com/office/drawing/2014/main" id="{6DE69CE1-4547-BB9D-143E-8E111D751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642" y="1237535"/>
            <a:ext cx="3163043" cy="2427882"/>
          </a:xfrm>
          <a:prstGeom prst="rect">
            <a:avLst/>
          </a:prstGeom>
        </p:spPr>
      </p:pic>
      <p:pic>
        <p:nvPicPr>
          <p:cNvPr id="7" name="Picture 6" descr="A christmas tree made of white lights&#10;&#10;Description automatically generated">
            <a:extLst>
              <a:ext uri="{FF2B5EF4-FFF2-40B4-BE49-F238E27FC236}">
                <a16:creationId xmlns:a16="http://schemas.microsoft.com/office/drawing/2014/main" id="{97A08340-E8D4-A07E-0494-417CCDB85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42" y="3815312"/>
            <a:ext cx="1682535" cy="1955047"/>
          </a:xfrm>
          <a:prstGeom prst="rect">
            <a:avLst/>
          </a:prstGeom>
        </p:spPr>
      </p:pic>
      <p:pic>
        <p:nvPicPr>
          <p:cNvPr id="9" name="Picture 8" descr="A diagram of a camera&#10;&#10;Description automatically generated">
            <a:extLst>
              <a:ext uri="{FF2B5EF4-FFF2-40B4-BE49-F238E27FC236}">
                <a16:creationId xmlns:a16="http://schemas.microsoft.com/office/drawing/2014/main" id="{D6D5C6F6-0E34-3867-C8A7-B92BAF00AA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0877" y="1623848"/>
            <a:ext cx="8297431" cy="523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777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Sensor fusion:</a:t>
            </a:r>
            <a:r>
              <a:rPr lang="en-US" sz="3200" dirty="0"/>
              <a:t> from multiple raw sensors to rich context model</a:t>
            </a:r>
            <a:r>
              <a:rPr lang="en-US" dirty="0"/>
              <a:t>	</a:t>
            </a:r>
          </a:p>
        </p:txBody>
      </p:sp>
      <p:pic>
        <p:nvPicPr>
          <p:cNvPr id="5" name="Picture 4" descr="A diagram of a data processing process&#10;&#10;Description automatically generated">
            <a:extLst>
              <a:ext uri="{FF2B5EF4-FFF2-40B4-BE49-F238E27FC236}">
                <a16:creationId xmlns:a16="http://schemas.microsoft.com/office/drawing/2014/main" id="{BD00033F-5D1D-7FE9-503D-DFCE710C4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0537" y="905781"/>
            <a:ext cx="9744110" cy="504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13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9FCD7C-A76B-3C77-4B8D-BB025F3648F6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1440C-1734-4C20-33BE-4CC4CB8A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Courtesy lights</a:t>
            </a:r>
            <a:br>
              <a:rPr lang="en-US" dirty="0"/>
            </a:br>
            <a:r>
              <a:rPr lang="en-US" sz="3600" dirty="0"/>
              <a:t>when do you want them on?</a:t>
            </a:r>
            <a:endParaRPr lang="en-US" dirty="0"/>
          </a:p>
        </p:txBody>
      </p:sp>
      <p:pic>
        <p:nvPicPr>
          <p:cNvPr id="5" name="Picture 4" descr="A screenshot of a car's list&#10;&#10;Description automatically generated with medium confidence">
            <a:extLst>
              <a:ext uri="{FF2B5EF4-FFF2-40B4-BE49-F238E27FC236}">
                <a16:creationId xmlns:a16="http://schemas.microsoft.com/office/drawing/2014/main" id="{BA53CB36-3CD9-CE9C-ACFA-094F95D41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2592" y="-15949"/>
            <a:ext cx="56919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59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201B4384-F9AE-DE47-8BB9-DBADD2F8A7EC}"/>
              </a:ext>
            </a:extLst>
          </p:cNvPr>
          <p:cNvGrpSpPr/>
          <p:nvPr/>
        </p:nvGrpSpPr>
        <p:grpSpPr>
          <a:xfrm>
            <a:off x="2201337" y="1172067"/>
            <a:ext cx="4570656" cy="5587486"/>
            <a:chOff x="606462" y="640442"/>
            <a:chExt cx="4570656" cy="558748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CCCA8CE-B0B7-BE23-3E33-E322B46C952D}"/>
                </a:ext>
              </a:extLst>
            </p:cNvPr>
            <p:cNvSpPr txBox="1"/>
            <p:nvPr/>
          </p:nvSpPr>
          <p:spPr>
            <a:xfrm>
              <a:off x="2572965" y="5396931"/>
              <a:ext cx="20692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temperature</a:t>
              </a:r>
              <a:br>
                <a:rPr lang="en-GB" sz="2400" dirty="0"/>
              </a:br>
              <a:r>
                <a:rPr lang="en-GB" sz="2400" dirty="0"/>
                <a:t>setting buttons</a:t>
              </a: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2EFE4538-EFAA-EB26-E6CB-3DF2408C193C}"/>
                </a:ext>
              </a:extLst>
            </p:cNvPr>
            <p:cNvGrpSpPr/>
            <p:nvPr/>
          </p:nvGrpSpPr>
          <p:grpSpPr>
            <a:xfrm>
              <a:off x="1169894" y="1930368"/>
              <a:ext cx="4007224" cy="2568389"/>
              <a:chOff x="1169894" y="1035423"/>
              <a:chExt cx="4007224" cy="2568389"/>
            </a:xfrm>
          </p:grpSpPr>
          <p:sp>
            <p:nvSpPr>
              <p:cNvPr id="2" name="Rounded Rectangle 1">
                <a:extLst>
                  <a:ext uri="{FF2B5EF4-FFF2-40B4-BE49-F238E27FC236}">
                    <a16:creationId xmlns:a16="http://schemas.microsoft.com/office/drawing/2014/main" id="{4647A4D3-C3D9-0271-5CFD-03D98F9B30EB}"/>
                  </a:ext>
                </a:extLst>
              </p:cNvPr>
              <p:cNvSpPr/>
              <p:nvPr/>
            </p:nvSpPr>
            <p:spPr>
              <a:xfrm>
                <a:off x="1169894" y="1035423"/>
                <a:ext cx="4007224" cy="2568389"/>
              </a:xfrm>
              <a:prstGeom prst="roundRect">
                <a:avLst/>
              </a:prstGeom>
              <a:solidFill>
                <a:srgbClr val="EEE8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" name="Rounded Rectangle 2">
                <a:extLst>
                  <a:ext uri="{FF2B5EF4-FFF2-40B4-BE49-F238E27FC236}">
                    <a16:creationId xmlns:a16="http://schemas.microsoft.com/office/drawing/2014/main" id="{59AC16C1-E4EF-4547-7A91-87B92B67DF79}"/>
                  </a:ext>
                </a:extLst>
              </p:cNvPr>
              <p:cNvSpPr/>
              <p:nvPr/>
            </p:nvSpPr>
            <p:spPr>
              <a:xfrm>
                <a:off x="1385047" y="1297179"/>
                <a:ext cx="3576918" cy="1634094"/>
              </a:xfrm>
              <a:prstGeom prst="roundRect">
                <a:avLst>
                  <a:gd name="adj" fmla="val 9337"/>
                </a:avLst>
              </a:prstGeom>
              <a:solidFill>
                <a:srgbClr val="92D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CF7253-D775-0E3C-32F0-DC91D885F257}"/>
                  </a:ext>
                </a:extLst>
              </p:cNvPr>
              <p:cNvSpPr txBox="1"/>
              <p:nvPr/>
            </p:nvSpPr>
            <p:spPr>
              <a:xfrm>
                <a:off x="2540941" y="1173756"/>
                <a:ext cx="2521844" cy="18620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15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 Rounded MT Bold" panose="020F0704030504030204" pitchFamily="34" charset="77"/>
                  </a:rPr>
                  <a:t>20°</a:t>
                </a:r>
                <a:endParaRPr lang="en-GB" sz="7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 Rounded MT Bold" panose="020F0704030504030204" pitchFamily="34" charset="77"/>
                </a:endParaRP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663F726-4B35-DADA-45F2-35AECC28BAB3}"/>
                  </a:ext>
                </a:extLst>
              </p:cNvPr>
              <p:cNvSpPr txBox="1"/>
              <p:nvPr/>
            </p:nvSpPr>
            <p:spPr>
              <a:xfrm>
                <a:off x="1495426" y="2171607"/>
                <a:ext cx="1077539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4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 Rounded MT Bold" panose="020F0704030504030204" pitchFamily="34" charset="77"/>
                  </a:rPr>
                  <a:t>17°</a:t>
                </a:r>
                <a:endParaRPr lang="en-GB" sz="28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Rounded MT Bold" panose="020F0704030504030204" pitchFamily="34" charset="77"/>
                </a:endParaRPr>
              </a:p>
            </p:txBody>
          </p:sp>
          <p:pic>
            <p:nvPicPr>
              <p:cNvPr id="8" name="Picture 7" descr="Logo, icon&#10;&#10;Description automatically generated">
                <a:extLst>
                  <a:ext uri="{FF2B5EF4-FFF2-40B4-BE49-F238E27FC236}">
                    <a16:creationId xmlns:a16="http://schemas.microsoft.com/office/drawing/2014/main" id="{BED08974-351B-EA39-52BF-958398D906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495426" y="1404755"/>
                <a:ext cx="804021" cy="804021"/>
              </a:xfrm>
              <a:prstGeom prst="rect">
                <a:avLst/>
              </a:prstGeom>
            </p:spPr>
          </p:pic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9E901928-DF2B-F021-9668-63C1994349A9}"/>
                  </a:ext>
                </a:extLst>
              </p:cNvPr>
              <p:cNvSpPr/>
              <p:nvPr/>
            </p:nvSpPr>
            <p:spPr>
              <a:xfrm>
                <a:off x="2920874" y="3055312"/>
                <a:ext cx="441562" cy="390613"/>
              </a:xfrm>
              <a:prstGeom prst="triangle">
                <a:avLst/>
              </a:prstGeom>
              <a:solidFill>
                <a:srgbClr val="EEE8BC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Triangle 9">
                <a:extLst>
                  <a:ext uri="{FF2B5EF4-FFF2-40B4-BE49-F238E27FC236}">
                    <a16:creationId xmlns:a16="http://schemas.microsoft.com/office/drawing/2014/main" id="{BB308303-18BC-2413-DFFB-30EC10C9D489}"/>
                  </a:ext>
                </a:extLst>
              </p:cNvPr>
              <p:cNvSpPr/>
              <p:nvPr/>
            </p:nvSpPr>
            <p:spPr>
              <a:xfrm flipV="1">
                <a:off x="3740284" y="3055312"/>
                <a:ext cx="441562" cy="390613"/>
              </a:xfrm>
              <a:prstGeom prst="triangle">
                <a:avLst/>
              </a:prstGeom>
              <a:solidFill>
                <a:srgbClr val="EEE8BC"/>
              </a:solidFill>
              <a:ln w="15875">
                <a:solidFill>
                  <a:schemeClr val="tx1">
                    <a:lumMod val="65000"/>
                    <a:lumOff val="35000"/>
                  </a:schemeClr>
                </a:solidFill>
              </a:ln>
              <a:effectLst>
                <a:outerShdw blurRad="381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03DCD90-2AC1-A564-F628-A39EDA27566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252045" y="4379833"/>
              <a:ext cx="220781" cy="104924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D8FCA8E-E5D2-915B-2953-ED6DAA93914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0284" y="4388267"/>
              <a:ext cx="220781" cy="1040806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F2F347F-B780-925F-07D8-972DA70C9182}"/>
                </a:ext>
              </a:extLst>
            </p:cNvPr>
            <p:cNvSpPr txBox="1"/>
            <p:nvPr/>
          </p:nvSpPr>
          <p:spPr>
            <a:xfrm>
              <a:off x="606462" y="4957686"/>
              <a:ext cx="17663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current</a:t>
              </a:r>
              <a:br>
                <a:rPr lang="en-GB" sz="2400" dirty="0"/>
              </a:br>
              <a:r>
                <a:rPr lang="en-GB" sz="2400" dirty="0"/>
                <a:t>temperature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F90040E-2DBB-84A4-A155-1FE3082747D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50710" y="3705337"/>
              <a:ext cx="407816" cy="131071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33F1907-D53E-362F-6B36-1A42B686ED7C}"/>
                </a:ext>
              </a:extLst>
            </p:cNvPr>
            <p:cNvSpPr txBox="1"/>
            <p:nvPr/>
          </p:nvSpPr>
          <p:spPr>
            <a:xfrm>
              <a:off x="2857126" y="653366"/>
              <a:ext cx="176631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target</a:t>
              </a:r>
              <a:br>
                <a:rPr lang="en-GB" sz="2400" dirty="0"/>
              </a:br>
              <a:r>
                <a:rPr lang="en-GB" sz="2400" dirty="0"/>
                <a:t>temperature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21236CB-B825-4A92-93D5-266750AC767A}"/>
                </a:ext>
              </a:extLst>
            </p:cNvPr>
            <p:cNvSpPr txBox="1"/>
            <p:nvPr/>
          </p:nvSpPr>
          <p:spPr>
            <a:xfrm>
              <a:off x="663513" y="640442"/>
              <a:ext cx="18383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“currently</a:t>
              </a:r>
              <a:br>
                <a:rPr lang="en-GB" sz="2400" dirty="0"/>
              </a:br>
              <a:r>
                <a:rPr lang="en-GB" sz="2400" dirty="0"/>
                <a:t>heating” icon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9E5180DF-876C-EE14-DE7B-A3E47BA0BD44}"/>
                </a:ext>
              </a:extLst>
            </p:cNvPr>
            <p:cNvCxnSpPr>
              <a:cxnSpLocks/>
              <a:stCxn id="21" idx="2"/>
            </p:cNvCxnSpPr>
            <p:nvPr/>
          </p:nvCxnSpPr>
          <p:spPr>
            <a:xfrm>
              <a:off x="1582675" y="1471439"/>
              <a:ext cx="239641" cy="952759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75AFC270-A3D7-B441-8661-2E28E010BB13}"/>
                </a:ext>
              </a:extLst>
            </p:cNvPr>
            <p:cNvCxnSpPr>
              <a:cxnSpLocks/>
              <a:stCxn id="20" idx="2"/>
            </p:cNvCxnSpPr>
            <p:nvPr/>
          </p:nvCxnSpPr>
          <p:spPr>
            <a:xfrm flipH="1">
              <a:off x="3520078" y="1484363"/>
              <a:ext cx="220206" cy="1007362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B60C0BA-BE41-4BB2-CDBD-062AD6B32799}"/>
              </a:ext>
            </a:extLst>
          </p:cNvPr>
          <p:cNvGrpSpPr/>
          <p:nvPr/>
        </p:nvGrpSpPr>
        <p:grpSpPr>
          <a:xfrm>
            <a:off x="7370699" y="1297269"/>
            <a:ext cx="4754771" cy="4954313"/>
            <a:chOff x="6976154" y="834369"/>
            <a:chExt cx="4754771" cy="4954313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B45EA9E-904B-C515-DC9F-64DEBD595DA7}"/>
                </a:ext>
              </a:extLst>
            </p:cNvPr>
            <p:cNvGrpSpPr/>
            <p:nvPr/>
          </p:nvGrpSpPr>
          <p:grpSpPr>
            <a:xfrm>
              <a:off x="6976154" y="834369"/>
              <a:ext cx="2847057" cy="4954313"/>
              <a:chOff x="8357482" y="834369"/>
              <a:chExt cx="2847057" cy="4954313"/>
            </a:xfrm>
          </p:grpSpPr>
          <p:sp>
            <p:nvSpPr>
              <p:cNvPr id="31" name="Rounded Rectangle 30">
                <a:extLst>
                  <a:ext uri="{FF2B5EF4-FFF2-40B4-BE49-F238E27FC236}">
                    <a16:creationId xmlns:a16="http://schemas.microsoft.com/office/drawing/2014/main" id="{A2AE2209-31A7-82DD-9B09-1E5C98F15A14}"/>
                  </a:ext>
                </a:extLst>
              </p:cNvPr>
              <p:cNvSpPr/>
              <p:nvPr/>
            </p:nvSpPr>
            <p:spPr>
              <a:xfrm>
                <a:off x="8357482" y="834369"/>
                <a:ext cx="2847057" cy="4954313"/>
              </a:xfrm>
              <a:prstGeom prst="roundRect">
                <a:avLst/>
              </a:prstGeom>
              <a:solidFill>
                <a:srgbClr val="EEE8BC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42" name="Group 41">
                <a:extLst>
                  <a:ext uri="{FF2B5EF4-FFF2-40B4-BE49-F238E27FC236}">
                    <a16:creationId xmlns:a16="http://schemas.microsoft.com/office/drawing/2014/main" id="{AB4DF043-B6C0-D87B-9198-DFED0A68F07F}"/>
                  </a:ext>
                </a:extLst>
              </p:cNvPr>
              <p:cNvGrpSpPr/>
              <p:nvPr/>
            </p:nvGrpSpPr>
            <p:grpSpPr>
              <a:xfrm>
                <a:off x="8560142" y="1035636"/>
                <a:ext cx="2441736" cy="4551779"/>
                <a:chOff x="8560142" y="1008587"/>
                <a:chExt cx="2441736" cy="4551779"/>
              </a:xfrm>
            </p:grpSpPr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138A3EB0-B978-E301-CD98-13F93BE8A0C7}"/>
                    </a:ext>
                  </a:extLst>
                </p:cNvPr>
                <p:cNvGrpSpPr/>
                <p:nvPr/>
              </p:nvGrpSpPr>
              <p:grpSpPr>
                <a:xfrm>
                  <a:off x="8560142" y="1008587"/>
                  <a:ext cx="2441736" cy="2160000"/>
                  <a:chOff x="8560143" y="1008587"/>
                  <a:chExt cx="2441736" cy="2160000"/>
                </a:xfrm>
              </p:grpSpPr>
              <p:sp>
                <p:nvSpPr>
                  <p:cNvPr id="36" name="Triangle 35">
                    <a:extLst>
                      <a:ext uri="{FF2B5EF4-FFF2-40B4-BE49-F238E27FC236}">
                        <a16:creationId xmlns:a16="http://schemas.microsoft.com/office/drawing/2014/main" id="{AA98773C-A499-6F79-1255-BECA521B6AE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560143" y="1008587"/>
                    <a:ext cx="2441736" cy="2160000"/>
                  </a:xfrm>
                  <a:prstGeom prst="triangle">
                    <a:avLst/>
                  </a:prstGeom>
                  <a:solidFill>
                    <a:srgbClr val="EEE8BC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762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35" name="Picture 34" descr="Logo, icon&#10;&#10;Description automatically generated">
                    <a:extLst>
                      <a:ext uri="{FF2B5EF4-FFF2-40B4-BE49-F238E27FC236}">
                        <a16:creationId xmlns:a16="http://schemas.microsoft.com/office/drawing/2014/main" id="{8D111CF8-74B2-DC6B-2807-2E395F001B2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9048823" y="1587480"/>
                    <a:ext cx="1464377" cy="1464377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7148D6B4-6EB3-8F0E-6D39-C989037D17C5}"/>
                    </a:ext>
                  </a:extLst>
                </p:cNvPr>
                <p:cNvGrpSpPr/>
                <p:nvPr/>
              </p:nvGrpSpPr>
              <p:grpSpPr>
                <a:xfrm>
                  <a:off x="8560142" y="3400366"/>
                  <a:ext cx="2441736" cy="2160000"/>
                  <a:chOff x="8560143" y="3342001"/>
                  <a:chExt cx="2441736" cy="2160000"/>
                </a:xfrm>
              </p:grpSpPr>
              <p:sp>
                <p:nvSpPr>
                  <p:cNvPr id="37" name="Triangle 36">
                    <a:extLst>
                      <a:ext uri="{FF2B5EF4-FFF2-40B4-BE49-F238E27FC236}">
                        <a16:creationId xmlns:a16="http://schemas.microsoft.com/office/drawing/2014/main" id="{C2881122-5462-FD88-AEF6-874DA3DA219D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 flipV="1">
                    <a:off x="8560143" y="3342001"/>
                    <a:ext cx="2441736" cy="2160000"/>
                  </a:xfrm>
                  <a:prstGeom prst="triangle">
                    <a:avLst/>
                  </a:prstGeom>
                  <a:solidFill>
                    <a:srgbClr val="EEE8BC"/>
                  </a:solidFill>
                  <a:ln w="15875"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effectLst>
                    <a:outerShdw blurRad="76200" dist="762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/>
                  </a:p>
                </p:txBody>
              </p:sp>
              <p:pic>
                <p:nvPicPr>
                  <p:cNvPr id="39" name="Picture 38" descr="Icon&#10;&#10;Description automatically generated">
                    <a:extLst>
                      <a:ext uri="{FF2B5EF4-FFF2-40B4-BE49-F238E27FC236}">
                        <a16:creationId xmlns:a16="http://schemas.microsoft.com/office/drawing/2014/main" id="{CC8175C2-45B1-FB31-C2D1-DF3C290C2779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9190079" y="3501237"/>
                    <a:ext cx="1181865" cy="1181865"/>
                  </a:xfrm>
                  <a:prstGeom prst="rect">
                    <a:avLst/>
                  </a:prstGeom>
                </p:spPr>
              </p:pic>
            </p:grpSp>
          </p:grp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78908D75-3E4D-2A29-192C-9987BEE40C72}"/>
                </a:ext>
              </a:extLst>
            </p:cNvPr>
            <p:cNvSpPr txBox="1"/>
            <p:nvPr/>
          </p:nvSpPr>
          <p:spPr>
            <a:xfrm>
              <a:off x="10340736" y="3898592"/>
              <a:ext cx="13901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“I want it </a:t>
              </a:r>
            </a:p>
            <a:p>
              <a:pPr algn="ctr"/>
              <a:r>
                <a:rPr lang="en-GB" sz="2400" dirty="0"/>
                <a:t>cooler”</a:t>
              </a:r>
              <a:br>
                <a:rPr lang="en-GB" sz="2400" dirty="0"/>
              </a:br>
              <a:r>
                <a:rPr lang="en-GB" sz="2400" dirty="0"/>
                <a:t>button</a:t>
              </a:r>
            </a:p>
          </p:txBody>
        </p:sp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57853EF6-9D9E-7A0E-C409-6676CD788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998634" y="3835993"/>
              <a:ext cx="1454513" cy="662763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9E87C86-CDE1-27C6-19DF-4218BBF02E9D}"/>
                </a:ext>
              </a:extLst>
            </p:cNvPr>
            <p:cNvSpPr txBox="1"/>
            <p:nvPr/>
          </p:nvSpPr>
          <p:spPr>
            <a:xfrm>
              <a:off x="10340736" y="1484363"/>
              <a:ext cx="1390189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/>
                <a:t>“I want it </a:t>
              </a:r>
            </a:p>
            <a:p>
              <a:pPr algn="ctr"/>
              <a:r>
                <a:rPr lang="en-GB" sz="2400" dirty="0"/>
                <a:t>warmer”</a:t>
              </a:r>
              <a:br>
                <a:rPr lang="en-GB" sz="2400" dirty="0"/>
              </a:br>
              <a:r>
                <a:rPr lang="en-GB" sz="2400" dirty="0"/>
                <a:t>button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55CA8909-8AB6-C012-EF0E-C1784521591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95953" y="2346717"/>
              <a:ext cx="1244783" cy="494114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stealth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22F0502-DCE8-7A52-0658-9B9E11A4DF84}"/>
              </a:ext>
            </a:extLst>
          </p:cNvPr>
          <p:cNvSpPr txBox="1"/>
          <p:nvPr/>
        </p:nvSpPr>
        <p:spPr>
          <a:xfrm>
            <a:off x="0" y="6150114"/>
            <a:ext cx="1933543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4000" dirty="0"/>
              <a:t>Fig. 19.6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0589A72B-ABB0-C560-BC3A-6023FC1BFB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Heating controller </a:t>
            </a:r>
            <a:r>
              <a:rPr lang="en-US" sz="3200" dirty="0"/>
              <a:t>(left) first design option more information; (right) second design option less information, more intelligence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06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application, table, Excel&#10;&#10;Description automatically generated">
            <a:extLst>
              <a:ext uri="{FF2B5EF4-FFF2-40B4-BE49-F238E27FC236}">
                <a16:creationId xmlns:a16="http://schemas.microsoft.com/office/drawing/2014/main" id="{946895AE-E833-6B4E-A83C-FA70A42056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34" t="-1697" r="-2" b="-1"/>
          <a:stretch/>
        </p:blipFill>
        <p:spPr>
          <a:xfrm>
            <a:off x="1596629" y="935665"/>
            <a:ext cx="7200659" cy="5018568"/>
          </a:xfrm>
          <a:custGeom>
            <a:avLst/>
            <a:gdLst/>
            <a:ahLst/>
            <a:cxnLst/>
            <a:rect l="l" t="t" r="r" b="b"/>
            <a:pathLst>
              <a:path w="7761924" h="5343065">
                <a:moveTo>
                  <a:pt x="3025687" y="76"/>
                </a:moveTo>
                <a:cubicBezTo>
                  <a:pt x="3140786" y="756"/>
                  <a:pt x="3256631" y="6055"/>
                  <a:pt x="3372722" y="16088"/>
                </a:cubicBezTo>
                <a:cubicBezTo>
                  <a:pt x="5230178" y="176616"/>
                  <a:pt x="7761924" y="1424594"/>
                  <a:pt x="7761924" y="3316816"/>
                </a:cubicBezTo>
                <a:cubicBezTo>
                  <a:pt x="7646022" y="5237647"/>
                  <a:pt x="4988715" y="5423921"/>
                  <a:pt x="3701109" y="5320611"/>
                </a:cubicBezTo>
                <a:cubicBezTo>
                  <a:pt x="2413504" y="5217301"/>
                  <a:pt x="351800" y="4486992"/>
                  <a:pt x="36290" y="2696959"/>
                </a:cubicBezTo>
                <a:cubicBezTo>
                  <a:pt x="-259500" y="1018804"/>
                  <a:pt x="1299198" y="-10133"/>
                  <a:pt x="3025687" y="76"/>
                </a:cubicBezTo>
                <a:close/>
              </a:path>
            </a:pathLst>
          </a:custGeom>
          <a:ln>
            <a:solidFill>
              <a:schemeClr val="accent3"/>
            </a:solidFill>
          </a:ln>
          <a:effectLst>
            <a:outerShdw blurRad="50800" dist="1016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08CDB1C-65FB-CA41-8239-08C8510FDE1B}"/>
              </a:ext>
            </a:extLst>
          </p:cNvPr>
          <p:cNvCxnSpPr>
            <a:cxnSpLocks/>
          </p:cNvCxnSpPr>
          <p:nvPr/>
        </p:nvCxnSpPr>
        <p:spPr>
          <a:xfrm flipH="1" flipV="1">
            <a:off x="4940126" y="2691248"/>
            <a:ext cx="513663" cy="491790"/>
          </a:xfrm>
          <a:prstGeom prst="straightConnector1">
            <a:avLst/>
          </a:prstGeom>
          <a:ln w="123825">
            <a:solidFill>
              <a:schemeClr val="tx1"/>
            </a:solidFill>
            <a:tailEnd type="triangle" w="med" len="med"/>
          </a:ln>
          <a:effectLst>
            <a:glow rad="63500">
              <a:srgbClr val="FF000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FD7FCE90-05D9-E444-8884-84600F3E8E16}"/>
              </a:ext>
            </a:extLst>
          </p:cNvPr>
          <p:cNvSpPr/>
          <p:nvPr/>
        </p:nvSpPr>
        <p:spPr>
          <a:xfrm>
            <a:off x="4345457" y="2426775"/>
            <a:ext cx="1439056" cy="1106483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6617180-0A8E-7440-9252-A0665528479C}"/>
              </a:ext>
            </a:extLst>
          </p:cNvPr>
          <p:cNvCxnSpPr>
            <a:stCxn id="12" idx="3"/>
          </p:cNvCxnSpPr>
          <p:nvPr/>
        </p:nvCxnSpPr>
        <p:spPr>
          <a:xfrm flipH="1">
            <a:off x="1504996" y="3371217"/>
            <a:ext cx="3051206" cy="21135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B8166D0F-E522-2742-AF0D-58DE7B5DA724}"/>
              </a:ext>
            </a:extLst>
          </p:cNvPr>
          <p:cNvSpPr/>
          <p:nvPr/>
        </p:nvSpPr>
        <p:spPr>
          <a:xfrm>
            <a:off x="6048458" y="2426776"/>
            <a:ext cx="1086862" cy="184542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7C1ECCD-8E96-0A43-A13E-19E369EDCEE7}"/>
              </a:ext>
            </a:extLst>
          </p:cNvPr>
          <p:cNvCxnSpPr>
            <a:cxnSpLocks/>
            <a:stCxn id="18" idx="1"/>
          </p:cNvCxnSpPr>
          <p:nvPr/>
        </p:nvCxnSpPr>
        <p:spPr>
          <a:xfrm flipH="1">
            <a:off x="6983446" y="1730547"/>
            <a:ext cx="1396056" cy="96070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0478BAE-5BBE-1C4F-9F56-B8E7FD7A5005}"/>
              </a:ext>
            </a:extLst>
          </p:cNvPr>
          <p:cNvSpPr txBox="1"/>
          <p:nvPr/>
        </p:nvSpPr>
        <p:spPr>
          <a:xfrm>
            <a:off x="8379502" y="945717"/>
            <a:ext cx="378719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SUM button </a:t>
            </a:r>
            <a:br>
              <a:rPr lang="en-US" sz="3200" dirty="0"/>
            </a:br>
            <a:r>
              <a:rPr lang="en-US" sz="3200" dirty="0"/>
              <a:t>scans for numbers </a:t>
            </a:r>
            <a:br>
              <a:rPr lang="en-US" sz="3200" dirty="0"/>
            </a:br>
            <a:r>
              <a:rPr lang="en-US" sz="3200" dirty="0"/>
              <a:t>above the chosen cell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3F6FF9-E30C-E343-863B-3FE5567D7E39}"/>
              </a:ext>
            </a:extLst>
          </p:cNvPr>
          <p:cNvSpPr txBox="1"/>
          <p:nvPr/>
        </p:nvSpPr>
        <p:spPr>
          <a:xfrm>
            <a:off x="144462" y="5388358"/>
            <a:ext cx="335059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easy to change</a:t>
            </a:r>
            <a:br>
              <a:rPr lang="en-US" sz="3200" dirty="0"/>
            </a:br>
            <a:r>
              <a:rPr lang="en-US" sz="3200" dirty="0"/>
              <a:t>selection if needed</a:t>
            </a:r>
          </a:p>
        </p:txBody>
      </p:sp>
      <p:pic>
        <p:nvPicPr>
          <p:cNvPr id="22" name="Picture 21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AB3FE23D-0352-DD4F-9F26-6F40797E7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311" y="104480"/>
            <a:ext cx="1532317" cy="1347382"/>
          </a:xfrm>
          <a:prstGeom prst="ellips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635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A7C883-C5FA-2A16-9396-9356789301B7}"/>
              </a:ext>
            </a:extLst>
          </p:cNvPr>
          <p:cNvSpPr txBox="1"/>
          <p:nvPr/>
        </p:nvSpPr>
        <p:spPr>
          <a:xfrm>
            <a:off x="0" y="5934670"/>
            <a:ext cx="2545890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5400" dirty="0"/>
              <a:t>Fig. 19.7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A471E81-5FBE-C9BF-7297-425AE8FC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Appropriate intelligence – </a:t>
            </a:r>
            <a:r>
              <a:rPr lang="en-US" sz="3200" dirty="0"/>
              <a:t>Sum button in Excel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514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0556D1-CE2A-57EB-CFB5-6ACAF276F43A}"/>
              </a:ext>
            </a:extLst>
          </p:cNvPr>
          <p:cNvGrpSpPr/>
          <p:nvPr/>
        </p:nvGrpSpPr>
        <p:grpSpPr>
          <a:xfrm>
            <a:off x="0" y="1544481"/>
            <a:ext cx="12282588" cy="4192812"/>
            <a:chOff x="0" y="970326"/>
            <a:chExt cx="12282588" cy="4192812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5F069401-F23C-6A49-8EE9-DDD0181874FD}"/>
                </a:ext>
              </a:extLst>
            </p:cNvPr>
            <p:cNvGrpSpPr/>
            <p:nvPr/>
          </p:nvGrpSpPr>
          <p:grpSpPr>
            <a:xfrm>
              <a:off x="1168942" y="970326"/>
              <a:ext cx="11113646" cy="4192812"/>
              <a:chOff x="1041352" y="970326"/>
              <a:chExt cx="11113646" cy="4192812"/>
            </a:xfrm>
          </p:grpSpPr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EE9222AE-2809-E64F-BD75-E90CBE2EB874}"/>
                  </a:ext>
                </a:extLst>
              </p:cNvPr>
              <p:cNvGrpSpPr/>
              <p:nvPr/>
            </p:nvGrpSpPr>
            <p:grpSpPr>
              <a:xfrm>
                <a:off x="1186858" y="1804332"/>
                <a:ext cx="10581232" cy="2292300"/>
                <a:chOff x="1590893" y="1804332"/>
                <a:chExt cx="10581232" cy="2292300"/>
              </a:xfrm>
            </p:grpSpPr>
            <p:sp>
              <p:nvSpPr>
                <p:cNvPr id="2" name="Oval 1">
                  <a:extLst>
                    <a:ext uri="{FF2B5EF4-FFF2-40B4-BE49-F238E27FC236}">
                      <a16:creationId xmlns:a16="http://schemas.microsoft.com/office/drawing/2014/main" id="{442F4D45-5446-2740-89FE-56A99E1FC3C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1590893" y="2296632"/>
                  <a:ext cx="1800000" cy="1800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20638" algn="ctr"/>
                  <a:endParaRPr lang="en-US" sz="240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" name="Oval 2">
                  <a:extLst>
                    <a:ext uri="{FF2B5EF4-FFF2-40B4-BE49-F238E27FC236}">
                      <a16:creationId xmlns:a16="http://schemas.microsoft.com/office/drawing/2014/main" id="{9B2AC4B4-97B7-9542-8DB4-DA7E6DBFDE9C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249478" y="2296632"/>
                  <a:ext cx="1800000" cy="1800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" name="Oval 3">
                  <a:extLst>
                    <a:ext uri="{FF2B5EF4-FFF2-40B4-BE49-F238E27FC236}">
                      <a16:creationId xmlns:a16="http://schemas.microsoft.com/office/drawing/2014/main" id="{BE50BAB5-7B08-AC4E-B648-6E2DB4CEBBE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6908063" y="2296632"/>
                  <a:ext cx="1800000" cy="1800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" name="Oval 4">
                  <a:extLst>
                    <a:ext uri="{FF2B5EF4-FFF2-40B4-BE49-F238E27FC236}">
                      <a16:creationId xmlns:a16="http://schemas.microsoft.com/office/drawing/2014/main" id="{6676DC3A-648B-6449-9556-1C1AB71FCE29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9566648" y="2296632"/>
                  <a:ext cx="1800000" cy="1800000"/>
                </a:xfrm>
                <a:prstGeom prst="ellipse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accent6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2E8216C-91BE-644D-A8D3-99F80B056980}"/>
                    </a:ext>
                  </a:extLst>
                </p:cNvPr>
                <p:cNvSpPr txBox="1"/>
                <p:nvPr/>
              </p:nvSpPr>
              <p:spPr>
                <a:xfrm>
                  <a:off x="1885599" y="2861714"/>
                  <a:ext cx="1210588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dirty="0"/>
                    <a:t>lexical</a:t>
                  </a:r>
                </a:p>
              </p:txBody>
            </p:sp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9D929C3-BDE8-1949-9DDF-47A282A5CDC4}"/>
                    </a:ext>
                  </a:extLst>
                </p:cNvPr>
                <p:cNvSpPr txBox="1"/>
                <p:nvPr/>
              </p:nvSpPr>
              <p:spPr>
                <a:xfrm>
                  <a:off x="9646295" y="2923269"/>
                  <a:ext cx="164070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2800" dirty="0"/>
                    <a:t>pragmatic</a:t>
                  </a:r>
                </a:p>
              </p:txBody>
            </p:sp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E128A762-1721-C444-897D-88D53ED06289}"/>
                    </a:ext>
                  </a:extLst>
                </p:cNvPr>
                <p:cNvSpPr txBox="1"/>
                <p:nvPr/>
              </p:nvSpPr>
              <p:spPr>
                <a:xfrm>
                  <a:off x="4327074" y="2861714"/>
                  <a:ext cx="1644809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dirty="0"/>
                    <a:t>syntactic</a:t>
                  </a:r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876D2392-CE65-CF4D-903F-CD9053CCC2E3}"/>
                    </a:ext>
                  </a:extLst>
                </p:cNvPr>
                <p:cNvSpPr txBox="1"/>
                <p:nvPr/>
              </p:nvSpPr>
              <p:spPr>
                <a:xfrm>
                  <a:off x="6961805" y="2861714"/>
                  <a:ext cx="1692516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3200" dirty="0"/>
                    <a:t>semantic</a:t>
                  </a:r>
                </a:p>
              </p:txBody>
            </p:sp>
            <p:cxnSp>
              <p:nvCxnSpPr>
                <p:cNvPr id="13" name="Straight Arrow Connector 12">
                  <a:extLst>
                    <a:ext uri="{FF2B5EF4-FFF2-40B4-BE49-F238E27FC236}">
                      <a16:creationId xmlns:a16="http://schemas.microsoft.com/office/drawing/2014/main" id="{EBA5859A-EA54-0A40-BCC9-A869BB7A9B09}"/>
                    </a:ext>
                  </a:extLst>
                </p:cNvPr>
                <p:cNvCxnSpPr>
                  <a:stCxn id="2" idx="6"/>
                </p:cNvCxnSpPr>
                <p:nvPr/>
              </p:nvCxnSpPr>
              <p:spPr>
                <a:xfrm>
                  <a:off x="3390893" y="3196632"/>
                  <a:ext cx="858585" cy="0"/>
                </a:xfrm>
                <a:prstGeom prst="straightConnector1">
                  <a:avLst/>
                </a:prstGeom>
                <a:ln w="57150">
                  <a:solidFill>
                    <a:srgbClr val="0432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Straight Arrow Connector 13">
                  <a:extLst>
                    <a:ext uri="{FF2B5EF4-FFF2-40B4-BE49-F238E27FC236}">
                      <a16:creationId xmlns:a16="http://schemas.microsoft.com/office/drawing/2014/main" id="{4634473E-6076-B741-BA82-1075FDF9BCC0}"/>
                    </a:ext>
                  </a:extLst>
                </p:cNvPr>
                <p:cNvCxnSpPr>
                  <a:cxnSpLocks/>
                  <a:stCxn id="3" idx="6"/>
                  <a:endCxn id="4" idx="2"/>
                </p:cNvCxnSpPr>
                <p:nvPr/>
              </p:nvCxnSpPr>
              <p:spPr>
                <a:xfrm>
                  <a:off x="6049478" y="3196632"/>
                  <a:ext cx="858585" cy="0"/>
                </a:xfrm>
                <a:prstGeom prst="straightConnector1">
                  <a:avLst/>
                </a:prstGeom>
                <a:ln w="57150">
                  <a:solidFill>
                    <a:srgbClr val="0432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Arrow Connector 19">
                  <a:extLst>
                    <a:ext uri="{FF2B5EF4-FFF2-40B4-BE49-F238E27FC236}">
                      <a16:creationId xmlns:a16="http://schemas.microsoft.com/office/drawing/2014/main" id="{69BE86D4-6EFF-0445-AE0D-1BDB0F099BE3}"/>
                    </a:ext>
                  </a:extLst>
                </p:cNvPr>
                <p:cNvCxnSpPr>
                  <a:cxnSpLocks/>
                  <a:stCxn id="4" idx="6"/>
                  <a:endCxn id="5" idx="2"/>
                </p:cNvCxnSpPr>
                <p:nvPr/>
              </p:nvCxnSpPr>
              <p:spPr>
                <a:xfrm>
                  <a:off x="8708063" y="3196632"/>
                  <a:ext cx="858585" cy="0"/>
                </a:xfrm>
                <a:prstGeom prst="straightConnector1">
                  <a:avLst/>
                </a:prstGeom>
                <a:ln w="57150">
                  <a:solidFill>
                    <a:srgbClr val="0432FF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Group 31">
                  <a:extLst>
                    <a:ext uri="{FF2B5EF4-FFF2-40B4-BE49-F238E27FC236}">
                      <a16:creationId xmlns:a16="http://schemas.microsoft.com/office/drawing/2014/main" id="{828C977A-151B-3543-A082-000972D2AF95}"/>
                    </a:ext>
                  </a:extLst>
                </p:cNvPr>
                <p:cNvGrpSpPr/>
                <p:nvPr/>
              </p:nvGrpSpPr>
              <p:grpSpPr>
                <a:xfrm rot="19072744">
                  <a:off x="2831772" y="1804332"/>
                  <a:ext cx="1336898" cy="314766"/>
                  <a:chOff x="3465991" y="5118249"/>
                  <a:chExt cx="1336898" cy="314766"/>
                </a:xfrm>
              </p:grpSpPr>
              <p:cxnSp>
                <p:nvCxnSpPr>
                  <p:cNvPr id="24" name="Straight Arrow Connector 23">
                    <a:extLst>
                      <a:ext uri="{FF2B5EF4-FFF2-40B4-BE49-F238E27FC236}">
                        <a16:creationId xmlns:a16="http://schemas.microsoft.com/office/drawing/2014/main" id="{D88B3A28-FE37-8F44-8345-4C8F4A6DABAB}"/>
                      </a:ext>
                    </a:extLst>
                  </p:cNvPr>
                  <p:cNvCxnSpPr/>
                  <p:nvPr/>
                </p:nvCxnSpPr>
                <p:spPr>
                  <a:xfrm>
                    <a:off x="3944304" y="5433014"/>
                    <a:ext cx="858585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Arrow Connector 26">
                    <a:extLst>
                      <a:ext uri="{FF2B5EF4-FFF2-40B4-BE49-F238E27FC236}">
                        <a16:creationId xmlns:a16="http://schemas.microsoft.com/office/drawing/2014/main" id="{4E1750CB-864E-DA42-BF8A-6708CAE9A71D}"/>
                      </a:ext>
                    </a:extLst>
                  </p:cNvPr>
                  <p:cNvCxnSpPr/>
                  <p:nvPr/>
                </p:nvCxnSpPr>
                <p:spPr>
                  <a:xfrm>
                    <a:off x="3465991" y="5118249"/>
                    <a:ext cx="858585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8" name="Straight Arrow Connector 27">
                    <a:extLst>
                      <a:ext uri="{FF2B5EF4-FFF2-40B4-BE49-F238E27FC236}">
                        <a16:creationId xmlns:a16="http://schemas.microsoft.com/office/drawing/2014/main" id="{0F5C8E2F-D04C-3649-8A74-2EBBA3BDA59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44304" y="5118249"/>
                    <a:ext cx="380272" cy="314766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46A941C1-315E-F14F-A926-CEE20ED123F0}"/>
                    </a:ext>
                  </a:extLst>
                </p:cNvPr>
                <p:cNvGrpSpPr/>
                <p:nvPr/>
              </p:nvGrpSpPr>
              <p:grpSpPr>
                <a:xfrm rot="19072744">
                  <a:off x="5501505" y="1822005"/>
                  <a:ext cx="1336898" cy="314766"/>
                  <a:chOff x="3465991" y="5118249"/>
                  <a:chExt cx="1336898" cy="314766"/>
                </a:xfrm>
              </p:grpSpPr>
              <p:cxnSp>
                <p:nvCxnSpPr>
                  <p:cNvPr id="34" name="Straight Arrow Connector 33">
                    <a:extLst>
                      <a:ext uri="{FF2B5EF4-FFF2-40B4-BE49-F238E27FC236}">
                        <a16:creationId xmlns:a16="http://schemas.microsoft.com/office/drawing/2014/main" id="{BD3C61BE-0E7D-AF44-AC8A-71CD128F29D9}"/>
                      </a:ext>
                    </a:extLst>
                  </p:cNvPr>
                  <p:cNvCxnSpPr/>
                  <p:nvPr/>
                </p:nvCxnSpPr>
                <p:spPr>
                  <a:xfrm>
                    <a:off x="3944304" y="5433014"/>
                    <a:ext cx="858585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Straight Arrow Connector 34">
                    <a:extLst>
                      <a:ext uri="{FF2B5EF4-FFF2-40B4-BE49-F238E27FC236}">
                        <a16:creationId xmlns:a16="http://schemas.microsoft.com/office/drawing/2014/main" id="{F61FCC46-AB65-2C4C-B6EA-6141F0624E94}"/>
                      </a:ext>
                    </a:extLst>
                  </p:cNvPr>
                  <p:cNvCxnSpPr/>
                  <p:nvPr/>
                </p:nvCxnSpPr>
                <p:spPr>
                  <a:xfrm>
                    <a:off x="3465991" y="5118249"/>
                    <a:ext cx="858585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Straight Arrow Connector 35">
                    <a:extLst>
                      <a:ext uri="{FF2B5EF4-FFF2-40B4-BE49-F238E27FC236}">
                        <a16:creationId xmlns:a16="http://schemas.microsoft.com/office/drawing/2014/main" id="{C26C6C1B-AA81-B441-9EA1-FB895A8977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44304" y="5118249"/>
                    <a:ext cx="380272" cy="314766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7" name="Group 36">
                  <a:extLst>
                    <a:ext uri="{FF2B5EF4-FFF2-40B4-BE49-F238E27FC236}">
                      <a16:creationId xmlns:a16="http://schemas.microsoft.com/office/drawing/2014/main" id="{094980A1-106C-AC42-BD38-07E86DE9C70A}"/>
                    </a:ext>
                  </a:extLst>
                </p:cNvPr>
                <p:cNvGrpSpPr/>
                <p:nvPr/>
              </p:nvGrpSpPr>
              <p:grpSpPr>
                <a:xfrm rot="19072744">
                  <a:off x="8176642" y="1822003"/>
                  <a:ext cx="1336898" cy="314766"/>
                  <a:chOff x="3465991" y="5118249"/>
                  <a:chExt cx="1336898" cy="314766"/>
                </a:xfrm>
              </p:grpSpPr>
              <p:cxnSp>
                <p:nvCxnSpPr>
                  <p:cNvPr id="38" name="Straight Arrow Connector 37">
                    <a:extLst>
                      <a:ext uri="{FF2B5EF4-FFF2-40B4-BE49-F238E27FC236}">
                        <a16:creationId xmlns:a16="http://schemas.microsoft.com/office/drawing/2014/main" id="{6D3F2C09-D3CC-4148-84CF-AFB8A9DF2827}"/>
                      </a:ext>
                    </a:extLst>
                  </p:cNvPr>
                  <p:cNvCxnSpPr/>
                  <p:nvPr/>
                </p:nvCxnSpPr>
                <p:spPr>
                  <a:xfrm>
                    <a:off x="3944304" y="5433014"/>
                    <a:ext cx="858585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Straight Arrow Connector 38">
                    <a:extLst>
                      <a:ext uri="{FF2B5EF4-FFF2-40B4-BE49-F238E27FC236}">
                        <a16:creationId xmlns:a16="http://schemas.microsoft.com/office/drawing/2014/main" id="{D61FA2CD-FA82-F24C-AC24-DFE8B95A39FF}"/>
                      </a:ext>
                    </a:extLst>
                  </p:cNvPr>
                  <p:cNvCxnSpPr/>
                  <p:nvPr/>
                </p:nvCxnSpPr>
                <p:spPr>
                  <a:xfrm>
                    <a:off x="3465991" y="5118249"/>
                    <a:ext cx="858585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Straight Arrow Connector 39">
                    <a:extLst>
                      <a:ext uri="{FF2B5EF4-FFF2-40B4-BE49-F238E27FC236}">
                        <a16:creationId xmlns:a16="http://schemas.microsoft.com/office/drawing/2014/main" id="{36D7715D-C948-DE40-98CD-BC26E0D004C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44304" y="5118249"/>
                    <a:ext cx="380272" cy="314766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1" name="Group 40">
                  <a:extLst>
                    <a:ext uri="{FF2B5EF4-FFF2-40B4-BE49-F238E27FC236}">
                      <a16:creationId xmlns:a16="http://schemas.microsoft.com/office/drawing/2014/main" id="{BEF90110-599C-F842-9F29-83B8050C074D}"/>
                    </a:ext>
                  </a:extLst>
                </p:cNvPr>
                <p:cNvGrpSpPr/>
                <p:nvPr/>
              </p:nvGrpSpPr>
              <p:grpSpPr>
                <a:xfrm rot="19072744">
                  <a:off x="10835227" y="1822004"/>
                  <a:ext cx="1336898" cy="314766"/>
                  <a:chOff x="3465991" y="5118249"/>
                  <a:chExt cx="1336898" cy="314766"/>
                </a:xfrm>
              </p:grpSpPr>
              <p:cxnSp>
                <p:nvCxnSpPr>
                  <p:cNvPr id="42" name="Straight Arrow Connector 41">
                    <a:extLst>
                      <a:ext uri="{FF2B5EF4-FFF2-40B4-BE49-F238E27FC236}">
                        <a16:creationId xmlns:a16="http://schemas.microsoft.com/office/drawing/2014/main" id="{101CB562-CD45-4A48-BED1-4D81F2EEF278}"/>
                      </a:ext>
                    </a:extLst>
                  </p:cNvPr>
                  <p:cNvCxnSpPr/>
                  <p:nvPr/>
                </p:nvCxnSpPr>
                <p:spPr>
                  <a:xfrm>
                    <a:off x="3944304" y="5433014"/>
                    <a:ext cx="858585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Arrow Connector 42">
                    <a:extLst>
                      <a:ext uri="{FF2B5EF4-FFF2-40B4-BE49-F238E27FC236}">
                        <a16:creationId xmlns:a16="http://schemas.microsoft.com/office/drawing/2014/main" id="{3736E33F-B894-8141-840B-466841F0F47E}"/>
                      </a:ext>
                    </a:extLst>
                  </p:cNvPr>
                  <p:cNvCxnSpPr/>
                  <p:nvPr/>
                </p:nvCxnSpPr>
                <p:spPr>
                  <a:xfrm>
                    <a:off x="3465991" y="5118249"/>
                    <a:ext cx="858585" cy="0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Arrow Connector 43">
                    <a:extLst>
                      <a:ext uri="{FF2B5EF4-FFF2-40B4-BE49-F238E27FC236}">
                        <a16:creationId xmlns:a16="http://schemas.microsoft.com/office/drawing/2014/main" id="{42540689-F87E-1946-B60E-B506568730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3944304" y="5118249"/>
                    <a:ext cx="380272" cy="314766"/>
                  </a:xfrm>
                  <a:prstGeom prst="straightConnector1">
                    <a:avLst/>
                  </a:prstGeom>
                  <a:ln w="57150">
                    <a:solidFill>
                      <a:srgbClr val="FF0000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A7AFDAF0-A586-A647-A8F7-1BD015CF6734}"/>
                    </a:ext>
                  </a:extLst>
                </p:cNvPr>
                <p:cNvSpPr txBox="1"/>
                <p:nvPr/>
              </p:nvSpPr>
              <p:spPr>
                <a:xfrm>
                  <a:off x="2202192" y="1815273"/>
                  <a:ext cx="577402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600" dirty="0"/>
                    <a:t>?</a:t>
                  </a: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0159E0D-4F80-6841-8AA5-12BAB314B36C}"/>
                    </a:ext>
                  </a:extLst>
                </p:cNvPr>
                <p:cNvSpPr txBox="1"/>
                <p:nvPr/>
              </p:nvSpPr>
              <p:spPr>
                <a:xfrm>
                  <a:off x="4860777" y="1815273"/>
                  <a:ext cx="577402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600" dirty="0"/>
                    <a:t>?</a:t>
                  </a:r>
                </a:p>
              </p:txBody>
            </p: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78849AB-0897-1348-85B4-1960A11C583E}"/>
                    </a:ext>
                  </a:extLst>
                </p:cNvPr>
                <p:cNvSpPr txBox="1"/>
                <p:nvPr/>
              </p:nvSpPr>
              <p:spPr>
                <a:xfrm>
                  <a:off x="7519362" y="1815273"/>
                  <a:ext cx="577402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600" dirty="0"/>
                    <a:t>?</a:t>
                  </a: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02D5A000-F207-0D4F-BCA5-929F51CF8D86}"/>
                    </a:ext>
                  </a:extLst>
                </p:cNvPr>
                <p:cNvSpPr txBox="1"/>
                <p:nvPr/>
              </p:nvSpPr>
              <p:spPr>
                <a:xfrm>
                  <a:off x="10177947" y="1815273"/>
                  <a:ext cx="577402" cy="110799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6600" dirty="0"/>
                    <a:t>?</a:t>
                  </a:r>
                </a:p>
              </p:txBody>
            </p:sp>
          </p:grp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AE17C46-FB75-9B47-A5E6-621BCE96FD5E}"/>
                  </a:ext>
                </a:extLst>
              </p:cNvPr>
              <p:cNvSpPr txBox="1"/>
              <p:nvPr/>
            </p:nvSpPr>
            <p:spPr>
              <a:xfrm>
                <a:off x="3953842" y="970326"/>
                <a:ext cx="820115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3200" dirty="0"/>
                  <a:t>potential uncertainty and feedback at each level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51C0FF38-7B23-E04A-8EE3-9DFD9800C144}"/>
                  </a:ext>
                </a:extLst>
              </p:cNvPr>
              <p:cNvSpPr txBox="1"/>
              <p:nvPr/>
            </p:nvSpPr>
            <p:spPr>
              <a:xfrm>
                <a:off x="1041352" y="4332141"/>
                <a:ext cx="2048959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no/oh</a:t>
                </a:r>
                <a:br>
                  <a:rPr lang="en-US" sz="2400" dirty="0"/>
                </a:br>
                <a:r>
                  <a:rPr lang="en-US" sz="2400" dirty="0"/>
                  <a:t>London/Lisbon</a:t>
                </a: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4D70B534-AB21-C140-8830-6C6C48FE3F8B}"/>
                  </a:ext>
                </a:extLst>
              </p:cNvPr>
              <p:cNvSpPr txBox="1"/>
              <p:nvPr/>
            </p:nvSpPr>
            <p:spPr>
              <a:xfrm>
                <a:off x="3775002" y="4332141"/>
                <a:ext cx="1989647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20302</a:t>
                </a:r>
                <a:br>
                  <a:rPr lang="en-US" sz="2400" dirty="0"/>
                </a:br>
                <a:r>
                  <a:rPr lang="en-US" sz="2400" dirty="0"/>
                  <a:t>Lisbon the city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9F7C66E-4185-9F4D-955E-3ECF1177226C}"/>
                  </a:ext>
                </a:extLst>
              </p:cNvPr>
              <p:cNvSpPr txBox="1"/>
              <p:nvPr/>
            </p:nvSpPr>
            <p:spPr>
              <a:xfrm>
                <a:off x="6039804" y="4332141"/>
                <a:ext cx="282045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20302 bottles of milk</a:t>
                </a:r>
                <a:br>
                  <a:rPr lang="en-US" sz="2400" dirty="0"/>
                </a:br>
                <a:r>
                  <a:rPr lang="en-US" sz="2400" dirty="0"/>
                  <a:t>flight to Lisbon</a:t>
                </a: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2D488D9C-2B14-954E-8B58-8252C2317CB8}"/>
                  </a:ext>
                </a:extLst>
              </p:cNvPr>
              <p:cNvSpPr txBox="1"/>
              <p:nvPr/>
            </p:nvSpPr>
            <p:spPr>
              <a:xfrm>
                <a:off x="8995317" y="4332141"/>
                <a:ext cx="227485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400" dirty="0"/>
                  <a:t>a lot of milk?</a:t>
                </a:r>
                <a:br>
                  <a:rPr lang="en-US" sz="2400" dirty="0"/>
                </a:br>
                <a:r>
                  <a:rPr lang="en-US" sz="2400" dirty="0"/>
                  <a:t>assume from JFK</a:t>
                </a:r>
              </a:p>
            </p:txBody>
          </p:sp>
        </p:grp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21843AC-0C63-B543-AFA9-E45F5565572D}"/>
                </a:ext>
              </a:extLst>
            </p:cNvPr>
            <p:cNvCxnSpPr/>
            <p:nvPr/>
          </p:nvCxnSpPr>
          <p:spPr>
            <a:xfrm>
              <a:off x="455863" y="3216553"/>
              <a:ext cx="858585" cy="0"/>
            </a:xfrm>
            <a:prstGeom prst="straightConnector1">
              <a:avLst/>
            </a:prstGeom>
            <a:ln w="57150">
              <a:solidFill>
                <a:srgbClr val="0432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420C845A-CD89-6844-BBF8-704BD436E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007" r="13286"/>
            <a:stretch/>
          </p:blipFill>
          <p:spPr>
            <a:xfrm>
              <a:off x="0" y="2568389"/>
              <a:ext cx="997856" cy="145232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EDB9B72-D237-A2C5-C597-772DAFA44764}"/>
              </a:ext>
            </a:extLst>
          </p:cNvPr>
          <p:cNvSpPr txBox="1"/>
          <p:nvPr/>
        </p:nvSpPr>
        <p:spPr>
          <a:xfrm>
            <a:off x="0" y="5856881"/>
            <a:ext cx="2808782" cy="1015663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6000" dirty="0"/>
              <a:t>Fig. 19.8</a:t>
            </a: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01C2E708-E8FC-041C-7CF7-5818F467C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Multiple levels of processing in speech-based system</a:t>
            </a:r>
          </a:p>
        </p:txBody>
      </p:sp>
    </p:spTree>
    <p:extLst>
      <p:ext uri="{BB962C8B-B14F-4D97-AF65-F5344CB8AC3E}">
        <p14:creationId xmlns:p14="http://schemas.microsoft.com/office/powerpoint/2010/main" val="3446929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57957</TotalTime>
  <Words>951</Words>
  <Application>Microsoft Macintosh PowerPoint</Application>
  <PresentationFormat>Widescreen</PresentationFormat>
  <Paragraphs>169</Paragraphs>
  <Slides>15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Aptos</vt:lpstr>
      <vt:lpstr>Arial</vt:lpstr>
      <vt:lpstr>Arial Rounded MT Bold</vt:lpstr>
      <vt:lpstr>Calibri</vt:lpstr>
      <vt:lpstr>Calibri Light</vt:lpstr>
      <vt:lpstr>Courier New</vt:lpstr>
      <vt:lpstr>Helvetica</vt:lpstr>
      <vt:lpstr>Menlo</vt:lpstr>
      <vt:lpstr>Times New Roman</vt:lpstr>
      <vt:lpstr>Trebuchet MS</vt:lpstr>
      <vt:lpstr>Wingdings 2</vt:lpstr>
      <vt:lpstr>Office Theme</vt:lpstr>
      <vt:lpstr>Picture</vt:lpstr>
      <vt:lpstr>Chapter 19</vt:lpstr>
      <vt:lpstr>Shneiderman's human–centred AI framework </vt:lpstr>
      <vt:lpstr>Talking to Siri</vt:lpstr>
      <vt:lpstr>Firefly – individual lights flash a unique code and are then positioned using triangulation from multiple camera</vt:lpstr>
      <vt:lpstr>Sensor fusion: from multiple raw sensors to rich context model </vt:lpstr>
      <vt:lpstr>Courtesy lights when do you want them on?</vt:lpstr>
      <vt:lpstr>Heating controller (left) first design option more information; (right) second design option less information, more intelligence</vt:lpstr>
      <vt:lpstr>Appropriate intelligence – Sum button in Excel</vt:lpstr>
      <vt:lpstr>Multiple levels of processing in speech-based system</vt:lpstr>
      <vt:lpstr>Levels of confidence and action</vt:lpstr>
      <vt:lpstr>onCue – designing appropriate interactions</vt:lpstr>
      <vt:lpstr>Two search engine  interactions styles</vt:lpstr>
      <vt:lpstr>Two search engine  interactions styles</vt:lpstr>
      <vt:lpstr>Table 19.1 Who Has Control and Who Does the Work, Some Examples</vt:lpstr>
      <vt:lpstr>Table 19.2 Confusion Matrix for Activity Recognition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Dix A.J.</dc:creator>
  <cp:lastModifiedBy>Alan Dix</cp:lastModifiedBy>
  <cp:revision>164</cp:revision>
  <dcterms:created xsi:type="dcterms:W3CDTF">2020-12-29T13:51:26Z</dcterms:created>
  <dcterms:modified xsi:type="dcterms:W3CDTF">2025-04-22T17:47:53Z</dcterms:modified>
</cp:coreProperties>
</file>