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595" r:id="rId2"/>
    <p:sldId id="346" r:id="rId3"/>
    <p:sldId id="577" r:id="rId4"/>
    <p:sldId id="585" r:id="rId5"/>
    <p:sldId id="586" r:id="rId6"/>
    <p:sldId id="275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EE1"/>
    <a:srgbClr val="942092"/>
    <a:srgbClr val="660066"/>
    <a:srgbClr val="92D151"/>
    <a:srgbClr val="CBB6FD"/>
    <a:srgbClr val="FF40FF"/>
    <a:srgbClr val="0432FF"/>
    <a:srgbClr val="00FDFF"/>
    <a:srgbClr val="EEE8BC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73"/>
    <p:restoredTop sz="68904"/>
  </p:normalViewPr>
  <p:slideViewPr>
    <p:cSldViewPr snapToGrid="0" snapToObjects="1">
      <p:cViewPr varScale="1">
        <p:scale>
          <a:sx n="81" d="100"/>
          <a:sy n="81" d="100"/>
        </p:scale>
        <p:origin x="12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20AE-8A32-DF45-AA1D-9290FEB2E3A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D25C2-CC05-8D45-A0DE-0805BFD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4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4093-CE24-64B3-A360-8080B558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72143-E363-F594-6068-8DFDA4260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AC033-C433-1B75-5F7B-5E3E3FCD9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 of Figures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20.1	Increasing opacity in more complex algorithms.	316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20.2	Bias entering at different stages in machine learning.	317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20.3	Google image search ``Professor'' 13th Feb 2019 -- 15 images, 10 white males.	319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20.4	Google image search ``CEO'' 13th Feb 2019 -- 14 individual images, 9 white males.	319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6F06E-2AF7-6001-874C-262EC0EC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81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20.1	Increasing opacity in more complex algorithms.	316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9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20.2	Bias entering at different stages in machine learning.	317</a:t>
            </a:r>
          </a:p>
          <a:p>
            <a:endParaRPr lang="en-US" dirty="0"/>
          </a:p>
          <a:p>
            <a:r>
              <a:rPr lang="en-US" dirty="0"/>
              <a:t>bias/sources-of-</a:t>
            </a:r>
            <a:r>
              <a:rPr lang="en-US" dirty="0" err="1"/>
              <a:t>bias.png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2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20.3	Google image search ``Professor'' 13th Feb 2019 -- 15 images, 10 white males.	319</a:t>
            </a:r>
          </a:p>
          <a:p>
            <a:endParaRPr lang="en-US" dirty="0"/>
          </a:p>
          <a:p>
            <a:r>
              <a:rPr lang="en-US" dirty="0"/>
              <a:t>bias/Google-professor-13-Feb-2019.png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20.4	Google image search ``CEO'' 13th Feb 2019 -- 14 individual images, 9 white males.	319</a:t>
            </a:r>
          </a:p>
          <a:p>
            <a:endParaRPr lang="en-US" dirty="0"/>
          </a:p>
          <a:p>
            <a:r>
              <a:rPr lang="en-US" dirty="0"/>
              <a:t>bias/Google-CEO-13-Feb-2019.png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6B5DB-47EB-21A9-B1AF-27D5D44B2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E4C876-9A3D-42FC-63FC-0C9ADE4E9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2FA126-2EED-549F-A181-FC5A0BBF8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20.1   Data Used in Exercises </a:t>
            </a:r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20.1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and </a:t>
            </a:r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20.2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. Key: M–Mathematics, S–Science, L–Language, H–History..    </a:t>
            </a:r>
            <a:r>
              <a:rPr lang="en-GB" kern="100" dirty="0">
                <a:solidFill>
                  <a:srgbClr val="141413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327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kern="1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</a:t>
            </a:r>
          </a:p>
          <a:p>
            <a:pPr>
              <a:buNone/>
            </a:pP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1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85344-7366-9C1C-5178-72D02F9B7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333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1A0A6-FEFF-1C53-91F9-14907D388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AF5EFB-3E23-4C26-F765-467B06371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DE440A-5C21-3389-712F-460727B56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20.1   Data Used in Exercises </a:t>
            </a:r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20.1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and </a:t>
            </a:r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20.2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. Key: M–Mathematics, S–Science, L–Language, H–History..    </a:t>
            </a:r>
            <a:r>
              <a:rPr lang="en-GB" kern="100" dirty="0">
                <a:solidFill>
                  <a:srgbClr val="141413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327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kern="1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</a:t>
            </a:r>
          </a:p>
          <a:p>
            <a:pPr>
              <a:buNone/>
            </a:pP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1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ADB79-360C-6628-F65A-578F7A4C3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905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AED72-C5A2-95DF-3F62-3236C6E42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60A8EE-5B2B-9169-D85B-DC79119435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17E65D-CDED-FB5C-338B-23B572F08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20.2    First Dataset Used in Exercise 20.3    </a:t>
            </a:r>
            <a:r>
              <a:rPr lang="en-GB" dirty="0"/>
              <a:t>327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EE6A6-A7FF-06C3-6F1D-FA632E371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79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48E76-B378-6D63-83E2-B68B9BF3E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4C9ED2-5C72-753C-28D3-15F8B398C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4D65AB-7AD1-9EB3-9C1A-CA93CB170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20.3   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Second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Dataset Used in Exercise 20.3    </a:t>
            </a:r>
            <a:r>
              <a:rPr lang="en-GB" dirty="0"/>
              <a:t>328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C4EA2-1B4F-1ED8-0923-326476AF85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28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C139-5317-EE4E-83CD-C1D409B88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87DC7-11CF-4346-B61C-2699C417D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F7C8-7CAD-F544-980A-34D0DCEF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81E05-649F-5942-B978-4A8130F4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CDBDD-2B7D-EA45-BEF2-12D200C8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9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B437-2066-B24D-BAD0-BF756F75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CDAE5-1AB9-2549-9324-9BDF11957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42F7A-E5D2-9B4C-AF5A-6D9E4AC9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40D08-A43A-CD4E-AD6C-567C8531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1E36F-5180-E443-B14F-6DA4B7D6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16C52-EDDA-E840-96A0-5015D2D2C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D395C-EFAC-064E-AF2C-30A3044F9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5059F-FFE0-744C-AEC8-2F9F9C1B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6CB3-58DC-3D4A-96C6-2E7A746E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22880-D2E1-164C-9A5E-CA8B15DE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7D79-63F2-8748-8F20-D003C815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6F210-1BAB-DA4F-8DB1-F0C0D7542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5B8D-CA30-5F40-912E-DC8641F1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29192-3DD1-AC46-BA3E-F086362D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049-9AC9-C445-8ED8-739C69C3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564A-515B-4942-9721-5A208A1F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AA69-F436-D242-AF4B-230EA5BE8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49AA-2C04-FE41-93F9-82A64538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D9A42-781A-7647-BA44-F8A6A849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9DD79-247C-EF4C-B7FC-8C00210A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486E-96C3-2C4B-8F71-32EAEC98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F8D6E-2D6C-FA4E-B750-240E89B81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73A7A-C701-1B45-AB23-DFB10B253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94000-9E0A-454A-9015-C390889F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EF7AA-A6E4-4E44-9DE3-50CADBF3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F1BA7-85C7-3F44-A23B-40FFC4B9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0539-CB8E-9B4E-AE04-A3E97433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62A0E-FCA2-1546-837B-430766B1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F2B66-4EBE-4B4F-8ACB-7990BC25A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634CB-C6B8-C04F-8A2C-B76C17458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67B79-4B59-8848-AA95-116E5C3EC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3368E-A34B-A644-98DD-2F142A06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4464A-6060-2944-B277-2DFBAC59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46CBE-E098-014A-94EF-60A2ACCE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5680-6998-9944-AFD2-15B80995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0"/>
            <a:ext cx="11825187" cy="162384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A2F74-5D9F-AC49-B161-5A9312CE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AEE50-C384-0E45-90C0-ABA9C67F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C07CB-B7E3-AB4C-9C97-DA1C3D56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75184-D611-3243-9797-D565090E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823B3-3912-1042-96A9-F7AD4460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A0643-D0CA-F940-B0A5-D1EDC068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1D9C-F352-D045-BABC-72CFAAE6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45DB-7D98-544E-A848-11AC35B0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5D71A-ABBD-0C4D-A7AC-0B6448EC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04E87-C643-A147-BCC9-79F2DA50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21BA5-CF92-5B4F-9030-84B48D4F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8813-A5DF-EA42-BC2C-309A4E81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9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D8AE-1CF7-2F42-A4A4-22FFC04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9AE04-8526-BC44-9280-9F47139E4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E4D76-90E8-E840-8E23-2D4BD5FE2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B019F-985D-7544-9F45-54EC89DD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018D4-E14A-BA45-BEC6-004C4F7B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957B1-0CA5-304F-99E7-72D48840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5024D-366B-8E47-B918-5C798CE8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10871-B1F5-6B40-9484-0A4B95523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0D22-0DC0-D548-B700-DDEB544ED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EA66D-BD09-3945-A3A9-48ACF163B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F53D1-9C7C-5040-B71C-00AE0772C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D797D-AD8D-4643-7516-2378FC8EF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9B4778-D302-8D46-56A3-1126EC58C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550" y="1536251"/>
            <a:ext cx="6526924" cy="1122363"/>
          </a:xfrm>
        </p:spPr>
        <p:txBody>
          <a:bodyPr/>
          <a:lstStyle/>
          <a:p>
            <a:r>
              <a:rPr lang="en-US" sz="5400" dirty="0">
                <a:latin typeface="+mn-lt"/>
              </a:rPr>
              <a:t>Chapter </a:t>
            </a:r>
            <a:r>
              <a:rPr lang="en-US" sz="6000" dirty="0">
                <a:latin typeface="+mn-lt"/>
              </a:rPr>
              <a:t>20</a:t>
            </a:r>
            <a:endParaRPr lang="en-US" dirty="0">
              <a:latin typeface="+mn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A52D69-5479-332E-A10F-C6AF58589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9550" y="3034473"/>
            <a:ext cx="6526924" cy="2767234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When things </a:t>
            </a:r>
            <a:br>
              <a:rPr lang="en-US" sz="6000" dirty="0">
                <a:latin typeface="+mj-lt"/>
              </a:rPr>
            </a:br>
            <a:r>
              <a:rPr lang="en-US" sz="6000" dirty="0">
                <a:latin typeface="+mj-lt"/>
              </a:rPr>
              <a:t>go wrong</a:t>
            </a:r>
          </a:p>
        </p:txBody>
      </p:sp>
      <p:pic>
        <p:nvPicPr>
          <p:cNvPr id="3" name="Picture 2" descr="A book cover of a book&#10;&#10;AI-generated content may be incorrect.">
            <a:extLst>
              <a:ext uri="{FF2B5EF4-FFF2-40B4-BE49-F238E27FC236}">
                <a16:creationId xmlns:a16="http://schemas.microsoft.com/office/drawing/2014/main" id="{389F93A7-5294-73EE-713E-CDE6D05A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4024" cy="68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A63F00-1792-9D34-922B-F18D370E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opacity in more complex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22725" y="1825625"/>
            <a:ext cx="81692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rules and regulations</a:t>
            </a:r>
          </a:p>
          <a:p>
            <a:pPr lvl="2"/>
            <a:endParaRPr lang="en-US" sz="2400" dirty="0"/>
          </a:p>
          <a:p>
            <a:pPr marL="0" indent="0">
              <a:buNone/>
            </a:pPr>
            <a:r>
              <a:rPr lang="en-US" sz="4000" dirty="0"/>
              <a:t>ordinary code</a:t>
            </a:r>
          </a:p>
          <a:p>
            <a:pPr lvl="2"/>
            <a:endParaRPr lang="en-US" sz="2400" dirty="0"/>
          </a:p>
          <a:p>
            <a:pPr marL="0" indent="0">
              <a:buNone/>
            </a:pPr>
            <a:r>
              <a:rPr lang="en-US" sz="4000" dirty="0"/>
              <a:t>classic AI</a:t>
            </a:r>
          </a:p>
          <a:p>
            <a:pPr lvl="2"/>
            <a:endParaRPr lang="en-US" sz="2400" dirty="0"/>
          </a:p>
          <a:p>
            <a:pPr marL="0" indent="0">
              <a:buNone/>
            </a:pPr>
            <a:r>
              <a:rPr lang="en-US" sz="4000" dirty="0"/>
              <a:t>machine learning and neural nets</a:t>
            </a:r>
          </a:p>
          <a:p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35494" y="2088689"/>
            <a:ext cx="2860654" cy="3386667"/>
            <a:chOff x="5306537" y="2048933"/>
            <a:chExt cx="2860654" cy="3386667"/>
          </a:xfrm>
        </p:grpSpPr>
        <p:sp>
          <p:nvSpPr>
            <p:cNvPr id="4" name="Down Arrow 3"/>
            <p:cNvSpPr/>
            <p:nvPr/>
          </p:nvSpPr>
          <p:spPr>
            <a:xfrm>
              <a:off x="7422124" y="2048933"/>
              <a:ext cx="745067" cy="3386667"/>
            </a:xfrm>
            <a:prstGeom prst="downArrow">
              <a:avLst>
                <a:gd name="adj1" fmla="val 50000"/>
                <a:gd name="adj2" fmla="val 6590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06537" y="2810878"/>
              <a:ext cx="187523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/>
                <a:t>increasing</a:t>
              </a:r>
              <a:br>
                <a:rPr lang="en-US" sz="4000" dirty="0"/>
              </a:br>
              <a:r>
                <a:rPr lang="en-US" sz="4000" dirty="0"/>
                <a:t>opacity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EF3109B-B425-652F-E867-6B7ED74059DB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20.1</a:t>
            </a:r>
          </a:p>
        </p:txBody>
      </p:sp>
    </p:spTree>
    <p:extLst>
      <p:ext uri="{BB962C8B-B14F-4D97-AF65-F5344CB8AC3E}">
        <p14:creationId xmlns:p14="http://schemas.microsoft.com/office/powerpoint/2010/main" val="25180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20.2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entering at different stages in machine learning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E67049-7098-6BE8-F18E-507433F9DC0B}"/>
              </a:ext>
            </a:extLst>
          </p:cNvPr>
          <p:cNvGrpSpPr/>
          <p:nvPr/>
        </p:nvGrpSpPr>
        <p:grpSpPr>
          <a:xfrm>
            <a:off x="2846570" y="1115980"/>
            <a:ext cx="7806670" cy="5335650"/>
            <a:chOff x="1719522" y="1073450"/>
            <a:chExt cx="7806670" cy="53356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214DBA-2ACF-C4DD-2F6E-24D8285482C2}"/>
                </a:ext>
              </a:extLst>
            </p:cNvPr>
            <p:cNvSpPr/>
            <p:nvPr/>
          </p:nvSpPr>
          <p:spPr>
            <a:xfrm>
              <a:off x="4810299" y="2595843"/>
              <a:ext cx="2421467" cy="2421467"/>
            </a:xfrm>
            <a:prstGeom prst="ellipse">
              <a:avLst/>
            </a:prstGeom>
            <a:solidFill>
              <a:srgbClr val="CBB6FD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learning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ED7F14-AB89-E4CD-D3C0-1AC67576CFF1}"/>
                </a:ext>
              </a:extLst>
            </p:cNvPr>
            <p:cNvSpPr/>
            <p:nvPr/>
          </p:nvSpPr>
          <p:spPr>
            <a:xfrm>
              <a:off x="1719522" y="2919698"/>
              <a:ext cx="2047355" cy="954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/>
                <a:t>past bias in</a:t>
              </a:r>
              <a:br>
                <a:rPr lang="en-US" sz="2800" dirty="0"/>
              </a:br>
              <a:r>
                <a:rPr lang="en-US" sz="2800" dirty="0"/>
                <a:t>training data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2D4BEA-BD54-0B7E-15C6-1DB553F9EDD7}"/>
                </a:ext>
              </a:extLst>
            </p:cNvPr>
            <p:cNvSpPr/>
            <p:nvPr/>
          </p:nvSpPr>
          <p:spPr>
            <a:xfrm>
              <a:off x="3450114" y="1073450"/>
              <a:ext cx="148229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3200" dirty="0"/>
                <a:t>training</a:t>
              </a:r>
              <a:br>
                <a:rPr lang="en-US" sz="3200" dirty="0"/>
              </a:br>
              <a:r>
                <a:rPr lang="en-US" sz="3200" dirty="0"/>
                <a:t>data</a:t>
              </a: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0D8757C8-D145-1A5F-4EBC-A5054034E9A1}"/>
                </a:ext>
              </a:extLst>
            </p:cNvPr>
            <p:cNvSpPr/>
            <p:nvPr/>
          </p:nvSpPr>
          <p:spPr>
            <a:xfrm rot="2071586">
              <a:off x="2830328" y="1850777"/>
              <a:ext cx="2201334" cy="1090380"/>
            </a:xfrm>
            <a:prstGeom prst="rightArrow">
              <a:avLst/>
            </a:prstGeom>
            <a:solidFill>
              <a:srgbClr val="92D15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66F7900D-7C59-975D-C075-CC7C9302B827}"/>
                </a:ext>
              </a:extLst>
            </p:cNvPr>
            <p:cNvSpPr/>
            <p:nvPr/>
          </p:nvSpPr>
          <p:spPr>
            <a:xfrm rot="2071586">
              <a:off x="7080594" y="4593977"/>
              <a:ext cx="2201334" cy="1090380"/>
            </a:xfrm>
            <a:prstGeom prst="rightArrow">
              <a:avLst/>
            </a:prstGeom>
            <a:solidFill>
              <a:srgbClr val="92D15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292686-5898-E6FA-A1CE-B3A3EF90AB58}"/>
                </a:ext>
              </a:extLst>
            </p:cNvPr>
            <p:cNvSpPr/>
            <p:nvPr/>
          </p:nvSpPr>
          <p:spPr>
            <a:xfrm>
              <a:off x="7967352" y="3839938"/>
              <a:ext cx="155884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learnt</a:t>
              </a:r>
              <a:br>
                <a:rPr lang="en-US" sz="3200" dirty="0"/>
              </a:br>
              <a:r>
                <a:rPr lang="en-US" sz="3200" dirty="0"/>
                <a:t>      rules</a:t>
              </a:r>
            </a:p>
          </p:txBody>
        </p:sp>
        <p:sp>
          <p:nvSpPr>
            <p:cNvPr id="13" name="5-Point Star 13">
              <a:extLst>
                <a:ext uri="{FF2B5EF4-FFF2-40B4-BE49-F238E27FC236}">
                  <a16:creationId xmlns:a16="http://schemas.microsoft.com/office/drawing/2014/main" id="{A8788093-1881-FA3B-289B-159AEE8F77BB}"/>
                </a:ext>
              </a:extLst>
            </p:cNvPr>
            <p:cNvSpPr/>
            <p:nvPr/>
          </p:nvSpPr>
          <p:spPr>
            <a:xfrm>
              <a:off x="5929131" y="1944525"/>
              <a:ext cx="1302635" cy="1302635"/>
            </a:xfrm>
            <a:prstGeom prst="star5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138FAA-6170-D8DA-7A92-C73E53D20C2F}"/>
                </a:ext>
              </a:extLst>
            </p:cNvPr>
            <p:cNvSpPr/>
            <p:nvPr/>
          </p:nvSpPr>
          <p:spPr>
            <a:xfrm>
              <a:off x="7339981" y="2057233"/>
              <a:ext cx="1710725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/>
                <a:t>objective</a:t>
              </a:r>
              <a:br>
                <a:rPr lang="en-US" sz="3200" dirty="0"/>
              </a:br>
              <a:r>
                <a:rPr lang="en-US" sz="3200" dirty="0"/>
                <a:t>function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866BFD-8800-9DF4-7192-BDBB7978946E}"/>
                </a:ext>
              </a:extLst>
            </p:cNvPr>
            <p:cNvSpPr/>
            <p:nvPr/>
          </p:nvSpPr>
          <p:spPr>
            <a:xfrm>
              <a:off x="7231765" y="1103127"/>
              <a:ext cx="1954782" cy="954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/>
                <a:t>societal </a:t>
              </a:r>
              <a:br>
                <a:rPr lang="en-US" sz="2800" dirty="0"/>
              </a:br>
              <a:r>
                <a:rPr lang="en-US" sz="2800" dirty="0"/>
                <a:t>bias in goals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B17B1E-64AB-99DC-5EB8-753F56C7E2EC}"/>
                </a:ext>
              </a:extLst>
            </p:cNvPr>
            <p:cNvSpPr/>
            <p:nvPr/>
          </p:nvSpPr>
          <p:spPr>
            <a:xfrm>
              <a:off x="6076363" y="5454993"/>
              <a:ext cx="1778180" cy="954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/>
                <a:t>‘best’ may </a:t>
              </a:r>
              <a:br>
                <a:rPr lang="en-US" sz="2800" dirty="0"/>
              </a:br>
              <a:r>
                <a:rPr lang="en-US" sz="2800" dirty="0"/>
                <a:t>be biased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F548D9-890F-6402-B153-EF4240304803}"/>
              </a:ext>
            </a:extLst>
          </p:cNvPr>
          <p:cNvGrpSpPr/>
          <p:nvPr/>
        </p:nvGrpSpPr>
        <p:grpSpPr>
          <a:xfrm>
            <a:off x="3645310" y="3280784"/>
            <a:ext cx="2287009" cy="2454161"/>
            <a:chOff x="2348138" y="3493434"/>
            <a:chExt cx="2287009" cy="245416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837775-8F22-0F9F-216E-986853803559}"/>
                </a:ext>
              </a:extLst>
            </p:cNvPr>
            <p:cNvSpPr/>
            <p:nvPr/>
          </p:nvSpPr>
          <p:spPr>
            <a:xfrm>
              <a:off x="2348138" y="4993488"/>
              <a:ext cx="1507144" cy="954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/>
                <a:t>choice of</a:t>
              </a:r>
              <a:br>
                <a:rPr lang="en-US" sz="2800" dirty="0"/>
              </a:br>
              <a:r>
                <a:rPr lang="en-US" sz="2800" dirty="0"/>
                <a:t>features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93E2562-1838-28AF-9485-0D624373E0F4}"/>
                </a:ext>
              </a:extLst>
            </p:cNvPr>
            <p:cNvCxnSpPr/>
            <p:nvPr/>
          </p:nvCxnSpPr>
          <p:spPr>
            <a:xfrm flipV="1">
              <a:off x="3591725" y="3493434"/>
              <a:ext cx="1043422" cy="1522065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029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20.3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image search “Professor” (</a:t>
            </a:r>
            <a:r>
              <a:rPr lang="en-US" sz="4000" dirty="0"/>
              <a:t>13th Feb 2019) </a:t>
            </a:r>
            <a:br>
              <a:rPr lang="en-US" dirty="0"/>
            </a:br>
            <a:r>
              <a:rPr lang="en-US" sz="3200" dirty="0"/>
              <a:t>15 images, 10 white male</a:t>
            </a:r>
            <a:endParaRPr lang="en-US" dirty="0"/>
          </a:p>
        </p:txBody>
      </p:sp>
      <p:pic>
        <p:nvPicPr>
          <p:cNvPr id="5" name="Picture 4" descr="A group of men in suits&#10;&#10;Description automatically generated">
            <a:extLst>
              <a:ext uri="{FF2B5EF4-FFF2-40B4-BE49-F238E27FC236}">
                <a16:creationId xmlns:a16="http://schemas.microsoft.com/office/drawing/2014/main" id="{BE974E39-658A-6DEF-B41F-828E2B2A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0" y="1196205"/>
            <a:ext cx="8991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7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20.4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image search “CEO” (13th Feb 2019)</a:t>
            </a:r>
            <a:br>
              <a:rPr lang="en-US" dirty="0"/>
            </a:br>
            <a:r>
              <a:rPr lang="en-US" sz="3200" dirty="0"/>
              <a:t>14 individual images, 9 white male</a:t>
            </a:r>
            <a:endParaRPr lang="en-US" dirty="0"/>
          </a:p>
        </p:txBody>
      </p:sp>
      <p:pic>
        <p:nvPicPr>
          <p:cNvPr id="5" name="Picture 4" descr="A collage of images of a person and person&#10;&#10;Description automatically generated">
            <a:extLst>
              <a:ext uri="{FF2B5EF4-FFF2-40B4-BE49-F238E27FC236}">
                <a16:creationId xmlns:a16="http://schemas.microsoft.com/office/drawing/2014/main" id="{16C9DC77-0E28-FF03-4098-7B3AA167C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0" y="1217470"/>
            <a:ext cx="8991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0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2AA2C-A8AD-3955-93DB-C12EFE4D4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32CA-1DAA-7EE1-F23C-90069386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3" y="136524"/>
            <a:ext cx="8616402" cy="1191236"/>
          </a:xfrm>
        </p:spPr>
        <p:txBody>
          <a:bodyPr>
            <a:normAutofit fontScale="90000"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20.1 </a:t>
            </a:r>
            <a:r>
              <a:rPr lang="en-GB" sz="2700" dirty="0">
                <a:solidFill>
                  <a:srgbClr val="141413"/>
                </a:solidFill>
                <a:latin typeface="Helvetica" pitchFamily="2" charset="0"/>
              </a:rPr>
              <a:t>Data Used in Exercises 20.1 and 20.2.</a:t>
            </a:r>
            <a:r>
              <a:rPr lang="en-GB" sz="3100" dirty="0">
                <a:solidFill>
                  <a:srgbClr val="141413"/>
                </a:solidFill>
                <a:latin typeface="Helvetica" pitchFamily="2" charset="0"/>
              </a:rPr>
              <a:t> </a:t>
            </a:r>
            <a:br>
              <a:rPr lang="en-GB" sz="3100" dirty="0">
                <a:solidFill>
                  <a:srgbClr val="141413"/>
                </a:solidFill>
                <a:latin typeface="Helvetica" pitchFamily="2" charset="0"/>
              </a:rPr>
            </a:br>
            <a:r>
              <a:rPr lang="en-GB" sz="2700" dirty="0">
                <a:solidFill>
                  <a:srgbClr val="141413"/>
                </a:solidFill>
                <a:latin typeface="Helvetica" pitchFamily="2" charset="0"/>
              </a:rPr>
              <a:t>Key: M–Mathematics, S–Science, L–Language, H–History.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55D55-CE5B-E0E1-7BD7-53DDB0476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601" y="1358402"/>
            <a:ext cx="8640000" cy="5205231"/>
          </a:xfrm>
        </p:spPr>
        <p:txBody>
          <a:bodyPr>
            <a:normAutofit fontScale="92500" lnSpcReduction="10000"/>
          </a:bodyPr>
          <a:lstStyle/>
          <a:p>
            <a:pPr marL="9525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XY 	height 	M 	S 	L 	H 	apt A 	apt B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X 	1.53 	N 	N 	Y 	Y 	0 	3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X 	1.56 	N 	Y 	Y 	Y 	2 	3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Y 	1.68 	N 	Y 	N 	N 	2 	0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Y 	1.6 	Y 	Y 	Y 	N 	3 	2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Y 	1.65 	Y 	Y 	N 	Y 	3 	1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Y 	1.65 	Y 	Y 	Y 	N 	3 	3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X 	1.56 	N 	Y 	Y 	Y 	2 	3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X 	1.52 	Y 	N 	N 	Y 	1 	1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X 	1.56 	Y 	N 	Y 	N 	0 	3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Y 	1.71 	N 	Y 	N 	N 	2 	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E96ECC-222A-5281-5F1A-A2A9EF113F3A}"/>
              </a:ext>
            </a:extLst>
          </p:cNvPr>
          <p:cNvCxnSpPr>
            <a:cxnSpLocks/>
          </p:cNvCxnSpPr>
          <p:nvPr/>
        </p:nvCxnSpPr>
        <p:spPr>
          <a:xfrm>
            <a:off x="1790005" y="1874109"/>
            <a:ext cx="864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8EE9E8-601C-1D94-2436-E5286E399577}"/>
              </a:ext>
            </a:extLst>
          </p:cNvPr>
          <p:cNvCxnSpPr>
            <a:cxnSpLocks/>
          </p:cNvCxnSpPr>
          <p:nvPr/>
        </p:nvCxnSpPr>
        <p:spPr>
          <a:xfrm>
            <a:off x="1790005" y="1358401"/>
            <a:ext cx="864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973769-4F19-A7E9-F9EB-60EC55E163DA}"/>
              </a:ext>
            </a:extLst>
          </p:cNvPr>
          <p:cNvCxnSpPr>
            <a:cxnSpLocks/>
          </p:cNvCxnSpPr>
          <p:nvPr/>
        </p:nvCxnSpPr>
        <p:spPr>
          <a:xfrm>
            <a:off x="1813601" y="6385327"/>
            <a:ext cx="864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41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0C531-63D1-7DC2-A545-0A1864C5A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94FB-DB65-6A4C-B7C1-CF356686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3" y="136524"/>
            <a:ext cx="8616402" cy="1191236"/>
          </a:xfrm>
        </p:spPr>
        <p:txBody>
          <a:bodyPr>
            <a:normAutofit fontScale="90000"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20.1 (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ctd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 </a:t>
            </a:r>
            <a:r>
              <a:rPr lang="en-GB" sz="2700" dirty="0">
                <a:solidFill>
                  <a:srgbClr val="141413"/>
                </a:solidFill>
                <a:latin typeface="Helvetica" pitchFamily="2" charset="0"/>
              </a:rPr>
              <a:t>Data Used in Exercises 20.1 and 20.2.</a:t>
            </a:r>
            <a:r>
              <a:rPr lang="en-GB" sz="3100" dirty="0">
                <a:solidFill>
                  <a:srgbClr val="141413"/>
                </a:solidFill>
                <a:latin typeface="Helvetica" pitchFamily="2" charset="0"/>
              </a:rPr>
              <a:t> </a:t>
            </a:r>
            <a:br>
              <a:rPr lang="en-GB" sz="3100" dirty="0">
                <a:solidFill>
                  <a:srgbClr val="141413"/>
                </a:solidFill>
                <a:latin typeface="Helvetica" pitchFamily="2" charset="0"/>
              </a:rPr>
            </a:br>
            <a:r>
              <a:rPr lang="en-GB" sz="2700" dirty="0">
                <a:solidFill>
                  <a:srgbClr val="141413"/>
                </a:solidFill>
                <a:latin typeface="Helvetica" pitchFamily="2" charset="0"/>
              </a:rPr>
              <a:t>Key: M–Mathematics, S–Science, L–Language, H–History.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EE4FA-4678-5691-7BA8-D9A1FF880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601" y="1358402"/>
            <a:ext cx="8640000" cy="5205231"/>
          </a:xfrm>
        </p:spPr>
        <p:txBody>
          <a:bodyPr>
            <a:normAutofit fontScale="92500" lnSpcReduction="10000"/>
          </a:bodyPr>
          <a:lstStyle/>
          <a:p>
            <a:pPr marL="9525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XY 	height 	M 	S 	L 	H 	apt A 	apt B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X 	1.54 	N 	N 	Y 	Y 	0 	3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Y 	1.75 	N 	Y 	N 	N 	2 	0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X 	1.53 	N 	N 	N 	Y 	0 	0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Y 	1.63 	N 	Y 	N 	N 	2 	0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X 	1.58 	N 	Y 	Y 	Y 	3 	3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Y 	1.63 	Y 	Y 	N 	N 	3 	0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Y 	1.69 	N 	Y 	N 	Y 	3 	0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X 	1.56 	Y 	N 	Y 	Y 	1 	3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Y 	1.6 	Y 	Y 	Y 	N 	3 	2</a:t>
            </a:r>
          </a:p>
          <a:p>
            <a:pPr marL="9525" indent="0">
              <a:lnSpc>
                <a:spcPct val="120000"/>
              </a:lnSpc>
              <a:spcBef>
                <a:spcPts val="0"/>
              </a:spcBef>
              <a:buNone/>
              <a:tabLst>
                <a:tab pos="484188" algn="ctr"/>
                <a:tab pos="1419225" algn="ctr"/>
                <a:tab pos="2838450" algn="ctr"/>
                <a:tab pos="3548063" algn="ctr"/>
                <a:tab pos="4257675" algn="ctr"/>
                <a:tab pos="5016500" algn="ctr"/>
                <a:tab pos="6661150" algn="ctr"/>
                <a:tab pos="7643813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X 	1.63 	N 	N 	Y 	N 	0 	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8487DC-DFC5-4267-73F3-9BB953AD5553}"/>
              </a:ext>
            </a:extLst>
          </p:cNvPr>
          <p:cNvCxnSpPr>
            <a:cxnSpLocks/>
          </p:cNvCxnSpPr>
          <p:nvPr/>
        </p:nvCxnSpPr>
        <p:spPr>
          <a:xfrm>
            <a:off x="1790005" y="1874109"/>
            <a:ext cx="864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A9B3A-A2D0-203B-EA94-D100BA624BDC}"/>
              </a:ext>
            </a:extLst>
          </p:cNvPr>
          <p:cNvCxnSpPr>
            <a:cxnSpLocks/>
          </p:cNvCxnSpPr>
          <p:nvPr/>
        </p:nvCxnSpPr>
        <p:spPr>
          <a:xfrm>
            <a:off x="1790005" y="1358401"/>
            <a:ext cx="864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5BE8AF-8F20-A66D-02C4-2C3E685621C9}"/>
              </a:ext>
            </a:extLst>
          </p:cNvPr>
          <p:cNvCxnSpPr>
            <a:cxnSpLocks/>
          </p:cNvCxnSpPr>
          <p:nvPr/>
        </p:nvCxnSpPr>
        <p:spPr>
          <a:xfrm>
            <a:off x="1813601" y="6385327"/>
            <a:ext cx="864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65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D2412-0432-E914-5101-C1F15AE57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4D8B706-0A09-6DE1-8DE3-6B161A7816D4}"/>
              </a:ext>
            </a:extLst>
          </p:cNvPr>
          <p:cNvGrpSpPr/>
          <p:nvPr/>
        </p:nvGrpSpPr>
        <p:grpSpPr>
          <a:xfrm>
            <a:off x="2655073" y="1103775"/>
            <a:ext cx="6492611" cy="4908719"/>
            <a:chOff x="2655071" y="1993120"/>
            <a:chExt cx="6492611" cy="48836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A949E0-0EA4-99A5-A0A7-3D83BB42367C}"/>
                </a:ext>
              </a:extLst>
            </p:cNvPr>
            <p:cNvSpPr txBox="1"/>
            <p:nvPr/>
          </p:nvSpPr>
          <p:spPr>
            <a:xfrm>
              <a:off x="2655071" y="1993120"/>
              <a:ext cx="6492611" cy="4850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x	y	x	y	x	y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1.804 	4.344 	1.219 	3.050 	1.275 	3.966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1.671 	4.609 	1.324 	3.463 	3.665 	3.298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4.845 	3.538 	3.542 	2.357 	4.876 	3.535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1.821 	4.301 	1.832 	2.642 	4.664 	3.651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1.777 	4.645 	4.338 	2.706 	2.464 	3.357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4.362 	2.600 	4.189 	4.021 	1.264 	4.161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1.735 	3.849 	4.383 	2.113 	1.283 	3.969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4.014 	1.477 	4.577 	2.373 	1.509 	4.118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4.846 	4.151 	1.330 	3.669 	1.458 	3.351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4.167 	3.277 	3.990 	2.056 	3.807 	3.298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4.856 	3.372 	1.114 	3.909 	1.862 	5.366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1.233 	3.442 	0.978 	4.113 	4.144 	2.072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4.607 	2.574 	4.786 	1.899 	3.780 	3.388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1.746 	3.680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EDF8EC-2ACC-9403-36CA-BD14511020E7}"/>
                </a:ext>
              </a:extLst>
            </p:cNvPr>
            <p:cNvCxnSpPr>
              <a:cxnSpLocks/>
            </p:cNvCxnSpPr>
            <p:nvPr/>
          </p:nvCxnSpPr>
          <p:spPr>
            <a:xfrm>
              <a:off x="2728518" y="2357610"/>
              <a:ext cx="634571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C46CEBE-31D0-45FA-A034-755EE533C790}"/>
                </a:ext>
              </a:extLst>
            </p:cNvPr>
            <p:cNvCxnSpPr>
              <a:cxnSpLocks/>
            </p:cNvCxnSpPr>
            <p:nvPr/>
          </p:nvCxnSpPr>
          <p:spPr>
            <a:xfrm>
              <a:off x="2728518" y="1993120"/>
              <a:ext cx="634571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6BF7AF-1385-0679-4274-C15D774A6A0C}"/>
                </a:ext>
              </a:extLst>
            </p:cNvPr>
            <p:cNvCxnSpPr>
              <a:cxnSpLocks/>
            </p:cNvCxnSpPr>
            <p:nvPr/>
          </p:nvCxnSpPr>
          <p:spPr>
            <a:xfrm>
              <a:off x="2655071" y="6876758"/>
              <a:ext cx="634571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FF47073D-E756-0BB1-609D-1E534D87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20.2 First Dataset Used in Exercise 20.3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64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5504C-13B1-4F19-D75E-B7E48B346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AD796A7-4052-BFD2-A142-14804EE90C32}"/>
              </a:ext>
            </a:extLst>
          </p:cNvPr>
          <p:cNvGrpSpPr/>
          <p:nvPr/>
        </p:nvGrpSpPr>
        <p:grpSpPr>
          <a:xfrm>
            <a:off x="2655073" y="1103775"/>
            <a:ext cx="6492611" cy="4894180"/>
            <a:chOff x="2655071" y="1993120"/>
            <a:chExt cx="6492611" cy="48941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193694-48F7-67A9-E48B-C49539B91268}"/>
                </a:ext>
              </a:extLst>
            </p:cNvPr>
            <p:cNvSpPr txBox="1"/>
            <p:nvPr/>
          </p:nvSpPr>
          <p:spPr>
            <a:xfrm>
              <a:off x="2655071" y="1993120"/>
              <a:ext cx="6492611" cy="4850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x	y	x	y	x	y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1.809 	2.160 	2.214 	2.341 	4.743 	1.852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3.971 	1.430 	4.268 	3.946 	3.410 	3.594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2.943 	1.849 	4.564 	2.526 	2.225 	2.172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4.534 	2.325 	1.810 	3.400 	3.771 	3.573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3.499 	2.309 	2.204 	3.609 	2.558 	4.856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4.340 	2.065 	2.472 	4.136 	3.269 	3.593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4.479 	3.830 	1.803 	1.955 	1.937 	1.842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3.384 	3.684 	2.517 	3.792 	4.295 	2.658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4.319 	2.553 	1.698 	1.542 	1.979 	3.460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2.367 	4.100 	1.971 	3.457 	4.449 	3.834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4.460 	3.668 	4.101 	2.024 	2.499 	3.835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2.311 	1.134 	4.450 	4.447 	3.947 	2.009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1.673 	3.604 	1.712 	1.934 	1.743 	2.653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3.793 	4.317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C791F6-1187-B802-DAC1-BAD05AA126FD}"/>
                </a:ext>
              </a:extLst>
            </p:cNvPr>
            <p:cNvCxnSpPr>
              <a:cxnSpLocks/>
            </p:cNvCxnSpPr>
            <p:nvPr/>
          </p:nvCxnSpPr>
          <p:spPr>
            <a:xfrm>
              <a:off x="2728518" y="2357610"/>
              <a:ext cx="634571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705031E-F47D-BDFF-7223-6FDD654F7FFB}"/>
                </a:ext>
              </a:extLst>
            </p:cNvPr>
            <p:cNvCxnSpPr>
              <a:cxnSpLocks/>
            </p:cNvCxnSpPr>
            <p:nvPr/>
          </p:nvCxnSpPr>
          <p:spPr>
            <a:xfrm>
              <a:off x="2728518" y="1993120"/>
              <a:ext cx="634571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D59401-8286-8CD1-CDB6-4C5C9BDD03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5071" y="6887300"/>
              <a:ext cx="634571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BBD92B9A-BD97-B488-0C34-E9E7DBB9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2" y="136524"/>
            <a:ext cx="8854398" cy="1065552"/>
          </a:xfrm>
        </p:spPr>
        <p:txBody>
          <a:bodyPr>
            <a:normAutofit/>
          </a:bodyPr>
          <a:lstStyle/>
          <a:p>
            <a:r>
              <a:rPr lang="en-GB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20.3 </a:t>
            </a:r>
            <a:r>
              <a:rPr lang="en-GB" sz="3200" dirty="0">
                <a:solidFill>
                  <a:srgbClr val="141413"/>
                </a:solidFill>
                <a:latin typeface="Helvetica" pitchFamily="2" charset="0"/>
              </a:rPr>
              <a:t>Second</a:t>
            </a:r>
            <a:r>
              <a:rPr lang="en-GB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Dataset Used in Exercise 20.3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88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57956</TotalTime>
  <Words>1139</Words>
  <Application>Microsoft Macintosh PowerPoint</Application>
  <PresentationFormat>Widescreen</PresentationFormat>
  <Paragraphs>126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Helvetica</vt:lpstr>
      <vt:lpstr>Menlo</vt:lpstr>
      <vt:lpstr>Office Theme</vt:lpstr>
      <vt:lpstr>Chapter 20</vt:lpstr>
      <vt:lpstr>Increasing opacity in more complex algorithms</vt:lpstr>
      <vt:lpstr>Bias entering at different stages in machine learning</vt:lpstr>
      <vt:lpstr>Google image search “Professor” (13th Feb 2019)  15 images, 10 white male</vt:lpstr>
      <vt:lpstr>Google image search “CEO” (13th Feb 2019) 14 individual images, 9 white male</vt:lpstr>
      <vt:lpstr>Table 20.1 Data Used in Exercises 20.1 and 20.2.  Key: M–Mathematics, S–Science, L–Language, H–History.</vt:lpstr>
      <vt:lpstr>Table 20.1 (ctd)  Data Used in Exercises 20.1 and 20.2.  Key: M–Mathematics, S–Science, L–Language, H–History.</vt:lpstr>
      <vt:lpstr>Table 20.2 First Dataset Used in Exercise 20.3</vt:lpstr>
      <vt:lpstr>Table 20.3 Second Dataset Used in Exercise 20.3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Dix A.J.</dc:creator>
  <cp:lastModifiedBy>Alan Dix</cp:lastModifiedBy>
  <cp:revision>164</cp:revision>
  <dcterms:created xsi:type="dcterms:W3CDTF">2020-12-29T13:51:26Z</dcterms:created>
  <dcterms:modified xsi:type="dcterms:W3CDTF">2025-04-22T17:47:12Z</dcterms:modified>
</cp:coreProperties>
</file>