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595" r:id="rId2"/>
    <p:sldId id="411" r:id="rId3"/>
    <p:sldId id="287" r:id="rId4"/>
    <p:sldId id="341" r:id="rId5"/>
    <p:sldId id="342" r:id="rId6"/>
    <p:sldId id="343" r:id="rId7"/>
    <p:sldId id="404" r:id="rId8"/>
    <p:sldId id="349" r:id="rId9"/>
    <p:sldId id="348" r:id="rId10"/>
    <p:sldId id="350" r:id="rId11"/>
    <p:sldId id="351" r:id="rId12"/>
    <p:sldId id="352" r:id="rId13"/>
    <p:sldId id="592" r:id="rId14"/>
    <p:sldId id="347" r:id="rId15"/>
    <p:sldId id="354" r:id="rId16"/>
    <p:sldId id="35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EE1"/>
    <a:srgbClr val="942092"/>
    <a:srgbClr val="660066"/>
    <a:srgbClr val="92D151"/>
    <a:srgbClr val="CBB6FD"/>
    <a:srgbClr val="FF40FF"/>
    <a:srgbClr val="0432FF"/>
    <a:srgbClr val="00FDFF"/>
    <a:srgbClr val="EEE8B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40"/>
    <p:restoredTop sz="68904"/>
  </p:normalViewPr>
  <p:slideViewPr>
    <p:cSldViewPr snapToGrid="0" snapToObjects="1">
      <p:cViewPr varScale="1">
        <p:scale>
          <a:sx n="81" d="100"/>
          <a:sy n="81" d="100"/>
        </p:scale>
        <p:origin x="12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	Query-by-Browsing (\</a:t>
            </a:r>
            <a:r>
              <a:rPr lang="en-GB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url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{https://</a:t>
            </a:r>
            <a:r>
              <a:rPr lang="en-GB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www.meandeviation.com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GB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qbb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/}).	333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21.2	</a:t>
            </a:r>
            <a:r>
              <a:rPr lang="en-GB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QbB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-- under the bonnet.	334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21.3	Decision tree for whether police stop a car (selected path in red).	334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21.4	Alternative decision tree taking into account emergency vehicles.	335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21.5	Sensitivity analysis using small perturbations of the original data.	336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21.6	Three broad classes of explainability technique.	336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21.7	Simplification of rule set.	338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21.8	Adversarial learning to generate training sets for white-box learning.	338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21.9	Exploratory analysis for human visualisation.	338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21.10	Key feature detection through perturbations.	338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21.11	Identifying central and boundary examples.	338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21.12	Grey-box techniques prising open the black-box at an internal layer.	339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21.13	Clustering and comprehension of low-level features.	340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21.14	High-level model generation.	340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21.9	Exploratory analysis for human visualisation.	338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76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21.10	Key feature detection through perturbations.	338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7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21.11	Identifying central and boundary examples.	338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47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F1BC7-2507-A093-53E3-CA15BEB26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6B4665-95ED-C1B9-6441-F9A5679BCD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87A463-DCE7-B7A1-6DAF-37672FDA66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21.11	Identifying central and boundary examples.	338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4ED1B-6FB1-D724-4965-D8155177E0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00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21.12	Grey-box techniques prising open the black-box at an internal layer.	339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90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21.13	Clustering and comprehension of low-level features.	340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45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21.14	High-level model generation.	340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58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6E6321-4C7D-AC44-8AA8-D80720BAEFF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21.1	Query-by-Browsing	333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https://</a:t>
            </a:r>
            <a:r>
              <a:rPr lang="en-US" dirty="0" err="1"/>
              <a:t>www.meandeviation.com</a:t>
            </a:r>
            <a:r>
              <a:rPr lang="en-US" dirty="0"/>
              <a:t>/</a:t>
            </a:r>
            <a:r>
              <a:rPr lang="en-US" dirty="0" err="1"/>
              <a:t>qbb</a:t>
            </a:r>
            <a:r>
              <a:rPr lang="en-US" dirty="0"/>
              <a:t>/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67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2EDE4C-6D33-434C-B4A4-9DC566B639DB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21.2	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QbB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-- under the bonnet.	334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78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21.3	Decision tree for whether police stop a car (selected path in red).	334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0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21.4	Alternative decision tree taking into account emergency vehicles.	335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51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21.5	Sensitivity analysis using small perturbations of the original data.	336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62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21.6	Three broad classes of explainability technique.	336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66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21.7	Simplification of rule set.	338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11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21.8	Adversarial learning to generate training sets for white-box learning.	338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6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0"/>
            <a:ext cx="11825187" cy="1623848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</a:t>
            </a:r>
            <a:r>
              <a:rPr lang="en-US" sz="6000" dirty="0">
                <a:latin typeface="+mn-lt"/>
              </a:rPr>
              <a:t>21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Explainable AI</a:t>
            </a: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Exploratory analysis for human </a:t>
            </a:r>
            <a:r>
              <a:rPr lang="en-US" sz="4000" dirty="0" err="1"/>
              <a:t>visualisation</a:t>
            </a:r>
            <a:endParaRPr lang="en-US" sz="40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447677" y="5213652"/>
            <a:ext cx="3424760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138243" y="1671010"/>
            <a:ext cx="1386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black-box</a:t>
            </a:r>
            <a:br>
              <a:rPr lang="en-US" sz="2400" dirty="0"/>
            </a:br>
            <a:r>
              <a:rPr lang="en-US" sz="2400" dirty="0"/>
              <a:t>learning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337391" y="2623966"/>
            <a:ext cx="1068353" cy="10683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nternal Storage 55"/>
          <p:cNvSpPr/>
          <p:nvPr/>
        </p:nvSpPr>
        <p:spPr>
          <a:xfrm>
            <a:off x="6310305" y="2603907"/>
            <a:ext cx="1148985" cy="1108470"/>
          </a:xfrm>
          <a:prstGeom prst="flowChartInternalStorag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574495" y="3158142"/>
            <a:ext cx="691783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Multidocument 57"/>
          <p:cNvSpPr/>
          <p:nvPr/>
        </p:nvSpPr>
        <p:spPr>
          <a:xfrm>
            <a:off x="2511316" y="2634094"/>
            <a:ext cx="1007881" cy="1330281"/>
          </a:xfrm>
          <a:prstGeom prst="flowChartMultidocument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439242" y="1671010"/>
            <a:ext cx="1152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training</a:t>
            </a:r>
            <a:br>
              <a:rPr lang="en-US" sz="2400" dirty="0"/>
            </a:br>
            <a:r>
              <a:rPr lang="en-US" sz="2400" dirty="0"/>
              <a:t>set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42657" y="1671010"/>
            <a:ext cx="1572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inscrutable</a:t>
            </a:r>
            <a:br>
              <a:rPr lang="en-US" sz="2400" dirty="0"/>
            </a:br>
            <a:r>
              <a:rPr lang="en-US" sz="2400" dirty="0"/>
              <a:t>rules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520180" y="3158142"/>
            <a:ext cx="691783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Multidocument 61"/>
          <p:cNvSpPr/>
          <p:nvPr/>
        </p:nvSpPr>
        <p:spPr>
          <a:xfrm>
            <a:off x="3130469" y="4567847"/>
            <a:ext cx="1007881" cy="1330281"/>
          </a:xfrm>
          <a:prstGeom prst="flowChartMultidocument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697455" y="4698811"/>
            <a:ext cx="1068353" cy="106835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976418" y="5898128"/>
            <a:ext cx="1370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lots of</a:t>
            </a:r>
            <a:br>
              <a:rPr lang="en-US" sz="2400" dirty="0"/>
            </a:br>
            <a:r>
              <a:rPr lang="en-US" sz="2400" dirty="0"/>
              <a:t>examples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78944" y="5919104"/>
            <a:ext cx="1386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black-box</a:t>
            </a:r>
            <a:br>
              <a:rPr lang="en-US" sz="2400" dirty="0"/>
            </a:br>
            <a:r>
              <a:rPr lang="en-US" sz="2400" dirty="0"/>
              <a:t>classifier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92945" y="5908617"/>
            <a:ext cx="1791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visualise</a:t>
            </a:r>
            <a:br>
              <a:rPr lang="en-US" sz="2400" dirty="0"/>
            </a:br>
            <a:r>
              <a:rPr lang="en-US" sz="2400" dirty="0"/>
              <a:t>input-output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339671" y="3551187"/>
            <a:ext cx="849444" cy="1501219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134689" y="4567847"/>
            <a:ext cx="1271782" cy="12717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288923" y="4808538"/>
            <a:ext cx="57150" cy="5715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457198" y="5018088"/>
            <a:ext cx="57150" cy="5715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638173" y="5113338"/>
            <a:ext cx="57150" cy="5715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49298" y="5352637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8942973" y="5418138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9095373" y="5570538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8761998" y="4717637"/>
            <a:ext cx="57150" cy="571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9000123" y="4865688"/>
            <a:ext cx="57150" cy="571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898523" y="5213652"/>
            <a:ext cx="57150" cy="571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8704848" y="4898612"/>
            <a:ext cx="57150" cy="571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914398" y="5051012"/>
            <a:ext cx="57150" cy="571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9181098" y="5185077"/>
            <a:ext cx="57150" cy="571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304798" y="5020436"/>
            <a:ext cx="57150" cy="5715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209548" y="5163311"/>
            <a:ext cx="57150" cy="5715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390523" y="5322888"/>
            <a:ext cx="57150" cy="5715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8584198" y="5570538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790573" y="5599113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971548" y="5722938"/>
            <a:ext cx="57150" cy="57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iley Face 86"/>
          <p:cNvSpPr/>
          <p:nvPr/>
        </p:nvSpPr>
        <p:spPr>
          <a:xfrm>
            <a:off x="9463477" y="3863200"/>
            <a:ext cx="945338" cy="945338"/>
          </a:xfrm>
          <a:prstGeom prst="smileyFace">
            <a:avLst/>
          </a:prstGeom>
          <a:solidFill>
            <a:srgbClr val="FFFF00"/>
          </a:solidFill>
          <a:ln w="38100" cmpd="sng"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A8E1A-C869-AAB6-AFB5-D03404D72DC0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21.9</a:t>
            </a:r>
          </a:p>
        </p:txBody>
      </p:sp>
    </p:spTree>
    <p:extLst>
      <p:ext uri="{BB962C8B-B14F-4D97-AF65-F5344CB8AC3E}">
        <p14:creationId xmlns:p14="http://schemas.microsoft.com/office/powerpoint/2010/main" val="1007304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Key feature detection through perturbations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BCC6B6-2F75-98A1-66C9-1BE80EED715B}"/>
              </a:ext>
            </a:extLst>
          </p:cNvPr>
          <p:cNvGrpSpPr/>
          <p:nvPr/>
        </p:nvGrpSpPr>
        <p:grpSpPr>
          <a:xfrm>
            <a:off x="3521931" y="1342823"/>
            <a:ext cx="7915706" cy="5079091"/>
            <a:chOff x="1948314" y="1342823"/>
            <a:chExt cx="7915706" cy="5079091"/>
          </a:xfrm>
        </p:grpSpPr>
        <p:sp>
          <p:nvSpPr>
            <p:cNvPr id="158" name="Document 157"/>
            <p:cNvSpPr/>
            <p:nvPr/>
          </p:nvSpPr>
          <p:spPr>
            <a:xfrm>
              <a:off x="7641746" y="4361415"/>
              <a:ext cx="1068353" cy="1048100"/>
            </a:xfrm>
            <a:prstGeom prst="flowChartDocumen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3902882" y="4885465"/>
              <a:ext cx="3424760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1948314" y="1342823"/>
              <a:ext cx="13860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black-box</a:t>
              </a:r>
              <a:br>
                <a:rPr lang="en-US" sz="2400" dirty="0"/>
              </a:br>
              <a:r>
                <a:rPr lang="en-US" sz="2400" dirty="0"/>
                <a:t>learning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147462" y="2295779"/>
              <a:ext cx="1068353" cy="106835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Internal Storage 161"/>
            <p:cNvSpPr/>
            <p:nvPr/>
          </p:nvSpPr>
          <p:spPr>
            <a:xfrm>
              <a:off x="4120376" y="2275720"/>
              <a:ext cx="1148985" cy="1108470"/>
            </a:xfrm>
            <a:prstGeom prst="flowChartInternalStorag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910452" y="1342823"/>
              <a:ext cx="15725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inscrutable</a:t>
              </a:r>
              <a:br>
                <a:rPr lang="en-US" sz="2400" dirty="0"/>
              </a:br>
              <a:r>
                <a:rPr lang="en-US" sz="2400" dirty="0"/>
                <a:t>rules</a:t>
              </a:r>
            </a:p>
          </p:txBody>
        </p:sp>
        <p:cxnSp>
          <p:nvCxnSpPr>
            <p:cNvPr id="164" name="Straight Arrow Connector 163"/>
            <p:cNvCxnSpPr/>
            <p:nvPr/>
          </p:nvCxnSpPr>
          <p:spPr>
            <a:xfrm>
              <a:off x="3330251" y="2829955"/>
              <a:ext cx="691783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Multidocument 164"/>
            <p:cNvSpPr/>
            <p:nvPr/>
          </p:nvSpPr>
          <p:spPr>
            <a:xfrm>
              <a:off x="2585674" y="4239660"/>
              <a:ext cx="1007881" cy="1330281"/>
            </a:xfrm>
            <a:prstGeom prst="flowChartMultidocumen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152660" y="4370624"/>
              <a:ext cx="1068353" cy="10683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2094674" y="5569941"/>
              <a:ext cx="20441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randomly vary</a:t>
              </a:r>
              <a:br>
                <a:rPr lang="en-US" sz="2400" dirty="0"/>
              </a:br>
              <a:r>
                <a:rPr lang="en-US" sz="2400" dirty="0"/>
                <a:t>feature values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034149" y="5590917"/>
              <a:ext cx="13860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black-box</a:t>
              </a:r>
              <a:br>
                <a:rPr lang="en-US" sz="2400" dirty="0"/>
              </a:br>
              <a:r>
                <a:rPr lang="en-US" sz="2400" dirty="0"/>
                <a:t>classifier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379635" y="5580430"/>
              <a:ext cx="172835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hotspot</a:t>
              </a:r>
              <a:br>
                <a:rPr lang="en-US" sz="2400" dirty="0"/>
              </a:br>
              <a:r>
                <a:rPr lang="en-US" sz="2400" dirty="0" err="1"/>
                <a:t>visualisation</a:t>
              </a:r>
              <a:endParaRPr lang="en-US" sz="2400" dirty="0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>
              <a:off x="4814628" y="3047773"/>
              <a:ext cx="980248" cy="1676446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Smiley Face 170"/>
            <p:cNvSpPr/>
            <p:nvPr/>
          </p:nvSpPr>
          <p:spPr>
            <a:xfrm>
              <a:off x="8918682" y="3535013"/>
              <a:ext cx="945338" cy="945338"/>
            </a:xfrm>
            <a:prstGeom prst="smileyFace">
              <a:avLst/>
            </a:prstGeom>
            <a:solidFill>
              <a:srgbClr val="FFFF00"/>
            </a:solidFill>
            <a:ln w="38100" cmpd="sng"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oup 171"/>
            <p:cNvGrpSpPr/>
            <p:nvPr/>
          </p:nvGrpSpPr>
          <p:grpSpPr>
            <a:xfrm>
              <a:off x="2680003" y="4491050"/>
              <a:ext cx="45719" cy="839721"/>
              <a:chOff x="1155700" y="4985924"/>
              <a:chExt cx="45719" cy="839721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2810868" y="4491050"/>
              <a:ext cx="45719" cy="839721"/>
              <a:chOff x="1155700" y="4985924"/>
              <a:chExt cx="45719" cy="839721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2941733" y="4491050"/>
              <a:ext cx="45719" cy="839721"/>
              <a:chOff x="1155700" y="4985924"/>
              <a:chExt cx="45719" cy="839721"/>
            </a:xfrm>
          </p:grpSpPr>
          <p:sp>
            <p:nvSpPr>
              <p:cNvPr id="203" name="Rectangle 202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3072598" y="4491050"/>
              <a:ext cx="45719" cy="839721"/>
              <a:chOff x="1155700" y="4985924"/>
              <a:chExt cx="45719" cy="839721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3203463" y="4491050"/>
              <a:ext cx="45719" cy="839721"/>
              <a:chOff x="1155700" y="4985924"/>
              <a:chExt cx="45719" cy="839721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3334330" y="4491050"/>
              <a:ext cx="45719" cy="839721"/>
              <a:chOff x="1155700" y="4985924"/>
              <a:chExt cx="45719" cy="839721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7997220" y="4435140"/>
              <a:ext cx="45719" cy="839721"/>
              <a:chOff x="1155700" y="4985924"/>
              <a:chExt cx="45719" cy="839721"/>
            </a:xfrm>
          </p:grpSpPr>
          <p:sp>
            <p:nvSpPr>
              <p:cNvPr id="263" name="Rectangle 262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7" name="Oval 276"/>
            <p:cNvSpPr/>
            <p:nvPr/>
          </p:nvSpPr>
          <p:spPr>
            <a:xfrm>
              <a:off x="7904356" y="4548200"/>
              <a:ext cx="234537" cy="234537"/>
            </a:xfrm>
            <a:prstGeom prst="ellipse">
              <a:avLst/>
            </a:prstGeom>
            <a:solidFill>
              <a:srgbClr val="FF0000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7904356" y="5022298"/>
              <a:ext cx="234537" cy="146352"/>
            </a:xfrm>
            <a:prstGeom prst="ellipse">
              <a:avLst/>
            </a:prstGeom>
            <a:solidFill>
              <a:srgbClr val="FF0000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6F6CC38-2AC5-7E02-B551-6B718190EF82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21.10</a:t>
            </a:r>
          </a:p>
        </p:txBody>
      </p:sp>
    </p:spTree>
    <p:extLst>
      <p:ext uri="{BB962C8B-B14F-4D97-AF65-F5344CB8AC3E}">
        <p14:creationId xmlns:p14="http://schemas.microsoft.com/office/powerpoint/2010/main" val="5982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Identifying central and boundary examples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7A35549-B2E3-214C-6175-23F915A2DFF8}"/>
              </a:ext>
            </a:extLst>
          </p:cNvPr>
          <p:cNvGrpSpPr/>
          <p:nvPr/>
        </p:nvGrpSpPr>
        <p:grpSpPr>
          <a:xfrm>
            <a:off x="3265545" y="1218354"/>
            <a:ext cx="8926455" cy="5044022"/>
            <a:chOff x="1597114" y="1643992"/>
            <a:chExt cx="8926455" cy="5044022"/>
          </a:xfrm>
        </p:grpSpPr>
        <p:sp>
          <p:nvSpPr>
            <p:cNvPr id="46" name="TextBox 45"/>
            <p:cNvSpPr txBox="1"/>
            <p:nvPr/>
          </p:nvSpPr>
          <p:spPr>
            <a:xfrm>
              <a:off x="1698865" y="5215107"/>
              <a:ext cx="2632451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central cases</a:t>
              </a:r>
              <a:br>
                <a:rPr lang="en-US" sz="2400" dirty="0"/>
              </a:br>
              <a:r>
                <a:rPr lang="en-US" sz="2400" dirty="0"/>
                <a:t>perturbations </a:t>
              </a:r>
              <a:br>
                <a:rPr lang="en-US" sz="2400" dirty="0"/>
              </a:br>
              <a:r>
                <a:rPr lang="en-US" sz="2400" dirty="0"/>
                <a:t>do not change class</a:t>
              </a:r>
            </a:p>
          </p:txBody>
        </p:sp>
        <p:grpSp>
          <p:nvGrpSpPr>
            <p:cNvPr id="47" name="Group 46"/>
            <p:cNvGrpSpPr>
              <a:grpSpLocks noChangeAspect="1"/>
            </p:cNvGrpSpPr>
            <p:nvPr/>
          </p:nvGrpSpPr>
          <p:grpSpPr>
            <a:xfrm>
              <a:off x="4362587" y="2072689"/>
              <a:ext cx="3815346" cy="3815346"/>
              <a:chOff x="4531759" y="2473736"/>
              <a:chExt cx="1271782" cy="1271782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531759" y="2473736"/>
                <a:ext cx="1271782" cy="12717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895592" y="3376927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877592" y="2774628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564443" y="3412927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4955594" y="2720579"/>
                <a:ext cx="108000" cy="108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5092169" y="2756628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>
                <a:off x="5608145" y="3300776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988668" y="3488101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705043" y="3376927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4805592" y="3498651"/>
                <a:ext cx="108000" cy="108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>
                <a:off x="4955594" y="2632853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5546443" y="2840352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5430043" y="2756628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006668" y="2876352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436795" y="3272779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>
                <a:off x="5508994" y="3210776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>
                <a:off x="5705944" y="2583731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>
              <a:xfrm>
                <a:off x="5582443" y="3114775"/>
                <a:ext cx="108000" cy="108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>
                <a:spLocks noChangeAspect="1"/>
              </p:cNvSpPr>
              <p:nvPr/>
            </p:nvSpPr>
            <p:spPr>
              <a:xfrm>
                <a:off x="5546443" y="2632853"/>
                <a:ext cx="108000" cy="108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5466043" y="2583929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5074169" y="2650853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>
              <a:xfrm>
                <a:off x="5680843" y="2824205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>
              <a:xfrm>
                <a:off x="5687944" y="3037706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705043" y="3524101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970393" y="3623452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>
                <a:spLocks noChangeAspect="1"/>
              </p:cNvSpPr>
              <p:nvPr/>
            </p:nvSpPr>
            <p:spPr>
              <a:xfrm>
                <a:off x="4701518" y="2716205"/>
                <a:ext cx="108000" cy="108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4750643" y="2619929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4623592" y="2738628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756269" y="2846736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4834694" y="2678982"/>
                <a:ext cx="36000" cy="360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>
              <a:xfrm>
                <a:off x="5400994" y="3358927"/>
                <a:ext cx="108000" cy="108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364994" y="3493227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1597114" y="1643992"/>
              <a:ext cx="262839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boundary cases</a:t>
              </a:r>
              <a:br>
                <a:rPr lang="en-US" sz="2400" dirty="0"/>
              </a:br>
              <a:r>
                <a:rPr lang="en-US" sz="2400" dirty="0"/>
                <a:t>small perturbations </a:t>
              </a:r>
              <a:br>
                <a:rPr lang="en-US" sz="2400" dirty="0"/>
              </a:br>
              <a:r>
                <a:rPr lang="en-US" sz="2400" dirty="0"/>
                <a:t>change class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819433" y="5487686"/>
              <a:ext cx="2704136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penumbra</a:t>
              </a:r>
              <a:br>
                <a:rPr lang="en-US" sz="2400" dirty="0"/>
              </a:br>
              <a:r>
                <a:rPr lang="en-US" sz="2400" dirty="0"/>
                <a:t>larger perturbations </a:t>
              </a:r>
              <a:br>
                <a:rPr lang="en-US" sz="2400" dirty="0"/>
              </a:br>
              <a:r>
                <a:rPr lang="en-US" sz="2400" dirty="0"/>
                <a:t>change class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>
              <a:off x="3917127" y="2511268"/>
              <a:ext cx="1102112" cy="46409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4069527" y="2420117"/>
              <a:ext cx="1716962" cy="55524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3917127" y="5331784"/>
              <a:ext cx="1462265" cy="29805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 flipV="1">
              <a:off x="7077695" y="4890262"/>
              <a:ext cx="1326765" cy="99777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H="1" flipV="1">
              <a:off x="7699745" y="4130244"/>
              <a:ext cx="907916" cy="1357442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3917127" y="2712040"/>
              <a:ext cx="3651512" cy="275939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D1A950A-1EE5-FEB3-6613-72C704A19A80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21.11</a:t>
            </a:r>
          </a:p>
        </p:txBody>
      </p:sp>
    </p:spTree>
    <p:extLst>
      <p:ext uri="{BB962C8B-B14F-4D97-AF65-F5344CB8AC3E}">
        <p14:creationId xmlns:p14="http://schemas.microsoft.com/office/powerpoint/2010/main" val="120348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D294E-9BB0-358D-6D38-A5C0D408E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E0C7-15A0-0B17-1EA6-214D4184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Identifying central and boundary examples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15456E5-28BE-3175-CD2D-3328DB6FFE15}"/>
              </a:ext>
            </a:extLst>
          </p:cNvPr>
          <p:cNvGrpSpPr/>
          <p:nvPr/>
        </p:nvGrpSpPr>
        <p:grpSpPr>
          <a:xfrm>
            <a:off x="3265545" y="1218354"/>
            <a:ext cx="8926455" cy="5044022"/>
            <a:chOff x="1597114" y="1643992"/>
            <a:chExt cx="8926455" cy="504402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AFFC6D6-CBF2-916C-9F06-C23D96ACFB3B}"/>
                </a:ext>
              </a:extLst>
            </p:cNvPr>
            <p:cNvSpPr txBox="1"/>
            <p:nvPr/>
          </p:nvSpPr>
          <p:spPr>
            <a:xfrm>
              <a:off x="1698865" y="5215107"/>
              <a:ext cx="2632451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central cases</a:t>
              </a:r>
              <a:br>
                <a:rPr lang="en-US" sz="2400" dirty="0"/>
              </a:br>
              <a:r>
                <a:rPr lang="en-US" sz="2400" dirty="0"/>
                <a:t>perturbations </a:t>
              </a:r>
              <a:br>
                <a:rPr lang="en-US" sz="2400" dirty="0"/>
              </a:br>
              <a:r>
                <a:rPr lang="en-US" sz="2400" dirty="0"/>
                <a:t>do not change class</a:t>
              </a: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681E553-AF25-0B73-72F8-F6C11445D1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62587" y="2072689"/>
              <a:ext cx="3815346" cy="3815346"/>
              <a:chOff x="4531759" y="2473736"/>
              <a:chExt cx="1271782" cy="1271782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DAC051E-1DC7-A400-3A85-A6F48747A52B}"/>
                  </a:ext>
                </a:extLst>
              </p:cNvPr>
              <p:cNvSpPr/>
              <p:nvPr/>
            </p:nvSpPr>
            <p:spPr>
              <a:xfrm>
                <a:off x="4531759" y="2473736"/>
                <a:ext cx="1271782" cy="12717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693954A9-641B-7134-9928-AB90A3357E95}"/>
                  </a:ext>
                </a:extLst>
              </p:cNvPr>
              <p:cNvSpPr/>
              <p:nvPr/>
            </p:nvSpPr>
            <p:spPr>
              <a:xfrm>
                <a:off x="4895592" y="3376927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F6E1A31-9BD7-C6AD-1D66-7D14945EB6CB}"/>
                  </a:ext>
                </a:extLst>
              </p:cNvPr>
              <p:cNvSpPr/>
              <p:nvPr/>
            </p:nvSpPr>
            <p:spPr>
              <a:xfrm>
                <a:off x="4877592" y="2774628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41791AC7-3CED-B8CE-3DD4-51E5554272D3}"/>
                  </a:ext>
                </a:extLst>
              </p:cNvPr>
              <p:cNvSpPr/>
              <p:nvPr/>
            </p:nvSpPr>
            <p:spPr>
              <a:xfrm>
                <a:off x="5564443" y="3412927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DCEF5020-DAC0-2E45-056A-2D85C9FBCA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55594" y="2720579"/>
                <a:ext cx="108000" cy="108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3533327-9A15-D117-7EE6-2ECDF5FBD3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92169" y="2756628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CB914703-2332-0669-8354-CF069E6398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08145" y="3300776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3BF74B9-BADC-155C-40CB-DB91BF5460CF}"/>
                  </a:ext>
                </a:extLst>
              </p:cNvPr>
              <p:cNvSpPr/>
              <p:nvPr/>
            </p:nvSpPr>
            <p:spPr>
              <a:xfrm>
                <a:off x="4988668" y="3488101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BFADC1D6-589F-1E28-C877-E190F6778C98}"/>
                  </a:ext>
                </a:extLst>
              </p:cNvPr>
              <p:cNvSpPr/>
              <p:nvPr/>
            </p:nvSpPr>
            <p:spPr>
              <a:xfrm>
                <a:off x="4705043" y="3376927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D63D0296-387A-0489-3EF0-D60F8F7C07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05592" y="3498651"/>
                <a:ext cx="108000" cy="108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56EA641-7955-5B66-9ACF-71912019BD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55594" y="2632853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287714F5-9084-0844-196A-12E43B3117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46443" y="2840352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459D3ECA-9084-85A5-BE14-B8DEABDF20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30043" y="2756628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04D71AAD-94FB-6066-1DA0-CF71DC281DA9}"/>
                  </a:ext>
                </a:extLst>
              </p:cNvPr>
              <p:cNvSpPr/>
              <p:nvPr/>
            </p:nvSpPr>
            <p:spPr>
              <a:xfrm>
                <a:off x="5006668" y="2876352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C5534A5-266E-5F35-B684-CB7770768363}"/>
                  </a:ext>
                </a:extLst>
              </p:cNvPr>
              <p:cNvSpPr/>
              <p:nvPr/>
            </p:nvSpPr>
            <p:spPr>
              <a:xfrm>
                <a:off x="5436795" y="3272779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AE2C535-94A6-7B20-889B-8861A7ED01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994" y="3210776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619C841-A5BF-D930-5F4F-71D01E06B1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05944" y="2583731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6A0E6DD7-3F1C-B16D-C743-22952784CB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82443" y="3114775"/>
                <a:ext cx="108000" cy="108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4F3F005B-657B-EE77-BA40-96A130E65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46443" y="2632853"/>
                <a:ext cx="108000" cy="108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43DA9C1-6472-3CC6-A72D-1D699F24E8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66043" y="2583929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BF34DC10-DDBB-600D-5CBA-4AC9212B62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74169" y="2650853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BE1DB90B-7090-FAFD-4140-E527D5A701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80843" y="2824205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BFD1A675-3E1B-0508-7A1F-FA3FC852E3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87944" y="3037706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1621A80A-370C-69EC-3AB6-6BB69785A8C1}"/>
                  </a:ext>
                </a:extLst>
              </p:cNvPr>
              <p:cNvSpPr/>
              <p:nvPr/>
            </p:nvSpPr>
            <p:spPr>
              <a:xfrm>
                <a:off x="4705043" y="3524101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1D09E9CB-3682-1F04-8577-CD97BC4BC7BA}"/>
                  </a:ext>
                </a:extLst>
              </p:cNvPr>
              <p:cNvSpPr/>
              <p:nvPr/>
            </p:nvSpPr>
            <p:spPr>
              <a:xfrm>
                <a:off x="4970393" y="3623452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5E9680AC-A1C1-95B5-801E-B1098999A3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01518" y="2716205"/>
                <a:ext cx="108000" cy="108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A0261880-C6C1-D46D-AFF2-5AD6EE106D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50643" y="2619929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5CEBDA7A-F69A-F6E5-9CDC-AD64173CBABF}"/>
                  </a:ext>
                </a:extLst>
              </p:cNvPr>
              <p:cNvSpPr/>
              <p:nvPr/>
            </p:nvSpPr>
            <p:spPr>
              <a:xfrm>
                <a:off x="4623592" y="2738628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76987B4-09FE-7FBC-F9E8-39CC7EA03233}"/>
                  </a:ext>
                </a:extLst>
              </p:cNvPr>
              <p:cNvSpPr/>
              <p:nvPr/>
            </p:nvSpPr>
            <p:spPr>
              <a:xfrm>
                <a:off x="4756269" y="2846736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FC196337-26F2-83D2-597C-F9845AFF67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34694" y="2678982"/>
                <a:ext cx="36000" cy="36000"/>
              </a:xfrm>
              <a:prstGeom prst="ellipse">
                <a:avLst/>
              </a:prstGeom>
              <a:solidFill>
                <a:srgbClr val="E2AEE1"/>
              </a:solidFill>
              <a:ln w="28575">
                <a:solidFill>
                  <a:srgbClr val="94209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1541438-07CA-DD15-2500-01B8CFD59B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00994" y="3358927"/>
                <a:ext cx="108000" cy="108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7A23D831-66F0-3508-1CF9-E92C21E6682D}"/>
                  </a:ext>
                </a:extLst>
              </p:cNvPr>
              <p:cNvSpPr/>
              <p:nvPr/>
            </p:nvSpPr>
            <p:spPr>
              <a:xfrm>
                <a:off x="5364994" y="3493227"/>
                <a:ext cx="36000" cy="36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A9185CC-980F-08D3-1A02-D58F394AA13A}"/>
                </a:ext>
              </a:extLst>
            </p:cNvPr>
            <p:cNvSpPr txBox="1"/>
            <p:nvPr/>
          </p:nvSpPr>
          <p:spPr>
            <a:xfrm>
              <a:off x="1597114" y="1643992"/>
              <a:ext cx="262839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boundary cases</a:t>
              </a:r>
              <a:br>
                <a:rPr lang="en-US" sz="2400" dirty="0"/>
              </a:br>
              <a:r>
                <a:rPr lang="en-US" sz="2400" dirty="0"/>
                <a:t>small perturbations </a:t>
              </a:r>
              <a:br>
                <a:rPr lang="en-US" sz="2400" dirty="0"/>
              </a:br>
              <a:r>
                <a:rPr lang="en-US" sz="2400" dirty="0"/>
                <a:t>change class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A84299-C219-15D7-EE40-208EF1BBFBD9}"/>
                </a:ext>
              </a:extLst>
            </p:cNvPr>
            <p:cNvSpPr txBox="1"/>
            <p:nvPr/>
          </p:nvSpPr>
          <p:spPr>
            <a:xfrm>
              <a:off x="7819433" y="5487686"/>
              <a:ext cx="2704136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penumbra</a:t>
              </a:r>
              <a:br>
                <a:rPr lang="en-US" sz="2400" dirty="0"/>
              </a:br>
              <a:r>
                <a:rPr lang="en-US" sz="2400" dirty="0"/>
                <a:t>larger perturbations </a:t>
              </a:r>
              <a:br>
                <a:rPr lang="en-US" sz="2400" dirty="0"/>
              </a:br>
              <a:r>
                <a:rPr lang="en-US" sz="2400" dirty="0"/>
                <a:t>change class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255103D4-033F-005C-A6B2-32DEBE513550}"/>
                </a:ext>
              </a:extLst>
            </p:cNvPr>
            <p:cNvCxnSpPr/>
            <p:nvPr/>
          </p:nvCxnSpPr>
          <p:spPr>
            <a:xfrm>
              <a:off x="3917127" y="2511268"/>
              <a:ext cx="1102112" cy="46409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8D1CD134-D1DF-65A1-D69F-F6D1FFDDB3EE}"/>
                </a:ext>
              </a:extLst>
            </p:cNvPr>
            <p:cNvCxnSpPr/>
            <p:nvPr/>
          </p:nvCxnSpPr>
          <p:spPr>
            <a:xfrm>
              <a:off x="4069527" y="2420117"/>
              <a:ext cx="1716962" cy="55524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BF80F67-FC54-74FF-22FC-531A4FB95F0A}"/>
                </a:ext>
              </a:extLst>
            </p:cNvPr>
            <p:cNvCxnSpPr/>
            <p:nvPr/>
          </p:nvCxnSpPr>
          <p:spPr>
            <a:xfrm flipV="1">
              <a:off x="3917127" y="5331784"/>
              <a:ext cx="1462265" cy="29805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672904EC-4587-052B-1A09-076A86E42EBE}"/>
                </a:ext>
              </a:extLst>
            </p:cNvPr>
            <p:cNvCxnSpPr/>
            <p:nvPr/>
          </p:nvCxnSpPr>
          <p:spPr>
            <a:xfrm flipH="1" flipV="1">
              <a:off x="7077695" y="4890262"/>
              <a:ext cx="1326765" cy="99777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F1DC272-B917-421F-2A90-D763E29EC031}"/>
                </a:ext>
              </a:extLst>
            </p:cNvPr>
            <p:cNvCxnSpPr/>
            <p:nvPr/>
          </p:nvCxnSpPr>
          <p:spPr>
            <a:xfrm flipH="1" flipV="1">
              <a:off x="7699745" y="4130244"/>
              <a:ext cx="907916" cy="1357442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0CD8FE05-92BA-3992-35C7-F208106F158D}"/>
                </a:ext>
              </a:extLst>
            </p:cNvPr>
            <p:cNvCxnSpPr/>
            <p:nvPr/>
          </p:nvCxnSpPr>
          <p:spPr>
            <a:xfrm flipV="1">
              <a:off x="3917127" y="2712040"/>
              <a:ext cx="3651512" cy="2759394"/>
            </a:xfrm>
            <a:prstGeom prst="straightConnector1">
              <a:avLst/>
            </a:prstGeom>
            <a:solidFill>
              <a:srgbClr val="E2AEE1"/>
            </a:solidFill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EDEAA99-8A24-1DA5-97ED-BF4378232A6F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21.11</a:t>
            </a:r>
          </a:p>
        </p:txBody>
      </p:sp>
    </p:spTree>
    <p:extLst>
      <p:ext uri="{BB962C8B-B14F-4D97-AF65-F5344CB8AC3E}">
        <p14:creationId xmlns:p14="http://schemas.microsoft.com/office/powerpoint/2010/main" val="3384261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D4460B7A-291E-CD5D-0A71-540527EA4E55}"/>
              </a:ext>
            </a:extLst>
          </p:cNvPr>
          <p:cNvGrpSpPr/>
          <p:nvPr/>
        </p:nvGrpSpPr>
        <p:grpSpPr>
          <a:xfrm>
            <a:off x="3488765" y="725919"/>
            <a:ext cx="8117934" cy="5953898"/>
            <a:chOff x="639242" y="343149"/>
            <a:chExt cx="8117934" cy="5953898"/>
          </a:xfrm>
        </p:grpSpPr>
        <p:cxnSp>
          <p:nvCxnSpPr>
            <p:cNvPr id="2" name="Straight Arrow Connector 1">
              <a:extLst>
                <a:ext uri="{FF2B5EF4-FFF2-40B4-BE49-F238E27FC236}">
                  <a16:creationId xmlns:a16="http://schemas.microsoft.com/office/drawing/2014/main" id="{7D828FBB-0A42-B544-AEC8-B1D32150B572}"/>
                </a:ext>
              </a:extLst>
            </p:cNvPr>
            <p:cNvCxnSpPr/>
            <p:nvPr/>
          </p:nvCxnSpPr>
          <p:spPr>
            <a:xfrm>
              <a:off x="3497499" y="1858047"/>
              <a:ext cx="2667555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Multidocument 27">
              <a:extLst>
                <a:ext uri="{FF2B5EF4-FFF2-40B4-BE49-F238E27FC236}">
                  <a16:creationId xmlns:a16="http://schemas.microsoft.com/office/drawing/2014/main" id="{0F2D10BD-1574-A643-9CAB-9260D3B1829F}"/>
                </a:ext>
              </a:extLst>
            </p:cNvPr>
            <p:cNvSpPr/>
            <p:nvPr/>
          </p:nvSpPr>
          <p:spPr>
            <a:xfrm>
              <a:off x="2180291" y="1212242"/>
              <a:ext cx="1007881" cy="1330281"/>
            </a:xfrm>
            <a:prstGeom prst="flowChartMultidocumen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5386C9-A4DD-AF46-BEDF-A3FE7CC047C3}"/>
                </a:ext>
              </a:extLst>
            </p:cNvPr>
            <p:cNvSpPr/>
            <p:nvPr/>
          </p:nvSpPr>
          <p:spPr>
            <a:xfrm>
              <a:off x="4239287" y="1343206"/>
              <a:ext cx="1068353" cy="10683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887EBE-6F23-4049-A27B-309BA94EBF54}"/>
                </a:ext>
              </a:extLst>
            </p:cNvPr>
            <p:cNvSpPr txBox="1"/>
            <p:nvPr/>
          </p:nvSpPr>
          <p:spPr>
            <a:xfrm>
              <a:off x="2245466" y="527815"/>
              <a:ext cx="8435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input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DC33BBD-32CC-9347-8E2D-DD5FBB926B26}"/>
                </a:ext>
              </a:extLst>
            </p:cNvPr>
            <p:cNvSpPr txBox="1"/>
            <p:nvPr/>
          </p:nvSpPr>
          <p:spPr>
            <a:xfrm>
              <a:off x="4120776" y="343149"/>
              <a:ext cx="13860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/>
                <a:t>black-box</a:t>
              </a:r>
              <a:br>
                <a:rPr lang="en-US" sz="2400" dirty="0"/>
              </a:br>
              <a:r>
                <a:rPr lang="en-US" sz="2400" dirty="0"/>
                <a:t>system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F7FFB5E-1CE6-254F-A5BC-6010E421BDF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8618" y="1337060"/>
              <a:ext cx="58801" cy="1080000"/>
              <a:chOff x="1155700" y="4985924"/>
              <a:chExt cx="45719" cy="839721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AB055EB-7D8E-1148-8BEA-9354895B7197}"/>
                  </a:ext>
                </a:extLst>
              </p:cNvPr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8A0CEB7-667E-B04E-942E-4E45F67CD6D9}"/>
                  </a:ext>
                </a:extLst>
              </p:cNvPr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B701366-35F4-9A48-92A5-B2F9AAAE88C9}"/>
                  </a:ext>
                </a:extLst>
              </p:cNvPr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9A3D766-60E0-E54E-BC78-C9E4DE9C5ABD}"/>
                  </a:ext>
                </a:extLst>
              </p:cNvPr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CC0FEF1-45C9-6646-8C3A-46F2DEFE1723}"/>
                  </a:ext>
                </a:extLst>
              </p:cNvPr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CA81F70-A279-0D42-9A07-EF48E687DAAF}"/>
                  </a:ext>
                </a:extLst>
              </p:cNvPr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C0AC592-F69D-5F4F-8996-6E1CBE7EDBC7}"/>
                  </a:ext>
                </a:extLst>
              </p:cNvPr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CA16390-A65E-3A47-B395-FCE77AE8E1D3}"/>
                  </a:ext>
                </a:extLst>
              </p:cNvPr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7AB3B78-4140-B140-A388-F74A5C1D3FF3}"/>
                  </a:ext>
                </a:extLst>
              </p:cNvPr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04E6571-E03F-6B4F-A193-FBB3F025669E}"/>
                  </a:ext>
                </a:extLst>
              </p:cNvPr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198CA21-F810-5F49-BA19-BB871A3B6A57}"/>
                  </a:ext>
                </a:extLst>
              </p:cNvPr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9B6102E-BD7B-9849-8A03-F54B1405B9EA}"/>
                  </a:ext>
                </a:extLst>
              </p:cNvPr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A294148-0E07-B140-96B9-F4DC67765692}"/>
                  </a:ext>
                </a:extLst>
              </p:cNvPr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331AB20-94C7-D24E-A675-71EADEE387B6}"/>
                  </a:ext>
                </a:extLst>
              </p:cNvPr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Multidocument 120">
              <a:extLst>
                <a:ext uri="{FF2B5EF4-FFF2-40B4-BE49-F238E27FC236}">
                  <a16:creationId xmlns:a16="http://schemas.microsoft.com/office/drawing/2014/main" id="{52A9E669-51A4-6540-A47B-C653348B9AEE}"/>
                </a:ext>
              </a:extLst>
            </p:cNvPr>
            <p:cNvSpPr/>
            <p:nvPr/>
          </p:nvSpPr>
          <p:spPr>
            <a:xfrm>
              <a:off x="6265058" y="1212242"/>
              <a:ext cx="1007881" cy="1330281"/>
            </a:xfrm>
            <a:prstGeom prst="flowChartMultidocumen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CA689B4-9520-D34E-B449-D08BFAEC9A9D}"/>
                </a:ext>
              </a:extLst>
            </p:cNvPr>
            <p:cNvSpPr txBox="1"/>
            <p:nvPr/>
          </p:nvSpPr>
          <p:spPr>
            <a:xfrm>
              <a:off x="6284548" y="527815"/>
              <a:ext cx="934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output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212D4EC-DBAC-314A-8C39-0CEBE7E6E003}"/>
                </a:ext>
              </a:extLst>
            </p:cNvPr>
            <p:cNvCxnSpPr/>
            <p:nvPr/>
          </p:nvCxnSpPr>
          <p:spPr>
            <a:xfrm>
              <a:off x="4981736" y="5612571"/>
              <a:ext cx="2667555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3C56E96-BC26-4940-9BA6-0595101F7FD5}"/>
                </a:ext>
              </a:extLst>
            </p:cNvPr>
            <p:cNvSpPr txBox="1"/>
            <p:nvPr/>
          </p:nvSpPr>
          <p:spPr>
            <a:xfrm>
              <a:off x="5732913" y="4216487"/>
              <a:ext cx="1845825" cy="712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/>
                <a:t>second-stage</a:t>
              </a:r>
            </a:p>
            <a:p>
              <a:pPr algn="ctr">
                <a:lnSpc>
                  <a:spcPts val="2400"/>
                </a:lnSpc>
              </a:pPr>
              <a:r>
                <a:rPr lang="en-US" sz="2400" dirty="0"/>
                <a:t>black box</a:t>
              </a:r>
            </a:p>
          </p:txBody>
        </p:sp>
        <p:sp>
          <p:nvSpPr>
            <p:cNvPr id="44" name="Multidocument 120">
              <a:extLst>
                <a:ext uri="{FF2B5EF4-FFF2-40B4-BE49-F238E27FC236}">
                  <a16:creationId xmlns:a16="http://schemas.microsoft.com/office/drawing/2014/main" id="{8DE1988D-D57B-A44E-81B9-240C2FC6922D}"/>
                </a:ext>
              </a:extLst>
            </p:cNvPr>
            <p:cNvSpPr/>
            <p:nvPr/>
          </p:nvSpPr>
          <p:spPr>
            <a:xfrm>
              <a:off x="7749295" y="4966766"/>
              <a:ext cx="1007881" cy="1330281"/>
            </a:xfrm>
            <a:prstGeom prst="flowChartMultidocumen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1B2D34A-8062-F643-A9AE-020B567C4BB5}"/>
                </a:ext>
              </a:extLst>
            </p:cNvPr>
            <p:cNvSpPr txBox="1"/>
            <p:nvPr/>
          </p:nvSpPr>
          <p:spPr>
            <a:xfrm>
              <a:off x="7768785" y="4282339"/>
              <a:ext cx="934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output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E969513D-E26B-6D40-8EB4-5665BC41C6AB}"/>
                </a:ext>
              </a:extLst>
            </p:cNvPr>
            <p:cNvCxnSpPr/>
            <p:nvPr/>
          </p:nvCxnSpPr>
          <p:spPr>
            <a:xfrm>
              <a:off x="1956450" y="5612571"/>
              <a:ext cx="2667555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Multidocument 27">
              <a:extLst>
                <a:ext uri="{FF2B5EF4-FFF2-40B4-BE49-F238E27FC236}">
                  <a16:creationId xmlns:a16="http://schemas.microsoft.com/office/drawing/2014/main" id="{12DDCA76-5A89-C949-B969-973B3B763F67}"/>
                </a:ext>
              </a:extLst>
            </p:cNvPr>
            <p:cNvSpPr/>
            <p:nvPr/>
          </p:nvSpPr>
          <p:spPr>
            <a:xfrm>
              <a:off x="639242" y="4966766"/>
              <a:ext cx="1007881" cy="1330281"/>
            </a:xfrm>
            <a:prstGeom prst="flowChartMultidocumen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FB3685-8B41-1444-B266-AE810F231DDC}"/>
                </a:ext>
              </a:extLst>
            </p:cNvPr>
            <p:cNvSpPr/>
            <p:nvPr/>
          </p:nvSpPr>
          <p:spPr>
            <a:xfrm>
              <a:off x="2698147" y="5099002"/>
              <a:ext cx="553243" cy="10683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70FAE39-7007-F24B-BB29-185A7F977D11}"/>
                </a:ext>
              </a:extLst>
            </p:cNvPr>
            <p:cNvSpPr txBox="1"/>
            <p:nvPr/>
          </p:nvSpPr>
          <p:spPr>
            <a:xfrm>
              <a:off x="704417" y="4282339"/>
              <a:ext cx="8435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input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E11D46A-9267-D243-8B1C-9213BEB6E0F1}"/>
                </a:ext>
              </a:extLst>
            </p:cNvPr>
            <p:cNvSpPr txBox="1"/>
            <p:nvPr/>
          </p:nvSpPr>
          <p:spPr>
            <a:xfrm>
              <a:off x="2306819" y="4216487"/>
              <a:ext cx="1415004" cy="712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/>
                <a:t>first-stage</a:t>
              </a:r>
            </a:p>
            <a:p>
              <a:pPr algn="ctr">
                <a:lnSpc>
                  <a:spcPts val="2400"/>
                </a:lnSpc>
              </a:pPr>
              <a:r>
                <a:rPr lang="en-US" sz="2400" dirty="0"/>
                <a:t>black box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18FDB3A-AA0D-DE4F-B653-9F97D68AF3E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78632" y="5084718"/>
              <a:ext cx="58801" cy="1080000"/>
              <a:chOff x="1155700" y="4985924"/>
              <a:chExt cx="45719" cy="839721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C3D5F1D5-6752-474E-8D68-1612746FBA0F}"/>
                  </a:ext>
                </a:extLst>
              </p:cNvPr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A92112D5-AC9F-6C46-9DBF-F9245253A7A8}"/>
                  </a:ext>
                </a:extLst>
              </p:cNvPr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477B0397-B453-5245-B5E0-4F9AE008EE49}"/>
                  </a:ext>
                </a:extLst>
              </p:cNvPr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B381CE7E-BD25-CE4C-9C05-8BF336AA5C88}"/>
                  </a:ext>
                </a:extLst>
              </p:cNvPr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DD7394A4-24CB-3C44-9BCB-7E8FE097D8BA}"/>
                  </a:ext>
                </a:extLst>
              </p:cNvPr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20A1FE0-7658-144F-88C9-BA2A3C619C06}"/>
                  </a:ext>
                </a:extLst>
              </p:cNvPr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DEFB777-163C-A942-9049-F7EF704F6FAD}"/>
                  </a:ext>
                </a:extLst>
              </p:cNvPr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E1183A7-487C-0646-A4E6-0F5D02789A80}"/>
                  </a:ext>
                </a:extLst>
              </p:cNvPr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88B9953-ED7A-114A-B5B0-955AAEBA807A}"/>
                  </a:ext>
                </a:extLst>
              </p:cNvPr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B8B1CD6-6253-EA4A-8D07-6460044BF4EC}"/>
                  </a:ext>
                </a:extLst>
              </p:cNvPr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C22081EC-8DD1-F040-BC6A-32FED2C95F52}"/>
                  </a:ext>
                </a:extLst>
              </p:cNvPr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EDFC6AB-7F57-0A40-8E6B-6AE65D514FEE}"/>
                  </a:ext>
                </a:extLst>
              </p:cNvPr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C4DB548-8E24-B149-8F17-9CE62AE58DE6}"/>
                  </a:ext>
                </a:extLst>
              </p:cNvPr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FA64E50-8228-0B4D-87CA-86FCE34B83CC}"/>
                  </a:ext>
                </a:extLst>
              </p:cNvPr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3AE0824-9F6B-EF42-9B9D-0B58AB13FAAF}"/>
                </a:ext>
              </a:extLst>
            </p:cNvPr>
            <p:cNvSpPr txBox="1"/>
            <p:nvPr/>
          </p:nvSpPr>
          <p:spPr>
            <a:xfrm>
              <a:off x="3804274" y="4216487"/>
              <a:ext cx="2034532" cy="712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/>
                <a:t>internal</a:t>
              </a:r>
              <a:br>
                <a:rPr lang="en-US" sz="2400" dirty="0"/>
              </a:br>
              <a:r>
                <a:rPr lang="en-US" sz="2400" dirty="0"/>
                <a:t>representation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5B70274-A988-4944-AB14-485283D4FF6D}"/>
                </a:ext>
              </a:extLst>
            </p:cNvPr>
            <p:cNvSpPr/>
            <p:nvPr/>
          </p:nvSpPr>
          <p:spPr>
            <a:xfrm>
              <a:off x="6338883" y="5097730"/>
              <a:ext cx="553243" cy="10683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Down Arrow 86">
              <a:extLst>
                <a:ext uri="{FF2B5EF4-FFF2-40B4-BE49-F238E27FC236}">
                  <a16:creationId xmlns:a16="http://schemas.microsoft.com/office/drawing/2014/main" id="{D1D91F32-1157-1546-902E-51CDEE43F021}"/>
                </a:ext>
              </a:extLst>
            </p:cNvPr>
            <p:cNvSpPr/>
            <p:nvPr/>
          </p:nvSpPr>
          <p:spPr>
            <a:xfrm>
              <a:off x="4333426" y="3100961"/>
              <a:ext cx="909183" cy="874643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0F92A62-9964-E44D-9A67-042431F3EA7B}"/>
                </a:ext>
              </a:extLst>
            </p:cNvPr>
            <p:cNvSpPr txBox="1"/>
            <p:nvPr/>
          </p:nvSpPr>
          <p:spPr>
            <a:xfrm>
              <a:off x="5308544" y="3176191"/>
              <a:ext cx="2148986" cy="712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2400" dirty="0"/>
                <a:t>slice black box</a:t>
              </a:r>
              <a:br>
                <a:rPr lang="en-US" sz="2400" dirty="0"/>
              </a:br>
              <a:r>
                <a:rPr lang="en-US" sz="2400" dirty="0"/>
                <a:t>at internal layer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7F86CE7-00C4-4119-F4FB-93ED80C0EC4A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21.12</a:t>
            </a:r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3D0B32B2-EC13-0447-DB37-4635F4BD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Grey-box techniques </a:t>
            </a:r>
            <a:r>
              <a:rPr lang="en-US" dirty="0" err="1"/>
              <a:t>prising</a:t>
            </a:r>
            <a:r>
              <a:rPr lang="en-US" dirty="0"/>
              <a:t> open the black-box at an internal layer</a:t>
            </a:r>
          </a:p>
        </p:txBody>
      </p:sp>
    </p:spTree>
    <p:extLst>
      <p:ext uri="{BB962C8B-B14F-4D97-AF65-F5344CB8AC3E}">
        <p14:creationId xmlns:p14="http://schemas.microsoft.com/office/powerpoint/2010/main" val="3669059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Clustering and comprehension of low-level features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FBBC5C-827C-17DE-5D74-79C52C1BA652}"/>
              </a:ext>
            </a:extLst>
          </p:cNvPr>
          <p:cNvGrpSpPr/>
          <p:nvPr/>
        </p:nvGrpSpPr>
        <p:grpSpPr>
          <a:xfrm>
            <a:off x="2863507" y="1495503"/>
            <a:ext cx="7999949" cy="5145352"/>
            <a:chOff x="2246822" y="1495503"/>
            <a:chExt cx="7999949" cy="5145352"/>
          </a:xfrm>
        </p:grpSpPr>
        <p:cxnSp>
          <p:nvCxnSpPr>
            <p:cNvPr id="272" name="Straight Arrow Connector 271"/>
            <p:cNvCxnSpPr/>
            <p:nvPr/>
          </p:nvCxnSpPr>
          <p:spPr>
            <a:xfrm>
              <a:off x="3613698" y="3148905"/>
              <a:ext cx="741788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Multidocument 285"/>
            <p:cNvSpPr/>
            <p:nvPr/>
          </p:nvSpPr>
          <p:spPr>
            <a:xfrm>
              <a:off x="2445015" y="2503100"/>
              <a:ext cx="1007881" cy="1330281"/>
            </a:xfrm>
            <a:prstGeom prst="flowChartMultidocumen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4504011" y="2634064"/>
              <a:ext cx="1068353" cy="10683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2246822" y="1632381"/>
              <a:ext cx="1370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input</a:t>
              </a:r>
              <a:br>
                <a:rPr lang="en-US" sz="2400" dirty="0"/>
              </a:br>
              <a:r>
                <a:rPr lang="en-US" sz="2400" dirty="0"/>
                <a:t>examples</a:t>
              </a:r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4385500" y="1635633"/>
              <a:ext cx="13860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black-box</a:t>
              </a:r>
              <a:br>
                <a:rPr lang="en-US" sz="2400" dirty="0"/>
              </a:br>
              <a:r>
                <a:rPr lang="en-US" sz="2400" dirty="0"/>
                <a:t>classifier</a:t>
              </a:r>
            </a:p>
          </p:txBody>
        </p:sp>
        <p:grpSp>
          <p:nvGrpSpPr>
            <p:cNvPr id="313" name="Group 312"/>
            <p:cNvGrpSpPr>
              <a:grpSpLocks noChangeAspect="1"/>
            </p:cNvGrpSpPr>
            <p:nvPr/>
          </p:nvGrpSpPr>
          <p:grpSpPr>
            <a:xfrm>
              <a:off x="5023342" y="2627918"/>
              <a:ext cx="58801" cy="1080000"/>
              <a:chOff x="1155700" y="4985924"/>
              <a:chExt cx="45719" cy="839721"/>
            </a:xfrm>
          </p:grpSpPr>
          <p:sp>
            <p:nvSpPr>
              <p:cNvPr id="314" name="Rectangle 313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4606616" y="5255583"/>
              <a:ext cx="45719" cy="839721"/>
              <a:chOff x="1155700" y="4985924"/>
              <a:chExt cx="45719" cy="839721"/>
            </a:xfrm>
          </p:grpSpPr>
          <p:sp>
            <p:nvSpPr>
              <p:cNvPr id="329" name="Rectangle 328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3" name="Group 342"/>
            <p:cNvGrpSpPr/>
            <p:nvPr/>
          </p:nvGrpSpPr>
          <p:grpSpPr>
            <a:xfrm>
              <a:off x="4737481" y="5323315"/>
              <a:ext cx="45719" cy="839721"/>
              <a:chOff x="1155700" y="4985924"/>
              <a:chExt cx="45719" cy="839721"/>
            </a:xfrm>
          </p:grpSpPr>
          <p:sp>
            <p:nvSpPr>
              <p:cNvPr id="344" name="Rectangle 343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4868346" y="5255583"/>
              <a:ext cx="45719" cy="839721"/>
              <a:chOff x="1155700" y="4985924"/>
              <a:chExt cx="45719" cy="839721"/>
            </a:xfrm>
          </p:grpSpPr>
          <p:sp>
            <p:nvSpPr>
              <p:cNvPr id="359" name="Rectangle 358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3" name="Group 372"/>
            <p:cNvGrpSpPr/>
            <p:nvPr/>
          </p:nvGrpSpPr>
          <p:grpSpPr>
            <a:xfrm>
              <a:off x="4999211" y="5323315"/>
              <a:ext cx="45719" cy="839721"/>
              <a:chOff x="1155700" y="4985924"/>
              <a:chExt cx="45719" cy="839721"/>
            </a:xfrm>
          </p:grpSpPr>
          <p:sp>
            <p:nvSpPr>
              <p:cNvPr id="374" name="Rectangle 373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Rectangle 380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ectangle 382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Rectangle 383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F2F2F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8" name="Group 387"/>
            <p:cNvGrpSpPr/>
            <p:nvPr/>
          </p:nvGrpSpPr>
          <p:grpSpPr>
            <a:xfrm>
              <a:off x="5130076" y="5255583"/>
              <a:ext cx="45719" cy="839721"/>
              <a:chOff x="1155700" y="4985924"/>
              <a:chExt cx="45719" cy="839721"/>
            </a:xfrm>
          </p:grpSpPr>
          <p:sp>
            <p:nvSpPr>
              <p:cNvPr id="389" name="Rectangle 388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Rectangle 389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>
              <a:off x="5260943" y="5323315"/>
              <a:ext cx="45719" cy="839721"/>
              <a:chOff x="1155700" y="4985924"/>
              <a:chExt cx="45719" cy="839721"/>
            </a:xfrm>
          </p:grpSpPr>
          <p:sp>
            <p:nvSpPr>
              <p:cNvPr id="404" name="Rectangle 403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8" name="TextBox 417"/>
            <p:cNvSpPr txBox="1"/>
            <p:nvPr/>
          </p:nvSpPr>
          <p:spPr>
            <a:xfrm>
              <a:off x="2897047" y="3899873"/>
              <a:ext cx="1886153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extract</a:t>
              </a:r>
              <a:br>
                <a:rPr lang="en-US" sz="2400" dirty="0"/>
              </a:br>
              <a:r>
                <a:rPr lang="en-US" sz="2400" dirty="0"/>
                <a:t>intermediate</a:t>
              </a:r>
              <a:br>
                <a:rPr lang="en-US" sz="2400" dirty="0"/>
              </a:br>
              <a:r>
                <a:rPr lang="en-US" sz="2400" dirty="0"/>
                <a:t>activation</a:t>
              </a:r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6519801" y="5267775"/>
              <a:ext cx="1068353" cy="10683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6936156" y="1495503"/>
              <a:ext cx="11514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clusters</a:t>
              </a:r>
            </a:p>
          </p:txBody>
        </p:sp>
        <p:sp>
          <p:nvSpPr>
            <p:cNvPr id="421" name="TextBox 420"/>
            <p:cNvSpPr txBox="1"/>
            <p:nvPr/>
          </p:nvSpPr>
          <p:spPr>
            <a:xfrm>
              <a:off x="5760368" y="4367319"/>
              <a:ext cx="15188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various</a:t>
              </a:r>
              <a:br>
                <a:rPr lang="en-US" sz="2400" dirty="0"/>
              </a:br>
              <a:r>
                <a:rPr lang="en-US" sz="2400" dirty="0"/>
                <a:t>algorithms</a:t>
              </a:r>
            </a:p>
          </p:txBody>
        </p:sp>
        <p:cxnSp>
          <p:nvCxnSpPr>
            <p:cNvPr id="422" name="Straight Arrow Connector 421"/>
            <p:cNvCxnSpPr/>
            <p:nvPr/>
          </p:nvCxnSpPr>
          <p:spPr>
            <a:xfrm>
              <a:off x="5467624" y="5801951"/>
              <a:ext cx="984445" cy="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Arrow Connector 422"/>
            <p:cNvCxnSpPr/>
            <p:nvPr/>
          </p:nvCxnSpPr>
          <p:spPr>
            <a:xfrm>
              <a:off x="4991045" y="3833381"/>
              <a:ext cx="0" cy="1364935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TextBox 423"/>
            <p:cNvSpPr txBox="1"/>
            <p:nvPr/>
          </p:nvSpPr>
          <p:spPr>
            <a:xfrm>
              <a:off x="2968014" y="5440159"/>
              <a:ext cx="153599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activations</a:t>
              </a:r>
              <a:br>
                <a:rPr lang="en-US" sz="2400" dirty="0"/>
              </a:br>
              <a:r>
                <a:rPr lang="en-US" sz="2400" dirty="0"/>
                <a:t>as input</a:t>
              </a:r>
            </a:p>
          </p:txBody>
        </p:sp>
        <p:grpSp>
          <p:nvGrpSpPr>
            <p:cNvPr id="425" name="Group 424"/>
            <p:cNvGrpSpPr/>
            <p:nvPr/>
          </p:nvGrpSpPr>
          <p:grpSpPr>
            <a:xfrm>
              <a:off x="6855986" y="1994761"/>
              <a:ext cx="1271782" cy="1271782"/>
              <a:chOff x="6692900" y="2578443"/>
              <a:chExt cx="1271782" cy="1271782"/>
            </a:xfrm>
          </p:grpSpPr>
          <p:sp>
            <p:nvSpPr>
              <p:cNvPr id="426" name="Rectangle 425"/>
              <p:cNvSpPr/>
              <p:nvPr/>
            </p:nvSpPr>
            <p:spPr>
              <a:xfrm>
                <a:off x="6692900" y="2578443"/>
                <a:ext cx="1271782" cy="12717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/>
              <p:cNvSpPr/>
              <p:nvPr/>
            </p:nvSpPr>
            <p:spPr>
              <a:xfrm>
                <a:off x="6847134" y="2819134"/>
                <a:ext cx="57150" cy="5715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6948734" y="3083567"/>
                <a:ext cx="57150" cy="5715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428"/>
              <p:cNvSpPr/>
              <p:nvPr/>
            </p:nvSpPr>
            <p:spPr>
              <a:xfrm>
                <a:off x="6988668" y="3192558"/>
                <a:ext cx="57150" cy="5715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429"/>
              <p:cNvSpPr/>
              <p:nvPr/>
            </p:nvSpPr>
            <p:spPr>
              <a:xfrm>
                <a:off x="7397395" y="3450038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430"/>
              <p:cNvSpPr/>
              <p:nvPr/>
            </p:nvSpPr>
            <p:spPr>
              <a:xfrm>
                <a:off x="7199559" y="3694722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431"/>
              <p:cNvSpPr/>
              <p:nvPr/>
            </p:nvSpPr>
            <p:spPr>
              <a:xfrm>
                <a:off x="7558334" y="3609709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432"/>
              <p:cNvSpPr/>
              <p:nvPr/>
            </p:nvSpPr>
            <p:spPr>
              <a:xfrm>
                <a:off x="7445868" y="2819134"/>
                <a:ext cx="57150" cy="5715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433"/>
              <p:cNvSpPr/>
              <p:nvPr/>
            </p:nvSpPr>
            <p:spPr>
              <a:xfrm>
                <a:off x="7558334" y="2876284"/>
                <a:ext cx="57150" cy="5715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Oval 434"/>
              <p:cNvSpPr/>
              <p:nvPr/>
            </p:nvSpPr>
            <p:spPr>
              <a:xfrm>
                <a:off x="7541118" y="3038535"/>
                <a:ext cx="57150" cy="5715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Oval 435"/>
              <p:cNvSpPr/>
              <p:nvPr/>
            </p:nvSpPr>
            <p:spPr>
              <a:xfrm>
                <a:off x="7405934" y="2933434"/>
                <a:ext cx="57150" cy="5715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Oval 436"/>
              <p:cNvSpPr/>
              <p:nvPr/>
            </p:nvSpPr>
            <p:spPr>
              <a:xfrm>
                <a:off x="7677643" y="3002436"/>
                <a:ext cx="57150" cy="5715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Oval 437"/>
              <p:cNvSpPr/>
              <p:nvPr/>
            </p:nvSpPr>
            <p:spPr>
              <a:xfrm>
                <a:off x="7569693" y="3163983"/>
                <a:ext cx="57150" cy="5715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Oval 438"/>
              <p:cNvSpPr/>
              <p:nvPr/>
            </p:nvSpPr>
            <p:spPr>
              <a:xfrm>
                <a:off x="6863009" y="3031032"/>
                <a:ext cx="57150" cy="5715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Oval 439"/>
              <p:cNvSpPr/>
              <p:nvPr/>
            </p:nvSpPr>
            <p:spPr>
              <a:xfrm>
                <a:off x="6767759" y="3173907"/>
                <a:ext cx="57150" cy="5715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Oval 440"/>
              <p:cNvSpPr/>
              <p:nvPr/>
            </p:nvSpPr>
            <p:spPr>
              <a:xfrm>
                <a:off x="6904284" y="3252823"/>
                <a:ext cx="57150" cy="5715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Oval 441"/>
              <p:cNvSpPr/>
              <p:nvPr/>
            </p:nvSpPr>
            <p:spPr>
              <a:xfrm>
                <a:off x="7142409" y="3581134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Oval 442"/>
              <p:cNvSpPr/>
              <p:nvPr/>
            </p:nvSpPr>
            <p:spPr>
              <a:xfrm>
                <a:off x="7348784" y="3609709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Oval 443"/>
              <p:cNvSpPr/>
              <p:nvPr/>
            </p:nvSpPr>
            <p:spPr>
              <a:xfrm>
                <a:off x="7440011" y="3704959"/>
                <a:ext cx="57150" cy="571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5" name="TextBox 444"/>
            <p:cNvSpPr txBox="1"/>
            <p:nvPr/>
          </p:nvSpPr>
          <p:spPr>
            <a:xfrm>
              <a:off x="8841534" y="4912567"/>
              <a:ext cx="778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MDS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8974989" y="5369073"/>
              <a:ext cx="1271782" cy="12717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9414610" y="5613184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9230823" y="5874197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/>
            <p:cNvSpPr/>
            <p:nvPr/>
          </p:nvSpPr>
          <p:spPr>
            <a:xfrm>
              <a:off x="9327907" y="5687266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/>
            <p:cNvSpPr/>
            <p:nvPr/>
          </p:nvSpPr>
          <p:spPr>
            <a:xfrm>
              <a:off x="9990271" y="6072962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>
              <a:off x="9811848" y="6321544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9959732" y="6208236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9591538" y="5630116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9840423" y="5666914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/>
            <p:cNvSpPr/>
            <p:nvPr/>
          </p:nvSpPr>
          <p:spPr>
            <a:xfrm>
              <a:off x="9907228" y="5863182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/>
            <p:cNvSpPr/>
            <p:nvPr/>
          </p:nvSpPr>
          <p:spPr>
            <a:xfrm>
              <a:off x="9688023" y="5724064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>
              <a:off x="9959732" y="5793066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9988307" y="5935962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9145098" y="5821662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9049848" y="5964537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>
              <a:off x="9173673" y="5983188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/>
            <p:cNvSpPr/>
            <p:nvPr/>
          </p:nvSpPr>
          <p:spPr>
            <a:xfrm>
              <a:off x="9792435" y="6428914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>
              <a:off x="9868998" y="6208236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9916260" y="6350119"/>
              <a:ext cx="57150" cy="5715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8749166" y="2884870"/>
              <a:ext cx="1271782" cy="12717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TextBox 465"/>
            <p:cNvSpPr txBox="1"/>
            <p:nvPr/>
          </p:nvSpPr>
          <p:spPr>
            <a:xfrm>
              <a:off x="8976249" y="2245071"/>
              <a:ext cx="793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SOM</a:t>
              </a:r>
            </a:p>
          </p:txBody>
        </p:sp>
        <p:sp>
          <p:nvSpPr>
            <p:cNvPr id="467" name="Rectangle 466"/>
            <p:cNvSpPr>
              <a:spLocks noChangeAspect="1"/>
            </p:cNvSpPr>
            <p:nvPr/>
          </p:nvSpPr>
          <p:spPr>
            <a:xfrm>
              <a:off x="8749166" y="2884870"/>
              <a:ext cx="254356" cy="254356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Rectangle 467"/>
            <p:cNvSpPr>
              <a:spLocks noChangeAspect="1"/>
            </p:cNvSpPr>
            <p:nvPr/>
          </p:nvSpPr>
          <p:spPr>
            <a:xfrm>
              <a:off x="8749166" y="3139226"/>
              <a:ext cx="254356" cy="254356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Rectangle 468"/>
            <p:cNvSpPr>
              <a:spLocks noChangeAspect="1"/>
            </p:cNvSpPr>
            <p:nvPr/>
          </p:nvSpPr>
          <p:spPr>
            <a:xfrm>
              <a:off x="8749166" y="3388466"/>
              <a:ext cx="254356" cy="2543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Rectangle 469"/>
            <p:cNvSpPr>
              <a:spLocks noChangeAspect="1"/>
            </p:cNvSpPr>
            <p:nvPr/>
          </p:nvSpPr>
          <p:spPr>
            <a:xfrm>
              <a:off x="8749166" y="3638130"/>
              <a:ext cx="254356" cy="2543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/>
            <p:cNvSpPr>
              <a:spLocks noChangeAspect="1"/>
            </p:cNvSpPr>
            <p:nvPr/>
          </p:nvSpPr>
          <p:spPr>
            <a:xfrm>
              <a:off x="8749166" y="3895946"/>
              <a:ext cx="254356" cy="2543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Rectangle 471"/>
            <p:cNvSpPr>
              <a:spLocks noChangeAspect="1"/>
            </p:cNvSpPr>
            <p:nvPr/>
          </p:nvSpPr>
          <p:spPr>
            <a:xfrm>
              <a:off x="9003522" y="2884870"/>
              <a:ext cx="254356" cy="254356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Rectangle 472"/>
            <p:cNvSpPr>
              <a:spLocks noChangeAspect="1"/>
            </p:cNvSpPr>
            <p:nvPr/>
          </p:nvSpPr>
          <p:spPr>
            <a:xfrm>
              <a:off x="9003522" y="3139226"/>
              <a:ext cx="254356" cy="254356"/>
            </a:xfrm>
            <a:prstGeom prst="rect">
              <a:avLst/>
            </a:prstGeom>
            <a:solidFill>
              <a:srgbClr val="31A43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Rectangle 473"/>
            <p:cNvSpPr>
              <a:spLocks noChangeAspect="1"/>
            </p:cNvSpPr>
            <p:nvPr/>
          </p:nvSpPr>
          <p:spPr>
            <a:xfrm>
              <a:off x="9003522" y="3388466"/>
              <a:ext cx="254356" cy="254356"/>
            </a:xfrm>
            <a:prstGeom prst="rect">
              <a:avLst/>
            </a:prstGeom>
            <a:solidFill>
              <a:srgbClr val="DAF037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Rectangle 474"/>
            <p:cNvSpPr>
              <a:spLocks noChangeAspect="1"/>
            </p:cNvSpPr>
            <p:nvPr/>
          </p:nvSpPr>
          <p:spPr>
            <a:xfrm>
              <a:off x="9003522" y="3638130"/>
              <a:ext cx="254356" cy="2543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Rectangle 475"/>
            <p:cNvSpPr>
              <a:spLocks noChangeAspect="1"/>
            </p:cNvSpPr>
            <p:nvPr/>
          </p:nvSpPr>
          <p:spPr>
            <a:xfrm>
              <a:off x="9003522" y="3895946"/>
              <a:ext cx="254356" cy="2543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Rectangle 476"/>
            <p:cNvSpPr>
              <a:spLocks noChangeAspect="1"/>
            </p:cNvSpPr>
            <p:nvPr/>
          </p:nvSpPr>
          <p:spPr>
            <a:xfrm>
              <a:off x="9257878" y="2884870"/>
              <a:ext cx="254356" cy="254356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Rectangle 477"/>
            <p:cNvSpPr>
              <a:spLocks noChangeAspect="1"/>
            </p:cNvSpPr>
            <p:nvPr/>
          </p:nvSpPr>
          <p:spPr>
            <a:xfrm>
              <a:off x="9257878" y="3139226"/>
              <a:ext cx="254356" cy="254356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Rectangle 478"/>
            <p:cNvSpPr>
              <a:spLocks noChangeAspect="1"/>
            </p:cNvSpPr>
            <p:nvPr/>
          </p:nvSpPr>
          <p:spPr>
            <a:xfrm>
              <a:off x="9257878" y="3388466"/>
              <a:ext cx="254356" cy="254356"/>
            </a:xfrm>
            <a:prstGeom prst="rect">
              <a:avLst/>
            </a:prstGeom>
            <a:solidFill>
              <a:srgbClr val="00ADA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Rectangle 479"/>
            <p:cNvSpPr>
              <a:spLocks noChangeAspect="1"/>
            </p:cNvSpPr>
            <p:nvPr/>
          </p:nvSpPr>
          <p:spPr>
            <a:xfrm>
              <a:off x="9257878" y="3638130"/>
              <a:ext cx="254356" cy="254356"/>
            </a:xfrm>
            <a:prstGeom prst="rect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Rectangle 480"/>
            <p:cNvSpPr>
              <a:spLocks noChangeAspect="1"/>
            </p:cNvSpPr>
            <p:nvPr/>
          </p:nvSpPr>
          <p:spPr>
            <a:xfrm>
              <a:off x="9257878" y="3895946"/>
              <a:ext cx="254356" cy="2543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Rectangle 481"/>
            <p:cNvSpPr>
              <a:spLocks noChangeAspect="1"/>
            </p:cNvSpPr>
            <p:nvPr/>
          </p:nvSpPr>
          <p:spPr>
            <a:xfrm>
              <a:off x="9512234" y="2884870"/>
              <a:ext cx="254356" cy="2543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>
              <a:spLocks noChangeAspect="1"/>
            </p:cNvSpPr>
            <p:nvPr/>
          </p:nvSpPr>
          <p:spPr>
            <a:xfrm>
              <a:off x="9512234" y="3139226"/>
              <a:ext cx="254356" cy="254356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>
              <a:spLocks noChangeAspect="1"/>
            </p:cNvSpPr>
            <p:nvPr/>
          </p:nvSpPr>
          <p:spPr>
            <a:xfrm>
              <a:off x="9512234" y="3388466"/>
              <a:ext cx="254356" cy="254356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>
              <a:spLocks noChangeAspect="1"/>
            </p:cNvSpPr>
            <p:nvPr/>
          </p:nvSpPr>
          <p:spPr>
            <a:xfrm>
              <a:off x="9512234" y="3638130"/>
              <a:ext cx="254356" cy="254356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Rectangle 485"/>
            <p:cNvSpPr>
              <a:spLocks noChangeAspect="1"/>
            </p:cNvSpPr>
            <p:nvPr/>
          </p:nvSpPr>
          <p:spPr>
            <a:xfrm>
              <a:off x="9512234" y="3895946"/>
              <a:ext cx="254356" cy="254356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Rectangle 486"/>
            <p:cNvSpPr>
              <a:spLocks noChangeAspect="1"/>
            </p:cNvSpPr>
            <p:nvPr/>
          </p:nvSpPr>
          <p:spPr>
            <a:xfrm>
              <a:off x="9770395" y="2884870"/>
              <a:ext cx="254356" cy="2543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>
              <a:spLocks noChangeAspect="1"/>
            </p:cNvSpPr>
            <p:nvPr/>
          </p:nvSpPr>
          <p:spPr>
            <a:xfrm>
              <a:off x="9770395" y="3139226"/>
              <a:ext cx="254356" cy="254356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>
              <a:spLocks noChangeAspect="1"/>
            </p:cNvSpPr>
            <p:nvPr/>
          </p:nvSpPr>
          <p:spPr>
            <a:xfrm>
              <a:off x="9770395" y="3388466"/>
              <a:ext cx="254356" cy="254356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>
              <a:spLocks noChangeAspect="1"/>
            </p:cNvSpPr>
            <p:nvPr/>
          </p:nvSpPr>
          <p:spPr>
            <a:xfrm>
              <a:off x="9770395" y="3638130"/>
              <a:ext cx="254356" cy="254356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Rectangle 490"/>
            <p:cNvSpPr>
              <a:spLocks noChangeAspect="1"/>
            </p:cNvSpPr>
            <p:nvPr/>
          </p:nvSpPr>
          <p:spPr>
            <a:xfrm>
              <a:off x="9770395" y="3895946"/>
              <a:ext cx="254356" cy="254356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2" name="Straight Arrow Connector 491"/>
            <p:cNvCxnSpPr/>
            <p:nvPr/>
          </p:nvCxnSpPr>
          <p:spPr>
            <a:xfrm flipV="1">
              <a:off x="7305495" y="3470469"/>
              <a:ext cx="398709" cy="162973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Arrow Connector 492"/>
            <p:cNvCxnSpPr/>
            <p:nvPr/>
          </p:nvCxnSpPr>
          <p:spPr>
            <a:xfrm>
              <a:off x="7761354" y="5681033"/>
              <a:ext cx="987812" cy="19777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Arrow Connector 493"/>
            <p:cNvCxnSpPr/>
            <p:nvPr/>
          </p:nvCxnSpPr>
          <p:spPr>
            <a:xfrm flipV="1">
              <a:off x="7761354" y="4367319"/>
              <a:ext cx="1080180" cy="900456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D6D351E-7760-67AF-5126-297268D11B5D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21.13</a:t>
            </a:r>
          </a:p>
        </p:txBody>
      </p:sp>
    </p:spTree>
    <p:extLst>
      <p:ext uri="{BB962C8B-B14F-4D97-AF65-F5344CB8AC3E}">
        <p14:creationId xmlns:p14="http://schemas.microsoft.com/office/powerpoint/2010/main" val="3105287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Straight Arrow Connector 124"/>
          <p:cNvCxnSpPr/>
          <p:nvPr/>
        </p:nvCxnSpPr>
        <p:spPr>
          <a:xfrm>
            <a:off x="3656913" y="2994822"/>
            <a:ext cx="2667555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Multidocument 125"/>
          <p:cNvSpPr/>
          <p:nvPr/>
        </p:nvSpPr>
        <p:spPr>
          <a:xfrm>
            <a:off x="2339705" y="2349017"/>
            <a:ext cx="1007881" cy="1330281"/>
          </a:xfrm>
          <a:prstGeom prst="flowChartMultidocument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398701" y="2479981"/>
            <a:ext cx="1068353" cy="106835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2141512" y="1478298"/>
            <a:ext cx="1370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input</a:t>
            </a:r>
            <a:br>
              <a:rPr lang="en-US" sz="2400" dirty="0"/>
            </a:br>
            <a:r>
              <a:rPr lang="en-US" sz="2400" dirty="0"/>
              <a:t>examples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280190" y="1481550"/>
            <a:ext cx="1386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black-box</a:t>
            </a:r>
            <a:br>
              <a:rPr lang="en-US" sz="2400" dirty="0"/>
            </a:br>
            <a:r>
              <a:rPr lang="en-US" sz="2400" dirty="0"/>
              <a:t>classifier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4501306" y="5338562"/>
            <a:ext cx="45719" cy="839721"/>
            <a:chOff x="1155700" y="4985924"/>
            <a:chExt cx="45719" cy="839721"/>
          </a:xfrm>
        </p:grpSpPr>
        <p:sp>
          <p:nvSpPr>
            <p:cNvPr id="131" name="Rectangle 130"/>
            <p:cNvSpPr/>
            <p:nvPr/>
          </p:nvSpPr>
          <p:spPr>
            <a:xfrm>
              <a:off x="1155700" y="4985924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155700" y="5047423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155700" y="5107748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55700" y="517207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155700" y="522922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155700" y="528637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155700" y="5349875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155700" y="5411374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155700" y="5471699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155700" y="5528849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155700" y="5590348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155700" y="5650673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155700" y="5706996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155700" y="576849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632171" y="5406294"/>
            <a:ext cx="45719" cy="839721"/>
            <a:chOff x="1155700" y="4985924"/>
            <a:chExt cx="45719" cy="839721"/>
          </a:xfrm>
        </p:grpSpPr>
        <p:sp>
          <p:nvSpPr>
            <p:cNvPr id="146" name="Rectangle 145"/>
            <p:cNvSpPr/>
            <p:nvPr/>
          </p:nvSpPr>
          <p:spPr>
            <a:xfrm>
              <a:off x="1155700" y="4985924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155700" y="5047423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55700" y="5107748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155700" y="517207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155700" y="522922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155700" y="5286375"/>
              <a:ext cx="45719" cy="571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155700" y="5349875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155700" y="5411374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155700" y="5471699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155700" y="5528849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55700" y="5590348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155700" y="5650673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155700" y="5706996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155700" y="576849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763036" y="5338562"/>
            <a:ext cx="45719" cy="839721"/>
            <a:chOff x="1155700" y="4985924"/>
            <a:chExt cx="45719" cy="839721"/>
          </a:xfrm>
        </p:grpSpPr>
        <p:sp>
          <p:nvSpPr>
            <p:cNvPr id="161" name="Rectangle 160"/>
            <p:cNvSpPr/>
            <p:nvPr/>
          </p:nvSpPr>
          <p:spPr>
            <a:xfrm>
              <a:off x="1155700" y="4985924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155700" y="5047423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155700" y="5107748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155700" y="5172075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55700" y="522922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155700" y="528637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55700" y="5349875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155700" y="5411374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55700" y="5471699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55700" y="5528849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55700" y="5590348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55700" y="5650673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1155700" y="5706996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155700" y="576849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4893901" y="5406294"/>
            <a:ext cx="45719" cy="839721"/>
            <a:chOff x="1155700" y="4985924"/>
            <a:chExt cx="45719" cy="839721"/>
          </a:xfrm>
        </p:grpSpPr>
        <p:sp>
          <p:nvSpPr>
            <p:cNvPr id="267" name="Rectangle 266"/>
            <p:cNvSpPr/>
            <p:nvPr/>
          </p:nvSpPr>
          <p:spPr>
            <a:xfrm>
              <a:off x="1155700" y="4985924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1155700" y="5047423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1155700" y="5107748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155700" y="517207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155700" y="5229225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155700" y="5286375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155700" y="5349875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1155700" y="5411374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155700" y="5471699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1155700" y="5528849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155700" y="5590348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155700" y="5650673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1155700" y="5706996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1155700" y="5768495"/>
              <a:ext cx="45719" cy="57150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5024766" y="5338562"/>
            <a:ext cx="45719" cy="839721"/>
            <a:chOff x="1155700" y="4985924"/>
            <a:chExt cx="45719" cy="839721"/>
          </a:xfrm>
        </p:grpSpPr>
        <p:sp>
          <p:nvSpPr>
            <p:cNvPr id="304" name="Rectangle 303"/>
            <p:cNvSpPr/>
            <p:nvPr/>
          </p:nvSpPr>
          <p:spPr>
            <a:xfrm>
              <a:off x="1155700" y="4985924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155700" y="5047423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155700" y="5107748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1155700" y="5172075"/>
              <a:ext cx="45719" cy="5715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1155700" y="522922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155700" y="528637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1155700" y="5349875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1155700" y="5411374"/>
              <a:ext cx="45719" cy="5715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155700" y="5471699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1155700" y="5528849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1155700" y="5590348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155700" y="5650673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1155700" y="5706996"/>
              <a:ext cx="45719" cy="57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1155700" y="576849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5155633" y="5406294"/>
            <a:ext cx="45719" cy="839721"/>
            <a:chOff x="1155700" y="4985924"/>
            <a:chExt cx="45719" cy="839721"/>
          </a:xfrm>
        </p:grpSpPr>
        <p:sp>
          <p:nvSpPr>
            <p:cNvPr id="319" name="Rectangle 318"/>
            <p:cNvSpPr/>
            <p:nvPr/>
          </p:nvSpPr>
          <p:spPr>
            <a:xfrm>
              <a:off x="1155700" y="4985924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1155700" y="5047423"/>
              <a:ext cx="45719" cy="5715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155700" y="5107748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1155700" y="517207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1155700" y="522922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155700" y="5286375"/>
              <a:ext cx="45719" cy="5715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155700" y="5349875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1155700" y="5411374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1155700" y="5471699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1155700" y="5528849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1155700" y="5590348"/>
              <a:ext cx="45719" cy="5715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155700" y="5650673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1155700" y="5706996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1155700" y="576849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3" name="TextBox 332"/>
          <p:cNvSpPr txBox="1"/>
          <p:nvPr/>
        </p:nvSpPr>
        <p:spPr>
          <a:xfrm>
            <a:off x="2994933" y="3796589"/>
            <a:ext cx="188615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extract</a:t>
            </a:r>
            <a:br>
              <a:rPr lang="en-US" sz="2400" dirty="0"/>
            </a:br>
            <a:r>
              <a:rPr lang="en-US" sz="2400" dirty="0"/>
              <a:t>intermediate</a:t>
            </a:r>
            <a:br>
              <a:rPr lang="en-US" sz="2400" dirty="0"/>
            </a:br>
            <a:r>
              <a:rPr lang="en-US" sz="2400" dirty="0"/>
              <a:t>activation</a:t>
            </a:r>
          </a:p>
        </p:txBody>
      </p:sp>
      <p:sp>
        <p:nvSpPr>
          <p:cNvPr id="334" name="Rectangle 333"/>
          <p:cNvSpPr/>
          <p:nvPr/>
        </p:nvSpPr>
        <p:spPr>
          <a:xfrm>
            <a:off x="6414491" y="5350754"/>
            <a:ext cx="1068353" cy="10683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TextBox 334"/>
          <p:cNvSpPr txBox="1"/>
          <p:nvPr/>
        </p:nvSpPr>
        <p:spPr>
          <a:xfrm>
            <a:off x="8301675" y="4320870"/>
            <a:ext cx="1340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scrutable</a:t>
            </a:r>
            <a:br>
              <a:rPr lang="en-US" sz="2400" dirty="0"/>
            </a:br>
            <a:r>
              <a:rPr lang="en-US" sz="2400" dirty="0"/>
              <a:t>rules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6226279" y="4341143"/>
            <a:ext cx="1444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white-box</a:t>
            </a:r>
            <a:br>
              <a:rPr lang="en-US" sz="2400" dirty="0"/>
            </a:br>
            <a:r>
              <a:rPr lang="en-US" sz="2400" dirty="0"/>
              <a:t>learning</a:t>
            </a:r>
          </a:p>
        </p:txBody>
      </p:sp>
      <p:sp>
        <p:nvSpPr>
          <p:cNvPr id="337" name="Internal Storage 336"/>
          <p:cNvSpPr/>
          <p:nvPr/>
        </p:nvSpPr>
        <p:spPr>
          <a:xfrm>
            <a:off x="8397273" y="5281295"/>
            <a:ext cx="1148985" cy="1108470"/>
          </a:xfrm>
          <a:prstGeom prst="flowChartInternalStorage">
            <a:avLst/>
          </a:prstGeom>
          <a:solidFill>
            <a:schemeClr val="bg1"/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8" name="Straight Arrow Connector 337"/>
          <p:cNvCxnSpPr/>
          <p:nvPr/>
        </p:nvCxnSpPr>
        <p:spPr>
          <a:xfrm>
            <a:off x="5430046" y="5884930"/>
            <a:ext cx="2871629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/>
          <p:nvPr/>
        </p:nvCxnSpPr>
        <p:spPr>
          <a:xfrm>
            <a:off x="4885735" y="3679298"/>
            <a:ext cx="0" cy="147256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0" name="TextBox 339"/>
          <p:cNvSpPr txBox="1"/>
          <p:nvPr/>
        </p:nvSpPr>
        <p:spPr>
          <a:xfrm>
            <a:off x="2141512" y="5470879"/>
            <a:ext cx="216101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activations with </a:t>
            </a:r>
            <a:br>
              <a:rPr lang="en-US" sz="2400" dirty="0"/>
            </a:br>
            <a:r>
              <a:rPr lang="en-US" sz="2400" dirty="0"/>
              <a:t>output class </a:t>
            </a:r>
            <a:br>
              <a:rPr lang="en-US" sz="2400" dirty="0"/>
            </a:br>
            <a:r>
              <a:rPr lang="en-US" sz="2400" dirty="0"/>
              <a:t>as training set</a:t>
            </a:r>
          </a:p>
        </p:txBody>
      </p:sp>
      <p:grpSp>
        <p:nvGrpSpPr>
          <p:cNvPr id="341" name="Group 340"/>
          <p:cNvGrpSpPr>
            <a:grpSpLocks noChangeAspect="1"/>
          </p:cNvGrpSpPr>
          <p:nvPr/>
        </p:nvGrpSpPr>
        <p:grpSpPr>
          <a:xfrm>
            <a:off x="4918032" y="2473835"/>
            <a:ext cx="58801" cy="1080000"/>
            <a:chOff x="1155700" y="4985924"/>
            <a:chExt cx="45719" cy="839721"/>
          </a:xfrm>
        </p:grpSpPr>
        <p:sp>
          <p:nvSpPr>
            <p:cNvPr id="342" name="Rectangle 341"/>
            <p:cNvSpPr/>
            <p:nvPr/>
          </p:nvSpPr>
          <p:spPr>
            <a:xfrm>
              <a:off x="1155700" y="4985924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155700" y="5047423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1155700" y="5107748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155700" y="517207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1155700" y="522922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155700" y="5286375"/>
              <a:ext cx="45719" cy="57150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1155700" y="5349875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155700" y="5411374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1155700" y="5471699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155700" y="5528849"/>
              <a:ext cx="45719" cy="57150"/>
            </a:xfrm>
            <a:prstGeom prst="rect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1155700" y="5590348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155700" y="5650673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1155700" y="5706996"/>
              <a:ext cx="45719" cy="571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155700" y="5768495"/>
              <a:ext cx="45719" cy="5715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6" name="Multidocument 355"/>
          <p:cNvSpPr/>
          <p:nvPr/>
        </p:nvSpPr>
        <p:spPr>
          <a:xfrm>
            <a:off x="6424472" y="2349017"/>
            <a:ext cx="1007881" cy="1330281"/>
          </a:xfrm>
          <a:prstGeom prst="flowChartMultidocument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TextBox 356"/>
          <p:cNvSpPr txBox="1"/>
          <p:nvPr/>
        </p:nvSpPr>
        <p:spPr>
          <a:xfrm>
            <a:off x="6392265" y="1478298"/>
            <a:ext cx="1038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output</a:t>
            </a:r>
            <a:br>
              <a:rPr lang="en-US" sz="2400" dirty="0"/>
            </a:br>
            <a:r>
              <a:rPr lang="en-US" sz="2400" dirty="0"/>
              <a:t>classes</a:t>
            </a:r>
          </a:p>
        </p:txBody>
      </p:sp>
      <p:cxnSp>
        <p:nvCxnSpPr>
          <p:cNvPr id="358" name="Straight Arrow Connector 357"/>
          <p:cNvCxnSpPr/>
          <p:nvPr/>
        </p:nvCxnSpPr>
        <p:spPr>
          <a:xfrm flipH="1">
            <a:off x="5155633" y="3796589"/>
            <a:ext cx="1070646" cy="1355278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8B624A1-E3AF-773F-4CDB-4816833369FC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21.14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C2661D-72B5-6F8F-D286-8A26D943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model generation</a:t>
            </a:r>
          </a:p>
        </p:txBody>
      </p:sp>
    </p:spTree>
    <p:extLst>
      <p:ext uri="{BB962C8B-B14F-4D97-AF65-F5344CB8AC3E}">
        <p14:creationId xmlns:p14="http://schemas.microsoft.com/office/powerpoint/2010/main" val="347363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5449B42-50E7-7639-2ACC-470C5016C978}"/>
              </a:ext>
            </a:extLst>
          </p:cNvPr>
          <p:cNvGrpSpPr/>
          <p:nvPr/>
        </p:nvGrpSpPr>
        <p:grpSpPr>
          <a:xfrm>
            <a:off x="757349" y="1035643"/>
            <a:ext cx="10670485" cy="4821238"/>
            <a:chOff x="166567" y="1828800"/>
            <a:chExt cx="10670485" cy="4821238"/>
          </a:xfrm>
        </p:grpSpPr>
        <p:pic>
          <p:nvPicPr>
            <p:cNvPr id="1843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1" y="3200400"/>
              <a:ext cx="6646863" cy="3449638"/>
            </a:xfrm>
            <a:prstGeom prst="rect">
              <a:avLst/>
            </a:prstGeom>
            <a:noFill/>
            <a:ln w="9525">
              <a:solidFill>
                <a:srgbClr val="4B002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966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200400"/>
              <a:ext cx="6650038" cy="3449638"/>
            </a:xfrm>
            <a:prstGeom prst="rect">
              <a:avLst/>
            </a:prstGeom>
            <a:noFill/>
            <a:ln w="9525">
              <a:solidFill>
                <a:srgbClr val="4B002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Group 32"/>
            <p:cNvGrpSpPr>
              <a:grpSpLocks/>
            </p:cNvGrpSpPr>
            <p:nvPr/>
          </p:nvGrpSpPr>
          <p:grpSpPr bwMode="auto">
            <a:xfrm>
              <a:off x="768351" y="3397250"/>
              <a:ext cx="4946650" cy="1936750"/>
              <a:chOff x="-476" y="2140"/>
              <a:chExt cx="3116" cy="1220"/>
            </a:xfrm>
          </p:grpSpPr>
          <p:grpSp>
            <p:nvGrpSpPr>
              <p:cNvPr id="18448" name="Group 15"/>
              <p:cNvGrpSpPr>
                <a:grpSpLocks/>
              </p:cNvGrpSpPr>
              <p:nvPr/>
            </p:nvGrpSpPr>
            <p:grpSpPr bwMode="auto">
              <a:xfrm>
                <a:off x="-476" y="2140"/>
                <a:ext cx="2972" cy="1220"/>
                <a:chOff x="-476" y="2140"/>
                <a:chExt cx="2972" cy="1220"/>
              </a:xfrm>
            </p:grpSpPr>
            <p:sp>
              <p:nvSpPr>
                <p:cNvPr id="1845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-476" y="2140"/>
                  <a:ext cx="1292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/>
                    <a:t>(2) user asks </a:t>
                  </a:r>
                  <a:br>
                    <a:rPr lang="en-US" dirty="0"/>
                  </a:br>
                  <a:r>
                    <a:rPr lang="en-US" dirty="0"/>
                    <a:t>system to</a:t>
                  </a:r>
                  <a:br>
                    <a:rPr lang="en-US" dirty="0"/>
                  </a:br>
                  <a:r>
                    <a:rPr lang="en-US" dirty="0"/>
                    <a:t>make a query</a:t>
                  </a:r>
                </a:p>
              </p:txBody>
            </p:sp>
            <p:sp>
              <p:nvSpPr>
                <p:cNvPr id="18453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352" y="3120"/>
                  <a:ext cx="144" cy="240"/>
                </a:xfrm>
                <a:prstGeom prst="line">
                  <a:avLst/>
                </a:prstGeom>
                <a:noFill/>
                <a:ln w="5715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49" name="Group 16"/>
              <p:cNvGrpSpPr>
                <a:grpSpLocks/>
              </p:cNvGrpSpPr>
              <p:nvPr/>
            </p:nvGrpSpPr>
            <p:grpSpPr bwMode="auto">
              <a:xfrm>
                <a:off x="679" y="2592"/>
                <a:ext cx="1961" cy="744"/>
                <a:chOff x="679" y="2592"/>
                <a:chExt cx="1961" cy="744"/>
              </a:xfrm>
            </p:grpSpPr>
            <p:sp>
              <p:nvSpPr>
                <p:cNvPr id="18450" name="Oval 11"/>
                <p:cNvSpPr>
                  <a:spLocks noChangeArrowheads="1"/>
                </p:cNvSpPr>
                <p:nvPr/>
              </p:nvSpPr>
              <p:spPr bwMode="auto">
                <a:xfrm>
                  <a:off x="1680" y="3024"/>
                  <a:ext cx="960" cy="312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1" name="Line 12"/>
                <p:cNvSpPr>
                  <a:spLocks noChangeShapeType="1"/>
                </p:cNvSpPr>
                <p:nvPr/>
              </p:nvSpPr>
              <p:spPr bwMode="auto">
                <a:xfrm>
                  <a:off x="679" y="2592"/>
                  <a:ext cx="1049" cy="52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4191000" y="1828800"/>
              <a:ext cx="3276600" cy="3051175"/>
              <a:chOff x="1680" y="1152"/>
              <a:chExt cx="2064" cy="1922"/>
            </a:xfrm>
          </p:grpSpPr>
          <p:sp>
            <p:nvSpPr>
              <p:cNvPr id="18445" name="Text Box 17"/>
              <p:cNvSpPr txBox="1">
                <a:spLocks noChangeArrowheads="1"/>
              </p:cNvSpPr>
              <p:nvPr/>
            </p:nvSpPr>
            <p:spPr bwMode="auto">
              <a:xfrm>
                <a:off x="1865" y="1152"/>
                <a:ext cx="1549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/>
                  <a:t>(3) system infers</a:t>
                </a:r>
                <a:br>
                  <a:rPr lang="en-US" dirty="0"/>
                </a:br>
                <a:r>
                  <a:rPr lang="en-US" dirty="0"/>
                  <a:t>SQL query</a:t>
                </a:r>
              </a:p>
            </p:txBody>
          </p:sp>
          <p:sp>
            <p:nvSpPr>
              <p:cNvPr id="18446" name="Oval 22"/>
              <p:cNvSpPr>
                <a:spLocks noChangeArrowheads="1"/>
              </p:cNvSpPr>
              <p:nvPr/>
            </p:nvSpPr>
            <p:spPr bwMode="auto">
              <a:xfrm>
                <a:off x="1680" y="2738"/>
                <a:ext cx="2064" cy="33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Line 23"/>
              <p:cNvSpPr>
                <a:spLocks noChangeShapeType="1"/>
              </p:cNvSpPr>
              <p:nvPr/>
            </p:nvSpPr>
            <p:spPr bwMode="auto">
              <a:xfrm>
                <a:off x="2640" y="1675"/>
                <a:ext cx="144" cy="106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8427226" y="2030413"/>
              <a:ext cx="2409826" cy="4065588"/>
              <a:chOff x="4163" y="1279"/>
              <a:chExt cx="1518" cy="2561"/>
            </a:xfrm>
          </p:grpSpPr>
          <p:sp>
            <p:nvSpPr>
              <p:cNvPr id="18440" name="Text Box 24"/>
              <p:cNvSpPr txBox="1">
                <a:spLocks noChangeArrowheads="1"/>
              </p:cNvSpPr>
              <p:nvPr/>
            </p:nvSpPr>
            <p:spPr bwMode="auto">
              <a:xfrm>
                <a:off x="4163" y="1279"/>
                <a:ext cx="1518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/>
                  <a:t>(4) query results</a:t>
                </a:r>
                <a:br>
                  <a:rPr lang="en-US" dirty="0"/>
                </a:br>
                <a:r>
                  <a:rPr lang="en-US" dirty="0"/>
                  <a:t>highlighted</a:t>
                </a:r>
              </a:p>
            </p:txBody>
          </p:sp>
          <p:grpSp>
            <p:nvGrpSpPr>
              <p:cNvPr id="18441" name="Group 30"/>
              <p:cNvGrpSpPr>
                <a:grpSpLocks/>
              </p:cNvGrpSpPr>
              <p:nvPr/>
            </p:nvGrpSpPr>
            <p:grpSpPr bwMode="auto">
              <a:xfrm>
                <a:off x="4224" y="1824"/>
                <a:ext cx="672" cy="2016"/>
                <a:chOff x="4224" y="1824"/>
                <a:chExt cx="672" cy="2016"/>
              </a:xfrm>
            </p:grpSpPr>
            <p:sp>
              <p:nvSpPr>
                <p:cNvPr id="18442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4224" y="1872"/>
                  <a:ext cx="480" cy="134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3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4416" y="1824"/>
                  <a:ext cx="384" cy="187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4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800" y="1920"/>
                  <a:ext cx="96" cy="192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" name="Group 29">
              <a:extLst>
                <a:ext uri="{FF2B5EF4-FFF2-40B4-BE49-F238E27FC236}">
                  <a16:creationId xmlns:a16="http://schemas.microsoft.com/office/drawing/2014/main" id="{B454492D-76F1-4EE0-745A-481947F8F7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567" y="4385670"/>
              <a:ext cx="7950202" cy="2228850"/>
              <a:chOff x="-1790" y="3451"/>
              <a:chExt cx="5008" cy="1404"/>
            </a:xfrm>
          </p:grpSpPr>
          <p:sp>
            <p:nvSpPr>
              <p:cNvPr id="7" name="Text Box 17">
                <a:extLst>
                  <a:ext uri="{FF2B5EF4-FFF2-40B4-BE49-F238E27FC236}">
                    <a16:creationId xmlns:a16="http://schemas.microsoft.com/office/drawing/2014/main" id="{27D93349-2946-1C4B-FB9A-DCAC8DC410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790" y="4123"/>
                <a:ext cx="1443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/>
                  <a:t>(1) user marks</a:t>
                </a:r>
                <a:br>
                  <a:rPr lang="en-US" dirty="0"/>
                </a:br>
                <a:r>
                  <a:rPr lang="en-US" dirty="0"/>
                  <a:t>chosen records</a:t>
                </a:r>
              </a:p>
            </p:txBody>
          </p:sp>
          <p:sp>
            <p:nvSpPr>
              <p:cNvPr id="8" name="Oval 22">
                <a:extLst>
                  <a:ext uri="{FF2B5EF4-FFF2-40B4-BE49-F238E27FC236}">
                    <a16:creationId xmlns:a16="http://schemas.microsoft.com/office/drawing/2014/main" id="{2AFF030E-609A-CEAD-2BBE-BA279D528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5" y="3451"/>
                <a:ext cx="393" cy="140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23">
                <a:extLst>
                  <a:ext uri="{FF2B5EF4-FFF2-40B4-BE49-F238E27FC236}">
                    <a16:creationId xmlns:a16="http://schemas.microsoft.com/office/drawing/2014/main" id="{DFBB49C8-645C-D41F-C362-3881E3C06B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347" y="4168"/>
                <a:ext cx="3156" cy="22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8735EE7-76F4-5C24-6764-C7EC24C2D36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9790CBC-96E7-305B-5F1A-9AA8AD2AC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Query-by-Browsing</a:t>
            </a:r>
          </a:p>
        </p:txBody>
      </p:sp>
    </p:spTree>
    <p:extLst>
      <p:ext uri="{BB962C8B-B14F-4D97-AF65-F5344CB8AC3E}">
        <p14:creationId xmlns:p14="http://schemas.microsoft.com/office/powerpoint/2010/main" val="357677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12E0710-30D0-7D38-62A2-C440DB8E043B}"/>
              </a:ext>
            </a:extLst>
          </p:cNvPr>
          <p:cNvGrpSpPr/>
          <p:nvPr/>
        </p:nvGrpSpPr>
        <p:grpSpPr>
          <a:xfrm>
            <a:off x="2869015" y="1031361"/>
            <a:ext cx="8153400" cy="5181599"/>
            <a:chOff x="2209800" y="1371601"/>
            <a:chExt cx="8153400" cy="5181599"/>
          </a:xfrm>
        </p:grpSpPr>
        <p:pic>
          <p:nvPicPr>
            <p:cNvPr id="2253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1905000"/>
              <a:ext cx="189865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2" name="Text Box 6"/>
            <p:cNvSpPr txBox="1">
              <a:spLocks noChangeArrowheads="1"/>
            </p:cNvSpPr>
            <p:nvPr/>
          </p:nvSpPr>
          <p:spPr bwMode="auto">
            <a:xfrm>
              <a:off x="4746625" y="2049463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2533" name="Text Box 7"/>
            <p:cNvSpPr txBox="1">
              <a:spLocks noChangeArrowheads="1"/>
            </p:cNvSpPr>
            <p:nvPr/>
          </p:nvSpPr>
          <p:spPr bwMode="auto">
            <a:xfrm>
              <a:off x="2625725" y="1371601"/>
              <a:ext cx="15039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examples</a:t>
              </a:r>
            </a:p>
          </p:txBody>
        </p:sp>
        <p:pic>
          <p:nvPicPr>
            <p:cNvPr id="2253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4572001"/>
              <a:ext cx="3200400" cy="195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5" name="Text Box 9"/>
            <p:cNvSpPr txBox="1">
              <a:spLocks noChangeArrowheads="1"/>
            </p:cNvSpPr>
            <p:nvPr/>
          </p:nvSpPr>
          <p:spPr bwMode="auto">
            <a:xfrm>
              <a:off x="2209800" y="4343401"/>
              <a:ext cx="13500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machine</a:t>
              </a:r>
              <a:br>
                <a:rPr lang="en-US"/>
              </a:br>
              <a:r>
                <a:rPr lang="en-US"/>
                <a:t>learning</a:t>
              </a:r>
            </a:p>
          </p:txBody>
        </p:sp>
        <p:sp>
          <p:nvSpPr>
            <p:cNvPr id="22536" name="Arc 12"/>
            <p:cNvSpPr>
              <a:spLocks/>
            </p:cNvSpPr>
            <p:nvPr/>
          </p:nvSpPr>
          <p:spPr bwMode="auto">
            <a:xfrm rot="-5400000" flipH="1" flipV="1">
              <a:off x="3432969" y="3348831"/>
              <a:ext cx="1130300" cy="1290638"/>
            </a:xfrm>
            <a:custGeom>
              <a:avLst/>
              <a:gdLst>
                <a:gd name="T0" fmla="*/ 0 w 21746"/>
                <a:gd name="T1" fmla="*/ 13674130 h 21600"/>
                <a:gd name="T2" fmla="*/ 58750027 w 21746"/>
                <a:gd name="T3" fmla="*/ 7804596 h 21600"/>
                <a:gd name="T4" fmla="*/ 33170817 w 21746"/>
                <a:gd name="T5" fmla="*/ 77117891 h 21600"/>
                <a:gd name="T6" fmla="*/ 0 60000 65536"/>
                <a:gd name="T7" fmla="*/ 0 60000 65536"/>
                <a:gd name="T8" fmla="*/ 0 60000 65536"/>
                <a:gd name="T9" fmla="*/ 0 w 21746"/>
                <a:gd name="T10" fmla="*/ 0 h 21600"/>
                <a:gd name="T11" fmla="*/ 21746 w 217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46" h="21600" fill="none" extrusionOk="0">
                  <a:moveTo>
                    <a:pt x="-1" y="3829"/>
                  </a:moveTo>
                  <a:cubicBezTo>
                    <a:pt x="3608" y="1335"/>
                    <a:pt x="7891" y="-1"/>
                    <a:pt x="12278" y="0"/>
                  </a:cubicBezTo>
                  <a:cubicBezTo>
                    <a:pt x="15559" y="0"/>
                    <a:pt x="18797" y="747"/>
                    <a:pt x="21746" y="2185"/>
                  </a:cubicBezTo>
                </a:path>
                <a:path w="21746" h="21600" stroke="0" extrusionOk="0">
                  <a:moveTo>
                    <a:pt x="-1" y="3829"/>
                  </a:moveTo>
                  <a:cubicBezTo>
                    <a:pt x="3608" y="1335"/>
                    <a:pt x="7891" y="-1"/>
                    <a:pt x="12278" y="0"/>
                  </a:cubicBezTo>
                  <a:cubicBezTo>
                    <a:pt x="15559" y="0"/>
                    <a:pt x="18797" y="747"/>
                    <a:pt x="21746" y="2185"/>
                  </a:cubicBezTo>
                  <a:lnTo>
                    <a:pt x="12278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2537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0" y="2438400"/>
              <a:ext cx="3962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8" name="Text Box 14"/>
            <p:cNvSpPr txBox="1">
              <a:spLocks noChangeArrowheads="1"/>
            </p:cNvSpPr>
            <p:nvPr/>
          </p:nvSpPr>
          <p:spPr bwMode="auto">
            <a:xfrm>
              <a:off x="8534401" y="1828800"/>
              <a:ext cx="16414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SQL query</a:t>
              </a:r>
            </a:p>
          </p:txBody>
        </p:sp>
        <p:sp>
          <p:nvSpPr>
            <p:cNvPr id="22539" name="Oval 15"/>
            <p:cNvSpPr>
              <a:spLocks noChangeArrowheads="1"/>
            </p:cNvSpPr>
            <p:nvPr/>
          </p:nvSpPr>
          <p:spPr bwMode="auto">
            <a:xfrm>
              <a:off x="7924800" y="4267200"/>
              <a:ext cx="990600" cy="304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/>
                <a:t>cond</a:t>
              </a:r>
              <a:endParaRPr lang="en-US" dirty="0"/>
            </a:p>
          </p:txBody>
        </p:sp>
        <p:sp>
          <p:nvSpPr>
            <p:cNvPr id="22540" name="Oval 16"/>
            <p:cNvSpPr>
              <a:spLocks noChangeArrowheads="1"/>
            </p:cNvSpPr>
            <p:nvPr/>
          </p:nvSpPr>
          <p:spPr bwMode="auto">
            <a:xfrm>
              <a:off x="8839200" y="5105400"/>
              <a:ext cx="990600" cy="304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cond</a:t>
              </a:r>
            </a:p>
          </p:txBody>
        </p:sp>
        <p:cxnSp>
          <p:nvCxnSpPr>
            <p:cNvPr id="22541" name="AutoShape 17"/>
            <p:cNvCxnSpPr>
              <a:cxnSpLocks noChangeShapeType="1"/>
              <a:stCxn id="22539" idx="5"/>
              <a:endCxn id="22540" idx="0"/>
            </p:cNvCxnSpPr>
            <p:nvPr/>
          </p:nvCxnSpPr>
          <p:spPr bwMode="auto">
            <a:xfrm>
              <a:off x="8770938" y="4527550"/>
              <a:ext cx="563562" cy="577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2" name="AutoShape 18"/>
            <p:cNvCxnSpPr>
              <a:cxnSpLocks noChangeShapeType="1"/>
              <a:stCxn id="22539" idx="3"/>
              <a:endCxn id="22543" idx="0"/>
            </p:cNvCxnSpPr>
            <p:nvPr/>
          </p:nvCxnSpPr>
          <p:spPr bwMode="auto">
            <a:xfrm flipH="1">
              <a:off x="7620001" y="4527550"/>
              <a:ext cx="449263" cy="654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3" name="Text Box 19"/>
            <p:cNvSpPr txBox="1">
              <a:spLocks noChangeArrowheads="1"/>
            </p:cNvSpPr>
            <p:nvPr/>
          </p:nvSpPr>
          <p:spPr bwMode="auto">
            <a:xfrm>
              <a:off x="7391400" y="5181600"/>
              <a:ext cx="4572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chemeClr val="accent6">
                      <a:lumMod val="75000"/>
                    </a:schemeClr>
                  </a:solidFill>
                  <a:sym typeface="Monotype Sorts" charset="0"/>
                </a:rPr>
                <a:t></a:t>
              </a:r>
              <a:endParaRPr lang="en-US" sz="3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544" name="Text Box 20"/>
            <p:cNvSpPr txBox="1">
              <a:spLocks noChangeArrowheads="1"/>
            </p:cNvSpPr>
            <p:nvPr/>
          </p:nvSpPr>
          <p:spPr bwMode="auto">
            <a:xfrm>
              <a:off x="8382000" y="5911850"/>
              <a:ext cx="4572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CA2118"/>
                  </a:solidFill>
                  <a:sym typeface="Monotype Sorts" charset="0"/>
                </a:rPr>
                <a:t></a:t>
              </a:r>
              <a:endParaRPr lang="en-US" sz="3600">
                <a:solidFill>
                  <a:srgbClr val="CA2118"/>
                </a:solidFill>
              </a:endParaRPr>
            </a:p>
          </p:txBody>
        </p:sp>
        <p:sp>
          <p:nvSpPr>
            <p:cNvPr id="22545" name="Text Box 21"/>
            <p:cNvSpPr txBox="1">
              <a:spLocks noChangeArrowheads="1"/>
            </p:cNvSpPr>
            <p:nvPr/>
          </p:nvSpPr>
          <p:spPr bwMode="auto">
            <a:xfrm>
              <a:off x="9829800" y="5911850"/>
              <a:ext cx="4572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6">
                      <a:lumMod val="75000"/>
                    </a:schemeClr>
                  </a:solidFill>
                  <a:sym typeface="Monotype Sorts" charset="0"/>
                </a:rPr>
                <a:t></a:t>
              </a:r>
              <a:endParaRPr lang="en-US" sz="36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2546" name="AutoShape 22"/>
            <p:cNvCxnSpPr>
              <a:cxnSpLocks noChangeShapeType="1"/>
              <a:stCxn id="22540" idx="5"/>
              <a:endCxn id="22545" idx="0"/>
            </p:cNvCxnSpPr>
            <p:nvPr/>
          </p:nvCxnSpPr>
          <p:spPr bwMode="auto">
            <a:xfrm>
              <a:off x="9685338" y="5365750"/>
              <a:ext cx="373062" cy="546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AutoShape 23"/>
            <p:cNvCxnSpPr>
              <a:cxnSpLocks noChangeShapeType="1"/>
              <a:stCxn id="22540" idx="3"/>
              <a:endCxn id="22544" idx="0"/>
            </p:cNvCxnSpPr>
            <p:nvPr/>
          </p:nvCxnSpPr>
          <p:spPr bwMode="auto">
            <a:xfrm flipH="1">
              <a:off x="8610601" y="5365750"/>
              <a:ext cx="373063" cy="546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6698283" y="3886201"/>
              <a:ext cx="131638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decision</a:t>
              </a:r>
              <a:br>
                <a:rPr lang="en-US"/>
              </a:br>
              <a:r>
                <a:rPr lang="en-US"/>
                <a:t>tree</a:t>
              </a:r>
            </a:p>
          </p:txBody>
        </p:sp>
        <p:sp>
          <p:nvSpPr>
            <p:cNvPr id="22549" name="Arc 25"/>
            <p:cNvSpPr>
              <a:spLocks/>
            </p:cNvSpPr>
            <p:nvPr/>
          </p:nvSpPr>
          <p:spPr bwMode="auto">
            <a:xfrm rot="5400000" flipV="1">
              <a:off x="5569745" y="4336257"/>
              <a:ext cx="1184275" cy="2265363"/>
            </a:xfrm>
            <a:custGeom>
              <a:avLst/>
              <a:gdLst>
                <a:gd name="T0" fmla="*/ 61945861 w 21600"/>
                <a:gd name="T1" fmla="*/ 0 h 21691"/>
                <a:gd name="T2" fmla="*/ 46076905 w 21600"/>
                <a:gd name="T3" fmla="*/ 236589808 h 21691"/>
                <a:gd name="T4" fmla="*/ 0 w 21600"/>
                <a:gd name="T5" fmla="*/ 70602856 h 2169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91"/>
                <a:gd name="T11" fmla="*/ 21600 w 21600"/>
                <a:gd name="T12" fmla="*/ 21691 h 216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91" fill="none" extrusionOk="0">
                  <a:moveTo>
                    <a:pt x="20607" y="-1"/>
                  </a:moveTo>
                  <a:cubicBezTo>
                    <a:pt x="21265" y="2094"/>
                    <a:pt x="21600" y="4277"/>
                    <a:pt x="21600" y="6473"/>
                  </a:cubicBezTo>
                  <a:cubicBezTo>
                    <a:pt x="21600" y="12174"/>
                    <a:pt x="19345" y="17645"/>
                    <a:pt x="15328" y="21691"/>
                  </a:cubicBezTo>
                </a:path>
                <a:path w="21600" h="21691" stroke="0" extrusionOk="0">
                  <a:moveTo>
                    <a:pt x="20607" y="-1"/>
                  </a:moveTo>
                  <a:cubicBezTo>
                    <a:pt x="21265" y="2094"/>
                    <a:pt x="21600" y="4277"/>
                    <a:pt x="21600" y="6473"/>
                  </a:cubicBezTo>
                  <a:cubicBezTo>
                    <a:pt x="21600" y="12174"/>
                    <a:pt x="19345" y="17645"/>
                    <a:pt x="15328" y="21691"/>
                  </a:cubicBezTo>
                  <a:lnTo>
                    <a:pt x="0" y="6473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Arc 26"/>
            <p:cNvSpPr>
              <a:spLocks/>
            </p:cNvSpPr>
            <p:nvPr/>
          </p:nvSpPr>
          <p:spPr bwMode="auto">
            <a:xfrm rot="16200000" flipV="1">
              <a:off x="8496300" y="3314700"/>
              <a:ext cx="1295400" cy="1371600"/>
            </a:xfrm>
            <a:custGeom>
              <a:avLst/>
              <a:gdLst>
                <a:gd name="T0" fmla="*/ 0 w 21746"/>
                <a:gd name="T1" fmla="*/ 15443518 h 21600"/>
                <a:gd name="T2" fmla="*/ 77166429 w 21746"/>
                <a:gd name="T3" fmla="*/ 8814499 h 21600"/>
                <a:gd name="T4" fmla="*/ 43568890 w 21746"/>
                <a:gd name="T5" fmla="*/ 87096600 h 21600"/>
                <a:gd name="T6" fmla="*/ 0 60000 65536"/>
                <a:gd name="T7" fmla="*/ 0 60000 65536"/>
                <a:gd name="T8" fmla="*/ 0 60000 65536"/>
                <a:gd name="T9" fmla="*/ 0 w 21746"/>
                <a:gd name="T10" fmla="*/ 0 h 21600"/>
                <a:gd name="T11" fmla="*/ 21746 w 217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46" h="21600" fill="none" extrusionOk="0">
                  <a:moveTo>
                    <a:pt x="-1" y="3829"/>
                  </a:moveTo>
                  <a:cubicBezTo>
                    <a:pt x="3608" y="1335"/>
                    <a:pt x="7891" y="-1"/>
                    <a:pt x="12278" y="0"/>
                  </a:cubicBezTo>
                  <a:cubicBezTo>
                    <a:pt x="15559" y="0"/>
                    <a:pt x="18797" y="747"/>
                    <a:pt x="21746" y="2185"/>
                  </a:cubicBezTo>
                </a:path>
                <a:path w="21746" h="21600" stroke="0" extrusionOk="0">
                  <a:moveTo>
                    <a:pt x="-1" y="3829"/>
                  </a:moveTo>
                  <a:cubicBezTo>
                    <a:pt x="3608" y="1335"/>
                    <a:pt x="7891" y="-1"/>
                    <a:pt x="12278" y="0"/>
                  </a:cubicBezTo>
                  <a:cubicBezTo>
                    <a:pt x="15559" y="0"/>
                    <a:pt x="18797" y="747"/>
                    <a:pt x="21746" y="2185"/>
                  </a:cubicBezTo>
                  <a:lnTo>
                    <a:pt x="12278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5C2BEA3-DD66-5D96-BC16-964856B7A2BE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21.2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8E6E7F8-AAD1-DCCD-C969-CD2214387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QbB</a:t>
            </a:r>
            <a:r>
              <a:rPr lang="en-US" dirty="0"/>
              <a:t> – under the bonnet</a:t>
            </a:r>
          </a:p>
        </p:txBody>
      </p:sp>
    </p:spTree>
    <p:extLst>
      <p:ext uri="{BB962C8B-B14F-4D97-AF65-F5344CB8AC3E}">
        <p14:creationId xmlns:p14="http://schemas.microsoft.com/office/powerpoint/2010/main" val="93299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98C67AF-904A-04A6-C610-A7A89A62A473}"/>
              </a:ext>
            </a:extLst>
          </p:cNvPr>
          <p:cNvGrpSpPr/>
          <p:nvPr/>
        </p:nvGrpSpPr>
        <p:grpSpPr>
          <a:xfrm>
            <a:off x="3933364" y="271863"/>
            <a:ext cx="7962914" cy="5855031"/>
            <a:chOff x="2721256" y="271863"/>
            <a:chExt cx="7962914" cy="585503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12159256-D0EC-B84C-BFA0-8EC5231CFE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64376" y="569850"/>
              <a:ext cx="1080000" cy="108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B1A7AFB-360B-D74D-B0BD-3ADCC41E592E}"/>
                </a:ext>
              </a:extLst>
            </p:cNvPr>
            <p:cNvSpPr txBox="1"/>
            <p:nvPr/>
          </p:nvSpPr>
          <p:spPr>
            <a:xfrm>
              <a:off x="6063627" y="271863"/>
              <a:ext cx="26001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on police database </a:t>
              </a:r>
              <a:br>
                <a:rPr lang="en-US" sz="2400" dirty="0"/>
              </a:br>
              <a:r>
                <a:rPr lang="en-US" sz="2400" dirty="0"/>
                <a:t>of wanted vehicles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AEC63D0-1EE0-2140-BB6C-B91FFA6483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03400" y="2014337"/>
              <a:ext cx="1080000" cy="108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5A191F-0D46-B044-8FC7-9EBA6E696334}"/>
                </a:ext>
              </a:extLst>
            </p:cNvPr>
            <p:cNvSpPr txBox="1"/>
            <p:nvPr/>
          </p:nvSpPr>
          <p:spPr>
            <a:xfrm>
              <a:off x="7234859" y="1755918"/>
              <a:ext cx="17898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driving</a:t>
              </a:r>
              <a:br>
                <a:rPr lang="en-US" sz="2400" dirty="0"/>
              </a:br>
              <a:r>
                <a:rPr lang="en-US" sz="2400" dirty="0"/>
                <a:t>dangerously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E490BD1-2EDE-8349-89CE-43F49CD0F2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22546" y="3482644"/>
              <a:ext cx="1080000" cy="108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0290F6-925A-CC46-9DCD-B3395EE265E0}"/>
                </a:ext>
              </a:extLst>
            </p:cNvPr>
            <p:cNvSpPr txBox="1"/>
            <p:nvPr/>
          </p:nvSpPr>
          <p:spPr>
            <a:xfrm>
              <a:off x="8394371" y="3224225"/>
              <a:ext cx="17898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driving</a:t>
              </a:r>
              <a:br>
                <a:rPr lang="en-US" sz="2400" dirty="0"/>
              </a:br>
              <a:r>
                <a:rPr lang="en-US" sz="2400" dirty="0"/>
                <a:t>too fast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ACB2D88-B27C-0F49-9C25-0B129F5C2F3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85496" y="1832400"/>
              <a:ext cx="1461569" cy="900000"/>
              <a:chOff x="2721162" y="2446419"/>
              <a:chExt cx="2484761" cy="1530058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7E8DF0E-ABCA-EB41-81E8-AAB753E6C4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1439" y="3075541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32ACFE5-033D-4C46-8986-4023DCBD16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5332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5F6B3B18-CAD9-6246-A16B-66085848AD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0024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EEC210B-80DB-9345-8EBE-E15629B7CE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61486" y="3096000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7A3CD94C-9ADE-8048-9B60-131CC8852E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75379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DC6A5BC-23D8-8A49-84F7-9A4EC43900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0071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A75ED6E8-B413-6B47-97BC-93F091B684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78910" y="2446419"/>
                <a:ext cx="540000" cy="540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25D8EA1-5533-C34B-8170-FA39B1BBB525}"/>
                  </a:ext>
                </a:extLst>
              </p:cNvPr>
              <p:cNvCxnSpPr>
                <a:stCxn id="6" idx="3"/>
                <a:endCxn id="17" idx="7"/>
              </p:cNvCxnSpPr>
              <p:nvPr/>
            </p:nvCxnSpPr>
            <p:spPr>
              <a:xfrm flipH="1">
                <a:off x="3541787" y="2907338"/>
                <a:ext cx="216204" cy="22145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ED326A5-17D0-D140-B9D8-6B026D282FD2}"/>
                  </a:ext>
                </a:extLst>
              </p:cNvPr>
              <p:cNvCxnSpPr>
                <a:cxnSpLocks/>
                <a:stCxn id="6" idx="5"/>
                <a:endCxn id="21" idx="1"/>
              </p:cNvCxnSpPr>
              <p:nvPr/>
            </p:nvCxnSpPr>
            <p:spPr>
              <a:xfrm>
                <a:off x="4139829" y="2907338"/>
                <a:ext cx="274904" cy="241909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B6516B6-F9F2-2045-BEA0-C9B524467149}"/>
                  </a:ext>
                </a:extLst>
              </p:cNvPr>
              <p:cNvCxnSpPr>
                <a:cxnSpLocks/>
                <a:stCxn id="17" idx="3"/>
                <a:endCxn id="18" idx="7"/>
              </p:cNvCxnSpPr>
              <p:nvPr/>
            </p:nvCxnSpPr>
            <p:spPr>
              <a:xfrm flipH="1">
                <a:off x="3152231" y="3385889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4CBC05B-1840-6544-AABB-94416FD3622C}"/>
                  </a:ext>
                </a:extLst>
              </p:cNvPr>
              <p:cNvCxnSpPr>
                <a:cxnSpLocks/>
                <a:stCxn id="17" idx="5"/>
                <a:endCxn id="19" idx="1"/>
              </p:cNvCxnSpPr>
              <p:nvPr/>
            </p:nvCxnSpPr>
            <p:spPr>
              <a:xfrm>
                <a:off x="3541787" y="3385889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24211DD-DAF8-9F46-A9DB-A367D4DD3543}"/>
                  </a:ext>
                </a:extLst>
              </p:cNvPr>
              <p:cNvCxnSpPr>
                <a:cxnSpLocks/>
                <a:stCxn id="21" idx="5"/>
                <a:endCxn id="23" idx="1"/>
              </p:cNvCxnSpPr>
              <p:nvPr/>
            </p:nvCxnSpPr>
            <p:spPr>
              <a:xfrm>
                <a:off x="4671834" y="3406348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151B03E-C252-CB46-B6B4-2FE6F418B3E4}"/>
                  </a:ext>
                </a:extLst>
              </p:cNvPr>
              <p:cNvCxnSpPr>
                <a:cxnSpLocks/>
                <a:stCxn id="21" idx="3"/>
                <a:endCxn id="22" idx="7"/>
              </p:cNvCxnSpPr>
              <p:nvPr/>
            </p:nvCxnSpPr>
            <p:spPr>
              <a:xfrm flipH="1">
                <a:off x="4282278" y="3406348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2A0BF16-9D8B-FF41-BF23-F1CF834F0A63}"/>
                  </a:ext>
                </a:extLst>
              </p:cNvPr>
              <p:cNvSpPr txBox="1"/>
              <p:nvPr/>
            </p:nvSpPr>
            <p:spPr>
              <a:xfrm>
                <a:off x="27211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D78A5B7-7654-A14D-90FD-7C9D08211CDF}"/>
                  </a:ext>
                </a:extLst>
              </p:cNvPr>
              <p:cNvSpPr txBox="1"/>
              <p:nvPr/>
            </p:nvSpPr>
            <p:spPr>
              <a:xfrm>
                <a:off x="304637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A30A3E9-F478-8F4F-BB65-FBC87BBB2C6D}"/>
                  </a:ext>
                </a:extLst>
              </p:cNvPr>
              <p:cNvSpPr txBox="1"/>
              <p:nvPr/>
            </p:nvSpPr>
            <p:spPr>
              <a:xfrm>
                <a:off x="3448854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0BCDD23-B4A6-7043-8F16-00CB2C18BB39}"/>
                  </a:ext>
                </a:extLst>
              </p:cNvPr>
              <p:cNvSpPr txBox="1"/>
              <p:nvPr/>
            </p:nvSpPr>
            <p:spPr>
              <a:xfrm>
                <a:off x="367592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7D65314-C2AE-A349-84E4-327579068DCD}"/>
                  </a:ext>
                </a:extLst>
              </p:cNvPr>
              <p:cNvSpPr txBox="1"/>
              <p:nvPr/>
            </p:nvSpPr>
            <p:spPr>
              <a:xfrm>
                <a:off x="39287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487F160-97AD-914A-943B-571DE895EFE6}"/>
                  </a:ext>
                </a:extLst>
              </p:cNvPr>
              <p:cNvSpPr txBox="1"/>
              <p:nvPr/>
            </p:nvSpPr>
            <p:spPr>
              <a:xfrm>
                <a:off x="4177497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5E306FE-1F49-0042-A929-CF042D7B03E2}"/>
                  </a:ext>
                </a:extLst>
              </p:cNvPr>
              <p:cNvSpPr txBox="1"/>
              <p:nvPr/>
            </p:nvSpPr>
            <p:spPr>
              <a:xfrm>
                <a:off x="4538765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3E916F8-586E-EF4A-813F-90CC35E5B897}"/>
                  </a:ext>
                </a:extLst>
              </p:cNvPr>
              <p:cNvSpPr txBox="1"/>
              <p:nvPr/>
            </p:nvSpPr>
            <p:spPr>
              <a:xfrm>
                <a:off x="4862559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7A66BCA-0FE0-6C49-AEB6-9994301A98C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66788" y="3240467"/>
              <a:ext cx="1461569" cy="900000"/>
              <a:chOff x="2721162" y="2446419"/>
              <a:chExt cx="2484761" cy="1530058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20EDDD32-B7E9-F74D-9001-6924DC20A8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1439" y="3075541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B125AB0-6091-ED44-9CBC-841C0BA583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5332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DA3E58D-DBD5-7845-9D13-83F210EB6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0024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9F0B7118-5FE3-AD4C-A6C6-BFF7FE7E55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61486" y="3096000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0A80F892-A4DA-6D47-A4F9-EC4EC02B0B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75379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070B753-43F2-C54A-B08E-3DE002FCE3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0071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7AE8586C-DD0E-1747-8F04-80B15681CA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78910" y="2446419"/>
                <a:ext cx="540000" cy="540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0A5FC7E-474B-0D47-9F5D-DB8E6893D998}"/>
                  </a:ext>
                </a:extLst>
              </p:cNvPr>
              <p:cNvCxnSpPr>
                <a:stCxn id="60" idx="3"/>
                <a:endCxn id="54" idx="7"/>
              </p:cNvCxnSpPr>
              <p:nvPr/>
            </p:nvCxnSpPr>
            <p:spPr>
              <a:xfrm flipH="1">
                <a:off x="3541787" y="2907338"/>
                <a:ext cx="216204" cy="22145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149BC99-CD3C-C743-A634-BB9B560FAAB4}"/>
                  </a:ext>
                </a:extLst>
              </p:cNvPr>
              <p:cNvCxnSpPr>
                <a:cxnSpLocks/>
                <a:stCxn id="60" idx="5"/>
                <a:endCxn id="57" idx="1"/>
              </p:cNvCxnSpPr>
              <p:nvPr/>
            </p:nvCxnSpPr>
            <p:spPr>
              <a:xfrm>
                <a:off x="4139829" y="2907338"/>
                <a:ext cx="274904" cy="241909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E3688464-E00F-8B4E-B58D-CEC16A19F9E8}"/>
                  </a:ext>
                </a:extLst>
              </p:cNvPr>
              <p:cNvCxnSpPr>
                <a:cxnSpLocks/>
                <a:stCxn id="54" idx="3"/>
                <a:endCxn id="55" idx="7"/>
              </p:cNvCxnSpPr>
              <p:nvPr/>
            </p:nvCxnSpPr>
            <p:spPr>
              <a:xfrm flipH="1">
                <a:off x="3152231" y="3385889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1F14ED1-77DF-C94A-9C49-F0805AFB757C}"/>
                  </a:ext>
                </a:extLst>
              </p:cNvPr>
              <p:cNvCxnSpPr>
                <a:cxnSpLocks/>
                <a:stCxn id="54" idx="5"/>
                <a:endCxn id="56" idx="1"/>
              </p:cNvCxnSpPr>
              <p:nvPr/>
            </p:nvCxnSpPr>
            <p:spPr>
              <a:xfrm>
                <a:off x="3541787" y="3385889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0A32832C-5458-EC45-AF2C-63BF17E77A5D}"/>
                  </a:ext>
                </a:extLst>
              </p:cNvPr>
              <p:cNvCxnSpPr>
                <a:cxnSpLocks/>
                <a:stCxn id="57" idx="5"/>
                <a:endCxn id="59" idx="1"/>
              </p:cNvCxnSpPr>
              <p:nvPr/>
            </p:nvCxnSpPr>
            <p:spPr>
              <a:xfrm>
                <a:off x="4671834" y="3406348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DA7DBBBF-728A-B24C-8923-9FEDF9FCB833}"/>
                  </a:ext>
                </a:extLst>
              </p:cNvPr>
              <p:cNvCxnSpPr>
                <a:cxnSpLocks/>
                <a:stCxn id="57" idx="3"/>
                <a:endCxn id="58" idx="7"/>
              </p:cNvCxnSpPr>
              <p:nvPr/>
            </p:nvCxnSpPr>
            <p:spPr>
              <a:xfrm flipH="1">
                <a:off x="4282278" y="3406348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C13190D-22FC-4D41-AF58-3F88EAB3469F}"/>
                  </a:ext>
                </a:extLst>
              </p:cNvPr>
              <p:cNvSpPr txBox="1"/>
              <p:nvPr/>
            </p:nvSpPr>
            <p:spPr>
              <a:xfrm>
                <a:off x="27211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940C3C3-A696-B941-8CFB-18A2C95426DC}"/>
                  </a:ext>
                </a:extLst>
              </p:cNvPr>
              <p:cNvSpPr txBox="1"/>
              <p:nvPr/>
            </p:nvSpPr>
            <p:spPr>
              <a:xfrm>
                <a:off x="304637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56B7108B-488B-0D4A-ACE4-13DE68B59ACD}"/>
                  </a:ext>
                </a:extLst>
              </p:cNvPr>
              <p:cNvSpPr txBox="1"/>
              <p:nvPr/>
            </p:nvSpPr>
            <p:spPr>
              <a:xfrm>
                <a:off x="3448854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3F80235-125E-3746-9B24-A087B67872C3}"/>
                  </a:ext>
                </a:extLst>
              </p:cNvPr>
              <p:cNvSpPr txBox="1"/>
              <p:nvPr/>
            </p:nvSpPr>
            <p:spPr>
              <a:xfrm>
                <a:off x="367592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F6D73C0-3347-7548-A56A-E5969F71CEEE}"/>
                  </a:ext>
                </a:extLst>
              </p:cNvPr>
              <p:cNvSpPr txBox="1"/>
              <p:nvPr/>
            </p:nvSpPr>
            <p:spPr>
              <a:xfrm>
                <a:off x="39287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1CB88DA6-6FDC-DA4C-9C8A-774642CC60AA}"/>
                  </a:ext>
                </a:extLst>
              </p:cNvPr>
              <p:cNvSpPr txBox="1"/>
              <p:nvPr/>
            </p:nvSpPr>
            <p:spPr>
              <a:xfrm>
                <a:off x="4177497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73D09D15-128F-5E4B-98C6-807024D641C9}"/>
                  </a:ext>
                </a:extLst>
              </p:cNvPr>
              <p:cNvSpPr txBox="1"/>
              <p:nvPr/>
            </p:nvSpPr>
            <p:spPr>
              <a:xfrm>
                <a:off x="4538765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434DE1C-474A-EF47-B733-7E360888868B}"/>
                  </a:ext>
                </a:extLst>
              </p:cNvPr>
              <p:cNvSpPr txBox="1"/>
              <p:nvPr/>
            </p:nvSpPr>
            <p:spPr>
              <a:xfrm>
                <a:off x="4862559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6343435-AFB1-3E40-B554-956714F75CD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068676" y="4799100"/>
              <a:ext cx="1461569" cy="900000"/>
              <a:chOff x="2721162" y="2446419"/>
              <a:chExt cx="2484761" cy="1530058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A1437A86-1EDC-C544-9699-96F28D0DDB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1439" y="3075541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D8B3864B-3FBC-0C47-8A0F-9D0FDF3B08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5332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14C440A-52BB-F047-BF6A-A5F9E6322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0024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EE05E353-E5AA-FD46-AAAA-D434C62CDC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61486" y="3096000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80A87E7-8554-CE45-AC57-A04E745BFC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75379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B39E2468-8C4F-BB46-83A6-E940C90F7B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0071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1EE30834-3A9D-6A4B-99C1-E81E07DDC5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78910" y="2446419"/>
                <a:ext cx="540000" cy="540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80C08790-D03D-3B46-ABF0-1A0D9973762C}"/>
                  </a:ext>
                </a:extLst>
              </p:cNvPr>
              <p:cNvCxnSpPr>
                <a:stCxn id="82" idx="3"/>
                <a:endCxn id="76" idx="7"/>
              </p:cNvCxnSpPr>
              <p:nvPr/>
            </p:nvCxnSpPr>
            <p:spPr>
              <a:xfrm flipH="1">
                <a:off x="3541787" y="2907338"/>
                <a:ext cx="216204" cy="22145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474DD07-A0B1-8749-8BFF-C3250828E6A9}"/>
                  </a:ext>
                </a:extLst>
              </p:cNvPr>
              <p:cNvCxnSpPr>
                <a:cxnSpLocks/>
                <a:stCxn id="82" idx="5"/>
                <a:endCxn id="79" idx="1"/>
              </p:cNvCxnSpPr>
              <p:nvPr/>
            </p:nvCxnSpPr>
            <p:spPr>
              <a:xfrm>
                <a:off x="4139829" y="2907338"/>
                <a:ext cx="274904" cy="241909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D82D2A3-6D98-F04F-99A3-361EA4974D22}"/>
                  </a:ext>
                </a:extLst>
              </p:cNvPr>
              <p:cNvCxnSpPr>
                <a:cxnSpLocks/>
                <a:stCxn id="76" idx="3"/>
                <a:endCxn id="77" idx="7"/>
              </p:cNvCxnSpPr>
              <p:nvPr/>
            </p:nvCxnSpPr>
            <p:spPr>
              <a:xfrm flipH="1">
                <a:off x="3152231" y="3385889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055C360-BEC5-AB4B-A44D-49A64FD8EE9B}"/>
                  </a:ext>
                </a:extLst>
              </p:cNvPr>
              <p:cNvCxnSpPr>
                <a:cxnSpLocks/>
                <a:stCxn id="76" idx="5"/>
                <a:endCxn id="78" idx="1"/>
              </p:cNvCxnSpPr>
              <p:nvPr/>
            </p:nvCxnSpPr>
            <p:spPr>
              <a:xfrm>
                <a:off x="3541787" y="3385889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11E03913-FA2F-E842-8C15-C7F4725BCA94}"/>
                  </a:ext>
                </a:extLst>
              </p:cNvPr>
              <p:cNvCxnSpPr>
                <a:cxnSpLocks/>
                <a:stCxn id="79" idx="5"/>
                <a:endCxn id="81" idx="1"/>
              </p:cNvCxnSpPr>
              <p:nvPr/>
            </p:nvCxnSpPr>
            <p:spPr>
              <a:xfrm>
                <a:off x="4671834" y="3406348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227FBA1-83DC-7A49-A563-B5AEB2FDD53D}"/>
                  </a:ext>
                </a:extLst>
              </p:cNvPr>
              <p:cNvCxnSpPr>
                <a:cxnSpLocks/>
                <a:stCxn id="79" idx="3"/>
                <a:endCxn id="80" idx="7"/>
              </p:cNvCxnSpPr>
              <p:nvPr/>
            </p:nvCxnSpPr>
            <p:spPr>
              <a:xfrm flipH="1">
                <a:off x="4282278" y="3406348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3F375BD8-8D3E-7146-BCFC-90E3E28924FE}"/>
                  </a:ext>
                </a:extLst>
              </p:cNvPr>
              <p:cNvSpPr txBox="1"/>
              <p:nvPr/>
            </p:nvSpPr>
            <p:spPr>
              <a:xfrm>
                <a:off x="27211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F46EEE82-DAF1-4A44-892D-CF52914C7A4E}"/>
                  </a:ext>
                </a:extLst>
              </p:cNvPr>
              <p:cNvSpPr txBox="1"/>
              <p:nvPr/>
            </p:nvSpPr>
            <p:spPr>
              <a:xfrm>
                <a:off x="304637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FBF37D8-1F14-9A43-87D0-8E4471C3D6F3}"/>
                  </a:ext>
                </a:extLst>
              </p:cNvPr>
              <p:cNvSpPr txBox="1"/>
              <p:nvPr/>
            </p:nvSpPr>
            <p:spPr>
              <a:xfrm>
                <a:off x="3448854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B8E9A43-D452-8D49-A34C-FE731FC71027}"/>
                  </a:ext>
                </a:extLst>
              </p:cNvPr>
              <p:cNvSpPr txBox="1"/>
              <p:nvPr/>
            </p:nvSpPr>
            <p:spPr>
              <a:xfrm>
                <a:off x="367592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B7777ED-07C1-9C4D-8C0F-CCB35F3EA5C8}"/>
                  </a:ext>
                </a:extLst>
              </p:cNvPr>
              <p:cNvSpPr txBox="1"/>
              <p:nvPr/>
            </p:nvSpPr>
            <p:spPr>
              <a:xfrm>
                <a:off x="39287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3592BDEA-1BF6-4842-8E0C-A93D2E057C3F}"/>
                  </a:ext>
                </a:extLst>
              </p:cNvPr>
              <p:cNvSpPr txBox="1"/>
              <p:nvPr/>
            </p:nvSpPr>
            <p:spPr>
              <a:xfrm>
                <a:off x="4177497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5A9A55D-4332-1A42-A5C0-BBF3900D1407}"/>
                  </a:ext>
                </a:extLst>
              </p:cNvPr>
              <p:cNvSpPr txBox="1"/>
              <p:nvPr/>
            </p:nvSpPr>
            <p:spPr>
              <a:xfrm>
                <a:off x="4538765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A44CC11C-CF3C-9C46-B703-10FE4D1FA95A}"/>
                  </a:ext>
                </a:extLst>
              </p:cNvPr>
              <p:cNvSpPr txBox="1"/>
              <p:nvPr/>
            </p:nvSpPr>
            <p:spPr>
              <a:xfrm>
                <a:off x="4862559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81B473-45D4-DA4F-B488-07F3EEC21FF5}"/>
                </a:ext>
              </a:extLst>
            </p:cNvPr>
            <p:cNvSpPr txBox="1"/>
            <p:nvPr/>
          </p:nvSpPr>
          <p:spPr>
            <a:xfrm>
              <a:off x="4286175" y="1214315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415480B-1F20-B742-90EA-8CBD4C60303A}"/>
                </a:ext>
              </a:extLst>
            </p:cNvPr>
            <p:cNvSpPr txBox="1"/>
            <p:nvPr/>
          </p:nvSpPr>
          <p:spPr>
            <a:xfrm>
              <a:off x="5814771" y="1211714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N</a:t>
              </a: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D8AA45AE-818E-9743-820B-7F916C3B6D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29750" y="4921719"/>
              <a:ext cx="1136291" cy="1079598"/>
              <a:chOff x="1771112" y="4256741"/>
              <a:chExt cx="1515620" cy="1440000"/>
            </a:xfrm>
          </p:grpSpPr>
          <p:sp>
            <p:nvSpPr>
              <p:cNvPr id="100" name="Snip Diagonal Corner of Rectangle 99">
                <a:extLst>
                  <a:ext uri="{FF2B5EF4-FFF2-40B4-BE49-F238E27FC236}">
                    <a16:creationId xmlns:a16="http://schemas.microsoft.com/office/drawing/2014/main" id="{0485D69C-4D93-6B41-B16D-E083705ABA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08922" y="4256741"/>
                <a:ext cx="1440000" cy="1440000"/>
              </a:xfrm>
              <a:prstGeom prst="snip2DiagRect">
                <a:avLst>
                  <a:gd name="adj1" fmla="val 26590"/>
                  <a:gd name="adj2" fmla="val 2476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Snip Diagonal Corner of Rectangle 100">
                <a:extLst>
                  <a:ext uri="{FF2B5EF4-FFF2-40B4-BE49-F238E27FC236}">
                    <a16:creationId xmlns:a16="http://schemas.microsoft.com/office/drawing/2014/main" id="{2360491A-671B-2047-B685-D1F00D73C7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8922" y="4346741"/>
                <a:ext cx="1260000" cy="1260000"/>
              </a:xfrm>
              <a:prstGeom prst="snip2DiagRect">
                <a:avLst>
                  <a:gd name="adj1" fmla="val 26590"/>
                  <a:gd name="adj2" fmla="val 24760"/>
                </a:avLst>
              </a:prstGeom>
              <a:solidFill>
                <a:srgbClr val="FF0000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2166D3E6-BD87-0549-B03A-E365E1E34124}"/>
                  </a:ext>
                </a:extLst>
              </p:cNvPr>
              <p:cNvSpPr txBox="1"/>
              <p:nvPr/>
            </p:nvSpPr>
            <p:spPr>
              <a:xfrm>
                <a:off x="1771112" y="4603323"/>
                <a:ext cx="1515620" cy="69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STOP</a:t>
                </a:r>
              </a:p>
            </p:txBody>
          </p:sp>
        </p:grp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5BA45743-3086-7648-A9F0-207BCC1956CC}"/>
                </a:ext>
              </a:extLst>
            </p:cNvPr>
            <p:cNvCxnSpPr>
              <a:cxnSpLocks/>
              <a:stCxn id="2" idx="5"/>
              <a:endCxn id="4" idx="1"/>
            </p:cNvCxnSpPr>
            <p:nvPr/>
          </p:nvCxnSpPr>
          <p:spPr>
            <a:xfrm>
              <a:off x="5786214" y="1491688"/>
              <a:ext cx="475348" cy="68081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47E5E526-9600-1C4E-9360-C7947963E9A4}"/>
                </a:ext>
              </a:extLst>
            </p:cNvPr>
            <p:cNvCxnSpPr>
              <a:cxnSpLocks/>
              <a:stCxn id="4" idx="5"/>
              <a:endCxn id="10" idx="1"/>
            </p:cNvCxnSpPr>
            <p:nvPr/>
          </p:nvCxnSpPr>
          <p:spPr>
            <a:xfrm>
              <a:off x="7025238" y="2936175"/>
              <a:ext cx="455470" cy="70463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59E394F0-FD55-5D47-A048-309AFC2084FC}"/>
                </a:ext>
              </a:extLst>
            </p:cNvPr>
            <p:cNvCxnSpPr>
              <a:cxnSpLocks/>
              <a:stCxn id="2" idx="3"/>
              <a:endCxn id="6" idx="7"/>
            </p:cNvCxnSpPr>
            <p:nvPr/>
          </p:nvCxnSpPr>
          <p:spPr>
            <a:xfrm flipH="1">
              <a:off x="4619974" y="1491688"/>
              <a:ext cx="402564" cy="387229"/>
            </a:xfrm>
            <a:prstGeom prst="straightConnector1">
              <a:avLst/>
            </a:prstGeom>
            <a:ln w="38100">
              <a:solidFill>
                <a:srgbClr val="043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4D5AAE31-A89E-2B47-8559-CDA0621E72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27928" y="2937342"/>
              <a:ext cx="402564" cy="387229"/>
            </a:xfrm>
            <a:prstGeom prst="straightConnector1">
              <a:avLst/>
            </a:prstGeom>
            <a:ln w="38100">
              <a:solidFill>
                <a:srgbClr val="043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D8D92760-6CA0-6449-8826-B65BB29BFDFC}"/>
                </a:ext>
              </a:extLst>
            </p:cNvPr>
            <p:cNvSpPr txBox="1"/>
            <p:nvPr/>
          </p:nvSpPr>
          <p:spPr>
            <a:xfrm>
              <a:off x="5558621" y="2678976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Y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AE0E382-10AD-4C41-9234-FD252688F25A}"/>
                </a:ext>
              </a:extLst>
            </p:cNvPr>
            <p:cNvSpPr txBox="1"/>
            <p:nvPr/>
          </p:nvSpPr>
          <p:spPr>
            <a:xfrm>
              <a:off x="7087217" y="2676375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N</a:t>
              </a:r>
            </a:p>
          </p:txBody>
        </p: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F4B83EB2-1CA2-A044-81B5-1C7C750CF575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H="1">
              <a:off x="6880760" y="4404482"/>
              <a:ext cx="599948" cy="59172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16AC056E-EE91-064D-9ECC-153E4F307398}"/>
                </a:ext>
              </a:extLst>
            </p:cNvPr>
            <p:cNvCxnSpPr>
              <a:cxnSpLocks/>
              <a:stCxn id="10" idx="5"/>
              <a:endCxn id="82" idx="1"/>
            </p:cNvCxnSpPr>
            <p:nvPr/>
          </p:nvCxnSpPr>
          <p:spPr>
            <a:xfrm>
              <a:off x="8244384" y="4404482"/>
              <a:ext cx="434169" cy="441135"/>
            </a:xfrm>
            <a:prstGeom prst="straightConnector1">
              <a:avLst/>
            </a:prstGeom>
            <a:ln w="38100">
              <a:solidFill>
                <a:srgbClr val="043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ECD2C06-6DBB-804C-86E0-47CA1FFBAF37}"/>
                </a:ext>
              </a:extLst>
            </p:cNvPr>
            <p:cNvSpPr txBox="1"/>
            <p:nvPr/>
          </p:nvSpPr>
          <p:spPr>
            <a:xfrm>
              <a:off x="6766385" y="4163035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Y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AAC2C1E-AE23-764E-9226-7ECFE77BEE80}"/>
                </a:ext>
              </a:extLst>
            </p:cNvPr>
            <p:cNvSpPr txBox="1"/>
            <p:nvPr/>
          </p:nvSpPr>
          <p:spPr>
            <a:xfrm>
              <a:off x="8394371" y="4160434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N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42F1A5C-E465-F74E-A353-6EC1EF1445A2}"/>
                </a:ext>
              </a:extLst>
            </p:cNvPr>
            <p:cNvSpPr txBox="1"/>
            <p:nvPr/>
          </p:nvSpPr>
          <p:spPr>
            <a:xfrm>
              <a:off x="2721256" y="2299959"/>
              <a:ext cx="12558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more</a:t>
              </a:r>
              <a:br>
                <a:rPr lang="en-US" sz="2400" i="1" dirty="0"/>
              </a:br>
              <a:r>
                <a:rPr lang="en-US" sz="2400" i="1" dirty="0"/>
                <a:t>choices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7CF0482-46CB-7A41-B71C-42815D97CAA8}"/>
                </a:ext>
              </a:extLst>
            </p:cNvPr>
            <p:cNvSpPr txBox="1"/>
            <p:nvPr/>
          </p:nvSpPr>
          <p:spPr>
            <a:xfrm>
              <a:off x="3927993" y="3670346"/>
              <a:ext cx="12558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more</a:t>
              </a:r>
              <a:br>
                <a:rPr lang="en-US" sz="2400" i="1" dirty="0"/>
              </a:br>
              <a:r>
                <a:rPr lang="en-US" sz="2400" i="1" dirty="0"/>
                <a:t>choices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0FBF077A-3741-F648-AB0B-6EB5155B2030}"/>
                </a:ext>
              </a:extLst>
            </p:cNvPr>
            <p:cNvSpPr txBox="1"/>
            <p:nvPr/>
          </p:nvSpPr>
          <p:spPr>
            <a:xfrm>
              <a:off x="9428335" y="5295897"/>
              <a:ext cx="12558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more</a:t>
              </a:r>
              <a:br>
                <a:rPr lang="en-US" sz="2400" i="1" dirty="0"/>
              </a:br>
              <a:r>
                <a:rPr lang="en-US" sz="2400" i="1" dirty="0"/>
                <a:t>choices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D649C54-2666-52DC-F7AF-8D16F8848637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21.3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C9A9D79-C96A-0682-2760-0DD79E9D6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0"/>
            <a:ext cx="11825187" cy="1934840"/>
          </a:xfrm>
        </p:spPr>
        <p:txBody>
          <a:bodyPr>
            <a:normAutofit/>
          </a:bodyPr>
          <a:lstStyle/>
          <a:p>
            <a:r>
              <a:rPr lang="en-US" dirty="0"/>
              <a:t>Decision tree for whether </a:t>
            </a:r>
            <a:br>
              <a:rPr lang="en-US" dirty="0"/>
            </a:br>
            <a:r>
              <a:rPr lang="en-US" dirty="0"/>
              <a:t>police stop a car </a:t>
            </a:r>
            <a:br>
              <a:rPr lang="en-US" dirty="0"/>
            </a:br>
            <a:r>
              <a:rPr lang="en-US" sz="3100" dirty="0"/>
              <a:t>(selected path in 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3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46DED2B-9A6A-6DA0-B67E-34BF48EFD9EF}"/>
              </a:ext>
            </a:extLst>
          </p:cNvPr>
          <p:cNvGrpSpPr/>
          <p:nvPr/>
        </p:nvGrpSpPr>
        <p:grpSpPr>
          <a:xfrm>
            <a:off x="4283193" y="305362"/>
            <a:ext cx="7309846" cy="6026231"/>
            <a:chOff x="2114157" y="305362"/>
            <a:chExt cx="7309846" cy="6026231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D8D92760-6CA0-6449-8826-B65BB29BFDFC}"/>
                </a:ext>
              </a:extLst>
            </p:cNvPr>
            <p:cNvSpPr txBox="1"/>
            <p:nvPr/>
          </p:nvSpPr>
          <p:spPr>
            <a:xfrm>
              <a:off x="5558621" y="2678976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Y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B1A7AFB-360B-D74D-B0BD-3ADCC41E592E}"/>
                </a:ext>
              </a:extLst>
            </p:cNvPr>
            <p:cNvSpPr txBox="1"/>
            <p:nvPr/>
          </p:nvSpPr>
          <p:spPr>
            <a:xfrm>
              <a:off x="6404858" y="305362"/>
              <a:ext cx="18637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/>
                <a:t>more choices</a:t>
              </a:r>
              <a:br>
                <a:rPr lang="en-US" sz="2400" i="1" dirty="0"/>
              </a:br>
              <a:r>
                <a:rPr lang="en-US" sz="2400" i="1" dirty="0"/>
                <a:t>before this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AEC63D0-1EE0-2140-BB6C-B91FFA6483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03400" y="2014337"/>
              <a:ext cx="1080000" cy="108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5A191F-0D46-B044-8FC7-9EBA6E696334}"/>
                </a:ext>
              </a:extLst>
            </p:cNvPr>
            <p:cNvSpPr txBox="1"/>
            <p:nvPr/>
          </p:nvSpPr>
          <p:spPr>
            <a:xfrm>
              <a:off x="7234859" y="1755918"/>
              <a:ext cx="12558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driving</a:t>
              </a:r>
              <a:br>
                <a:rPr lang="en-US" sz="2400" dirty="0"/>
              </a:br>
              <a:r>
                <a:rPr lang="en-US" sz="2400" dirty="0"/>
                <a:t>too fast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E490BD1-2EDE-8349-89CE-43F49CD0F2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8744" y="3687419"/>
              <a:ext cx="1080000" cy="108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0290F6-925A-CC46-9DCD-B3395EE265E0}"/>
                </a:ext>
              </a:extLst>
            </p:cNvPr>
            <p:cNvSpPr txBox="1"/>
            <p:nvPr/>
          </p:nvSpPr>
          <p:spPr>
            <a:xfrm>
              <a:off x="2974717" y="3348758"/>
              <a:ext cx="17898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emergency vehicle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7A66BCA-0FE0-6C49-AEB6-9994301A98C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825010" y="3343649"/>
              <a:ext cx="1461569" cy="900000"/>
              <a:chOff x="2721162" y="2446419"/>
              <a:chExt cx="2484761" cy="1530058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20EDDD32-B7E9-F74D-9001-6924DC20A8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1439" y="3075541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B125AB0-6091-ED44-9CBC-841C0BA583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5332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DA3E58D-DBD5-7845-9D13-83F210EB6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0024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9F0B7118-5FE3-AD4C-A6C6-BFF7FE7E55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61486" y="3096000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0A80F892-A4DA-6D47-A4F9-EC4EC02B0B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75379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070B753-43F2-C54A-B08E-3DE002FCE3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0071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7AE8586C-DD0E-1747-8F04-80B15681CA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78910" y="2446419"/>
                <a:ext cx="540000" cy="540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0A5FC7E-474B-0D47-9F5D-DB8E6893D998}"/>
                  </a:ext>
                </a:extLst>
              </p:cNvPr>
              <p:cNvCxnSpPr>
                <a:stCxn id="60" idx="3"/>
                <a:endCxn id="54" idx="7"/>
              </p:cNvCxnSpPr>
              <p:nvPr/>
            </p:nvCxnSpPr>
            <p:spPr>
              <a:xfrm flipH="1">
                <a:off x="3541787" y="2907338"/>
                <a:ext cx="216204" cy="22145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149BC99-CD3C-C743-A634-BB9B560FAAB4}"/>
                  </a:ext>
                </a:extLst>
              </p:cNvPr>
              <p:cNvCxnSpPr>
                <a:cxnSpLocks/>
                <a:stCxn id="60" idx="5"/>
                <a:endCxn id="57" idx="1"/>
              </p:cNvCxnSpPr>
              <p:nvPr/>
            </p:nvCxnSpPr>
            <p:spPr>
              <a:xfrm>
                <a:off x="4139829" y="2907338"/>
                <a:ext cx="274904" cy="241909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E3688464-E00F-8B4E-B58D-CEC16A19F9E8}"/>
                  </a:ext>
                </a:extLst>
              </p:cNvPr>
              <p:cNvCxnSpPr>
                <a:cxnSpLocks/>
                <a:stCxn id="54" idx="3"/>
                <a:endCxn id="55" idx="7"/>
              </p:cNvCxnSpPr>
              <p:nvPr/>
            </p:nvCxnSpPr>
            <p:spPr>
              <a:xfrm flipH="1">
                <a:off x="3152231" y="3385889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1F14ED1-77DF-C94A-9C49-F0805AFB757C}"/>
                  </a:ext>
                </a:extLst>
              </p:cNvPr>
              <p:cNvCxnSpPr>
                <a:cxnSpLocks/>
                <a:stCxn id="54" idx="5"/>
                <a:endCxn id="56" idx="1"/>
              </p:cNvCxnSpPr>
              <p:nvPr/>
            </p:nvCxnSpPr>
            <p:spPr>
              <a:xfrm>
                <a:off x="3541787" y="3385889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0A32832C-5458-EC45-AF2C-63BF17E77A5D}"/>
                  </a:ext>
                </a:extLst>
              </p:cNvPr>
              <p:cNvCxnSpPr>
                <a:cxnSpLocks/>
                <a:stCxn id="57" idx="5"/>
                <a:endCxn id="59" idx="1"/>
              </p:cNvCxnSpPr>
              <p:nvPr/>
            </p:nvCxnSpPr>
            <p:spPr>
              <a:xfrm>
                <a:off x="4671834" y="3406348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DA7DBBBF-728A-B24C-8923-9FEDF9FCB833}"/>
                  </a:ext>
                </a:extLst>
              </p:cNvPr>
              <p:cNvCxnSpPr>
                <a:cxnSpLocks/>
                <a:stCxn id="57" idx="3"/>
                <a:endCxn id="58" idx="7"/>
              </p:cNvCxnSpPr>
              <p:nvPr/>
            </p:nvCxnSpPr>
            <p:spPr>
              <a:xfrm flipH="1">
                <a:off x="4282278" y="3406348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C13190D-22FC-4D41-AF58-3F88EAB3469F}"/>
                  </a:ext>
                </a:extLst>
              </p:cNvPr>
              <p:cNvSpPr txBox="1"/>
              <p:nvPr/>
            </p:nvSpPr>
            <p:spPr>
              <a:xfrm>
                <a:off x="27211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940C3C3-A696-B941-8CFB-18A2C95426DC}"/>
                  </a:ext>
                </a:extLst>
              </p:cNvPr>
              <p:cNvSpPr txBox="1"/>
              <p:nvPr/>
            </p:nvSpPr>
            <p:spPr>
              <a:xfrm>
                <a:off x="304637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56B7108B-488B-0D4A-ACE4-13DE68B59ACD}"/>
                  </a:ext>
                </a:extLst>
              </p:cNvPr>
              <p:cNvSpPr txBox="1"/>
              <p:nvPr/>
            </p:nvSpPr>
            <p:spPr>
              <a:xfrm>
                <a:off x="3448854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3F80235-125E-3746-9B24-A087B67872C3}"/>
                  </a:ext>
                </a:extLst>
              </p:cNvPr>
              <p:cNvSpPr txBox="1"/>
              <p:nvPr/>
            </p:nvSpPr>
            <p:spPr>
              <a:xfrm>
                <a:off x="367592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F6D73C0-3347-7548-A56A-E5969F71CEEE}"/>
                  </a:ext>
                </a:extLst>
              </p:cNvPr>
              <p:cNvSpPr txBox="1"/>
              <p:nvPr/>
            </p:nvSpPr>
            <p:spPr>
              <a:xfrm>
                <a:off x="39287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1CB88DA6-6FDC-DA4C-9C8A-774642CC60AA}"/>
                  </a:ext>
                </a:extLst>
              </p:cNvPr>
              <p:cNvSpPr txBox="1"/>
              <p:nvPr/>
            </p:nvSpPr>
            <p:spPr>
              <a:xfrm>
                <a:off x="4177497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73D09D15-128F-5E4B-98C6-807024D641C9}"/>
                  </a:ext>
                </a:extLst>
              </p:cNvPr>
              <p:cNvSpPr txBox="1"/>
              <p:nvPr/>
            </p:nvSpPr>
            <p:spPr>
              <a:xfrm>
                <a:off x="4538765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434DE1C-474A-EF47-B733-7E360888868B}"/>
                  </a:ext>
                </a:extLst>
              </p:cNvPr>
              <p:cNvSpPr txBox="1"/>
              <p:nvPr/>
            </p:nvSpPr>
            <p:spPr>
              <a:xfrm>
                <a:off x="4862559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6343435-AFB1-3E40-B554-956714F75CD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01466" y="4960975"/>
              <a:ext cx="1461569" cy="900000"/>
              <a:chOff x="2721162" y="2446419"/>
              <a:chExt cx="2484761" cy="1530058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A1437A86-1EDC-C544-9699-96F28D0DDB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1439" y="3075541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D8B3864B-3FBC-0C47-8A0F-9D0FDF3B08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5332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14C440A-52BB-F047-BF6A-A5F9E6322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0024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EE05E353-E5AA-FD46-AAAA-D434C62CDC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61486" y="3096000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80A87E7-8554-CE45-AC57-A04E745BFC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75379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B39E2468-8C4F-BB46-83A6-E940C90F7B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0071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1EE30834-3A9D-6A4B-99C1-E81E07DDC5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78910" y="2446419"/>
                <a:ext cx="540000" cy="540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80C08790-D03D-3B46-ABF0-1A0D9973762C}"/>
                  </a:ext>
                </a:extLst>
              </p:cNvPr>
              <p:cNvCxnSpPr>
                <a:cxnSpLocks/>
                <a:stCxn id="82" idx="3"/>
                <a:endCxn id="76" idx="7"/>
              </p:cNvCxnSpPr>
              <p:nvPr/>
            </p:nvCxnSpPr>
            <p:spPr>
              <a:xfrm flipH="1">
                <a:off x="3541787" y="2907338"/>
                <a:ext cx="216204" cy="22145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474DD07-A0B1-8749-8BFF-C3250828E6A9}"/>
                  </a:ext>
                </a:extLst>
              </p:cNvPr>
              <p:cNvCxnSpPr>
                <a:cxnSpLocks/>
                <a:stCxn id="82" idx="5"/>
                <a:endCxn id="79" idx="1"/>
              </p:cNvCxnSpPr>
              <p:nvPr/>
            </p:nvCxnSpPr>
            <p:spPr>
              <a:xfrm>
                <a:off x="4139829" y="2907338"/>
                <a:ext cx="274904" cy="241909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D82D2A3-6D98-F04F-99A3-361EA4974D22}"/>
                  </a:ext>
                </a:extLst>
              </p:cNvPr>
              <p:cNvCxnSpPr>
                <a:cxnSpLocks/>
                <a:stCxn id="76" idx="3"/>
                <a:endCxn id="77" idx="7"/>
              </p:cNvCxnSpPr>
              <p:nvPr/>
            </p:nvCxnSpPr>
            <p:spPr>
              <a:xfrm flipH="1">
                <a:off x="3152231" y="3385889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055C360-BEC5-AB4B-A44D-49A64FD8EE9B}"/>
                  </a:ext>
                </a:extLst>
              </p:cNvPr>
              <p:cNvCxnSpPr>
                <a:cxnSpLocks/>
                <a:stCxn id="76" idx="5"/>
                <a:endCxn id="78" idx="1"/>
              </p:cNvCxnSpPr>
              <p:nvPr/>
            </p:nvCxnSpPr>
            <p:spPr>
              <a:xfrm>
                <a:off x="3541787" y="3385889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11E03913-FA2F-E842-8C15-C7F4725BCA94}"/>
                  </a:ext>
                </a:extLst>
              </p:cNvPr>
              <p:cNvCxnSpPr>
                <a:cxnSpLocks/>
                <a:stCxn id="79" idx="5"/>
                <a:endCxn id="81" idx="1"/>
              </p:cNvCxnSpPr>
              <p:nvPr/>
            </p:nvCxnSpPr>
            <p:spPr>
              <a:xfrm>
                <a:off x="4671834" y="3406348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227FBA1-83DC-7A49-A563-B5AEB2FDD53D}"/>
                  </a:ext>
                </a:extLst>
              </p:cNvPr>
              <p:cNvCxnSpPr>
                <a:cxnSpLocks/>
                <a:stCxn id="79" idx="3"/>
                <a:endCxn id="80" idx="7"/>
              </p:cNvCxnSpPr>
              <p:nvPr/>
            </p:nvCxnSpPr>
            <p:spPr>
              <a:xfrm flipH="1">
                <a:off x="4282278" y="3406348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3F375BD8-8D3E-7146-BCFC-90E3E28924FE}"/>
                  </a:ext>
                </a:extLst>
              </p:cNvPr>
              <p:cNvSpPr txBox="1"/>
              <p:nvPr/>
            </p:nvSpPr>
            <p:spPr>
              <a:xfrm>
                <a:off x="27211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F46EEE82-DAF1-4A44-892D-CF52914C7A4E}"/>
                  </a:ext>
                </a:extLst>
              </p:cNvPr>
              <p:cNvSpPr txBox="1"/>
              <p:nvPr/>
            </p:nvSpPr>
            <p:spPr>
              <a:xfrm>
                <a:off x="304637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FBF37D8-1F14-9A43-87D0-8E4471C3D6F3}"/>
                  </a:ext>
                </a:extLst>
              </p:cNvPr>
              <p:cNvSpPr txBox="1"/>
              <p:nvPr/>
            </p:nvSpPr>
            <p:spPr>
              <a:xfrm>
                <a:off x="3448854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B8E9A43-D452-8D49-A34C-FE731FC71027}"/>
                  </a:ext>
                </a:extLst>
              </p:cNvPr>
              <p:cNvSpPr txBox="1"/>
              <p:nvPr/>
            </p:nvSpPr>
            <p:spPr>
              <a:xfrm>
                <a:off x="3675920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B7777ED-07C1-9C4D-8C0F-CCB35F3EA5C8}"/>
                  </a:ext>
                </a:extLst>
              </p:cNvPr>
              <p:cNvSpPr txBox="1"/>
              <p:nvPr/>
            </p:nvSpPr>
            <p:spPr>
              <a:xfrm>
                <a:off x="3928762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3592BDEA-1BF6-4842-8E0C-A93D2E057C3F}"/>
                  </a:ext>
                </a:extLst>
              </p:cNvPr>
              <p:cNvSpPr txBox="1"/>
              <p:nvPr/>
            </p:nvSpPr>
            <p:spPr>
              <a:xfrm>
                <a:off x="4177497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5A9A55D-4332-1A42-A5C0-BBF3900D1407}"/>
                  </a:ext>
                </a:extLst>
              </p:cNvPr>
              <p:cNvSpPr txBox="1"/>
              <p:nvPr/>
            </p:nvSpPr>
            <p:spPr>
              <a:xfrm>
                <a:off x="4538765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A44CC11C-CF3C-9C46-B703-10FE4D1FA95A}"/>
                  </a:ext>
                </a:extLst>
              </p:cNvPr>
              <p:cNvSpPr txBox="1"/>
              <p:nvPr/>
            </p:nvSpPr>
            <p:spPr>
              <a:xfrm>
                <a:off x="4862559" y="360714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D8AA45AE-818E-9743-820B-7F916C3B6D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94741" y="5250186"/>
              <a:ext cx="1136291" cy="1079598"/>
              <a:chOff x="1771112" y="4256741"/>
              <a:chExt cx="1515620" cy="1440000"/>
            </a:xfrm>
          </p:grpSpPr>
          <p:sp>
            <p:nvSpPr>
              <p:cNvPr id="100" name="Snip Diagonal Corner of Rectangle 99">
                <a:extLst>
                  <a:ext uri="{FF2B5EF4-FFF2-40B4-BE49-F238E27FC236}">
                    <a16:creationId xmlns:a16="http://schemas.microsoft.com/office/drawing/2014/main" id="{0485D69C-4D93-6B41-B16D-E083705ABA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08922" y="4256741"/>
                <a:ext cx="1440000" cy="1440000"/>
              </a:xfrm>
              <a:prstGeom prst="snip2DiagRect">
                <a:avLst>
                  <a:gd name="adj1" fmla="val 26590"/>
                  <a:gd name="adj2" fmla="val 2476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Snip Diagonal Corner of Rectangle 100">
                <a:extLst>
                  <a:ext uri="{FF2B5EF4-FFF2-40B4-BE49-F238E27FC236}">
                    <a16:creationId xmlns:a16="http://schemas.microsoft.com/office/drawing/2014/main" id="{2360491A-671B-2047-B685-D1F00D73C7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8922" y="4346741"/>
                <a:ext cx="1260000" cy="1260000"/>
              </a:xfrm>
              <a:prstGeom prst="snip2DiagRect">
                <a:avLst>
                  <a:gd name="adj1" fmla="val 26590"/>
                  <a:gd name="adj2" fmla="val 24760"/>
                </a:avLst>
              </a:prstGeom>
              <a:solidFill>
                <a:srgbClr val="FF0000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2166D3E6-BD87-0549-B03A-E365E1E34124}"/>
                  </a:ext>
                </a:extLst>
              </p:cNvPr>
              <p:cNvSpPr txBox="1"/>
              <p:nvPr/>
            </p:nvSpPr>
            <p:spPr>
              <a:xfrm>
                <a:off x="1771112" y="4603323"/>
                <a:ext cx="1515620" cy="69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STOP</a:t>
                </a:r>
              </a:p>
            </p:txBody>
          </p:sp>
        </p:grp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5BA45743-3086-7648-A9F0-207BCC1956CC}"/>
                </a:ext>
              </a:extLst>
            </p:cNvPr>
            <p:cNvCxnSpPr>
              <a:cxnSpLocks/>
              <a:stCxn id="21" idx="3"/>
              <a:endCxn id="4" idx="1"/>
            </p:cNvCxnSpPr>
            <p:nvPr/>
          </p:nvCxnSpPr>
          <p:spPr>
            <a:xfrm>
              <a:off x="5762298" y="1275313"/>
              <a:ext cx="499264" cy="89718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47E5E526-9600-1C4E-9360-C7947963E9A4}"/>
                </a:ext>
              </a:extLst>
            </p:cNvPr>
            <p:cNvCxnSpPr>
              <a:cxnSpLocks/>
              <a:stCxn id="4" idx="3"/>
              <a:endCxn id="10" idx="7"/>
            </p:cNvCxnSpPr>
            <p:nvPr/>
          </p:nvCxnSpPr>
          <p:spPr>
            <a:xfrm flipH="1">
              <a:off x="5330582" y="2936175"/>
              <a:ext cx="930980" cy="90940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4D5AAE31-A89E-2B47-8559-CDA0621E7267}"/>
                </a:ext>
              </a:extLst>
            </p:cNvPr>
            <p:cNvCxnSpPr>
              <a:cxnSpLocks/>
            </p:cNvCxnSpPr>
            <p:nvPr/>
          </p:nvCxnSpPr>
          <p:spPr>
            <a:xfrm>
              <a:off x="6992616" y="2963381"/>
              <a:ext cx="402564" cy="387229"/>
            </a:xfrm>
            <a:prstGeom prst="straightConnector1">
              <a:avLst/>
            </a:prstGeom>
            <a:ln w="38100">
              <a:solidFill>
                <a:srgbClr val="043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AE0E382-10AD-4C41-9234-FD252688F25A}"/>
                </a:ext>
              </a:extLst>
            </p:cNvPr>
            <p:cNvSpPr txBox="1"/>
            <p:nvPr/>
          </p:nvSpPr>
          <p:spPr>
            <a:xfrm>
              <a:off x="7087217" y="2676375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N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ECD2C06-6DBB-804C-86E0-47CA1FFBAF37}"/>
                </a:ext>
              </a:extLst>
            </p:cNvPr>
            <p:cNvSpPr txBox="1"/>
            <p:nvPr/>
          </p:nvSpPr>
          <p:spPr>
            <a:xfrm>
              <a:off x="3852583" y="4367810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Y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AAC2C1E-AE23-764E-9226-7ECFE77BEE80}"/>
                </a:ext>
              </a:extLst>
            </p:cNvPr>
            <p:cNvSpPr txBox="1"/>
            <p:nvPr/>
          </p:nvSpPr>
          <p:spPr>
            <a:xfrm>
              <a:off x="5480569" y="4365209"/>
              <a:ext cx="6495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N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7CF0482-46CB-7A41-B71C-42815D97CAA8}"/>
                </a:ext>
              </a:extLst>
            </p:cNvPr>
            <p:cNvSpPr txBox="1"/>
            <p:nvPr/>
          </p:nvSpPr>
          <p:spPr>
            <a:xfrm>
              <a:off x="8168168" y="3811920"/>
              <a:ext cx="12558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more</a:t>
              </a:r>
              <a:br>
                <a:rPr lang="en-US" sz="2400" i="1" dirty="0"/>
              </a:br>
              <a:r>
                <a:rPr lang="en-US" sz="2400" i="1" dirty="0"/>
                <a:t>choices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0FBF077A-3741-F648-AB0B-6EB5155B2030}"/>
                </a:ext>
              </a:extLst>
            </p:cNvPr>
            <p:cNvSpPr txBox="1"/>
            <p:nvPr/>
          </p:nvSpPr>
          <p:spPr>
            <a:xfrm>
              <a:off x="2114157" y="5500596"/>
              <a:ext cx="12558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more</a:t>
              </a:r>
              <a:br>
                <a:rPr lang="en-US" sz="2400" i="1" dirty="0"/>
              </a:br>
              <a:r>
                <a:rPr lang="en-US" sz="2400" i="1" dirty="0"/>
                <a:t>choices</a:t>
              </a:r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FD376E2F-98EA-4141-9129-8A4A32624998}"/>
                </a:ext>
              </a:extLst>
            </p:cNvPr>
            <p:cNvCxnSpPr>
              <a:cxnSpLocks/>
              <a:stCxn id="10" idx="5"/>
            </p:cNvCxnSpPr>
            <p:nvPr/>
          </p:nvCxnSpPr>
          <p:spPr>
            <a:xfrm>
              <a:off x="5330582" y="4609257"/>
              <a:ext cx="486831" cy="71520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E3649CDA-D09B-6F47-9472-8CC4245A11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4633" y="4621000"/>
              <a:ext cx="402564" cy="387229"/>
            </a:xfrm>
            <a:prstGeom prst="straightConnector1">
              <a:avLst/>
            </a:prstGeom>
            <a:ln w="38100">
              <a:solidFill>
                <a:srgbClr val="043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DC07610-39C9-E743-9632-4094DEC16987}"/>
                </a:ext>
              </a:extLst>
            </p:cNvPr>
            <p:cNvSpPr txBox="1"/>
            <p:nvPr/>
          </p:nvSpPr>
          <p:spPr>
            <a:xfrm>
              <a:off x="3059672" y="4544025"/>
              <a:ext cx="12558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p=0.01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81E1B33-B91E-F942-BC6D-9DC347A9B151}"/>
                </a:ext>
              </a:extLst>
            </p:cNvPr>
            <p:cNvSpPr txBox="1"/>
            <p:nvPr/>
          </p:nvSpPr>
          <p:spPr>
            <a:xfrm>
              <a:off x="5957338" y="4544025"/>
              <a:ext cx="12558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p=0.99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91EE846-226F-4846-B2C6-794962AA5CAC}"/>
                </a:ext>
              </a:extLst>
            </p:cNvPr>
            <p:cNvSpPr txBox="1"/>
            <p:nvPr/>
          </p:nvSpPr>
          <p:spPr>
            <a:xfrm>
              <a:off x="4783979" y="2794944"/>
              <a:ext cx="12558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p=0.02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7FD47CA-E3C1-6F44-89FC-026856FEB8E4}"/>
                </a:ext>
              </a:extLst>
            </p:cNvPr>
            <p:cNvSpPr txBox="1"/>
            <p:nvPr/>
          </p:nvSpPr>
          <p:spPr>
            <a:xfrm>
              <a:off x="7681645" y="2794944"/>
              <a:ext cx="12558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p=0.98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ACB2D88-B27C-0F49-9C25-0B129F5C2F3F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5209576" y="710671"/>
              <a:ext cx="1548902" cy="842128"/>
              <a:chOff x="2721162" y="2446419"/>
              <a:chExt cx="2633236" cy="1431672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7E8DF0E-ABCA-EB41-81E8-AAB753E6C4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1439" y="3075541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32ACFE5-033D-4C46-8986-4023DCBD16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5332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5F6B3B18-CAD9-6246-A16B-66085848AD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10024" y="3499144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EEC210B-80DB-9345-8EBE-E15629B7CE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61486" y="3096000"/>
                <a:ext cx="363595" cy="36359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7A3CD94C-9ADE-8048-9B60-131CC8852E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4418" y="3519603"/>
                <a:ext cx="242397" cy="24239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A75ED6E8-B413-6B47-97BC-93F091B684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78910" y="2446419"/>
                <a:ext cx="540000" cy="540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25D8EA1-5533-C34B-8170-FA39B1BBB525}"/>
                  </a:ext>
                </a:extLst>
              </p:cNvPr>
              <p:cNvCxnSpPr>
                <a:stCxn id="6" idx="3"/>
                <a:endCxn id="17" idx="7"/>
              </p:cNvCxnSpPr>
              <p:nvPr/>
            </p:nvCxnSpPr>
            <p:spPr>
              <a:xfrm flipH="1">
                <a:off x="3541787" y="2907338"/>
                <a:ext cx="216204" cy="22145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ED326A5-17D0-D140-B9D8-6B026D282FD2}"/>
                  </a:ext>
                </a:extLst>
              </p:cNvPr>
              <p:cNvCxnSpPr>
                <a:cxnSpLocks/>
                <a:stCxn id="6" idx="5"/>
                <a:endCxn id="21" idx="1"/>
              </p:cNvCxnSpPr>
              <p:nvPr/>
            </p:nvCxnSpPr>
            <p:spPr>
              <a:xfrm>
                <a:off x="4139829" y="2907338"/>
                <a:ext cx="274904" cy="24190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B6516B6-F9F2-2045-BEA0-C9B524467149}"/>
                  </a:ext>
                </a:extLst>
              </p:cNvPr>
              <p:cNvCxnSpPr>
                <a:cxnSpLocks/>
                <a:stCxn id="17" idx="3"/>
                <a:endCxn id="18" idx="7"/>
              </p:cNvCxnSpPr>
              <p:nvPr/>
            </p:nvCxnSpPr>
            <p:spPr>
              <a:xfrm flipH="1">
                <a:off x="3152231" y="3385889"/>
                <a:ext cx="13245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4CBC05B-1840-6544-AABB-94416FD3622C}"/>
                  </a:ext>
                </a:extLst>
              </p:cNvPr>
              <p:cNvCxnSpPr>
                <a:cxnSpLocks/>
                <a:stCxn id="17" idx="5"/>
                <a:endCxn id="19" idx="1"/>
              </p:cNvCxnSpPr>
              <p:nvPr/>
            </p:nvCxnSpPr>
            <p:spPr>
              <a:xfrm>
                <a:off x="3541787" y="3385889"/>
                <a:ext cx="103735" cy="1487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151B03E-C252-CB46-B6B4-2FE6F418B3E4}"/>
                  </a:ext>
                </a:extLst>
              </p:cNvPr>
              <p:cNvCxnSpPr>
                <a:cxnSpLocks/>
                <a:stCxn id="21" idx="5"/>
                <a:endCxn id="22" idx="1"/>
              </p:cNvCxnSpPr>
              <p:nvPr/>
            </p:nvCxnSpPr>
            <p:spPr>
              <a:xfrm>
                <a:off x="4671834" y="3406347"/>
                <a:ext cx="108083" cy="148756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2A0BF16-9D8B-FF41-BF23-F1CF834F0A63}"/>
                  </a:ext>
                </a:extLst>
              </p:cNvPr>
              <p:cNvSpPr txBox="1"/>
              <p:nvPr/>
            </p:nvSpPr>
            <p:spPr>
              <a:xfrm>
                <a:off x="2721162" y="3508759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D78A5B7-7654-A14D-90FD-7C9D08211CDF}"/>
                  </a:ext>
                </a:extLst>
              </p:cNvPr>
              <p:cNvSpPr txBox="1"/>
              <p:nvPr/>
            </p:nvSpPr>
            <p:spPr>
              <a:xfrm>
                <a:off x="3046369" y="3508759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A30A3E9-F478-8F4F-BB65-FBC87BBB2C6D}"/>
                  </a:ext>
                </a:extLst>
              </p:cNvPr>
              <p:cNvSpPr txBox="1"/>
              <p:nvPr/>
            </p:nvSpPr>
            <p:spPr>
              <a:xfrm>
                <a:off x="3448853" y="3508759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0BCDD23-B4A6-7043-8F16-00CB2C18BB39}"/>
                  </a:ext>
                </a:extLst>
              </p:cNvPr>
              <p:cNvSpPr txBox="1"/>
              <p:nvPr/>
            </p:nvSpPr>
            <p:spPr>
              <a:xfrm>
                <a:off x="3744787" y="3508759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7D65314-C2AE-A349-84E4-327579068DCD}"/>
                  </a:ext>
                </a:extLst>
              </p:cNvPr>
              <p:cNvSpPr txBox="1"/>
              <p:nvPr/>
            </p:nvSpPr>
            <p:spPr>
              <a:xfrm>
                <a:off x="5011034" y="3508759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487F160-97AD-914A-943B-571DE895EFE6}"/>
                  </a:ext>
                </a:extLst>
              </p:cNvPr>
              <p:cNvSpPr txBox="1"/>
              <p:nvPr/>
            </p:nvSpPr>
            <p:spPr>
              <a:xfrm>
                <a:off x="4630086" y="3508759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68F245F-B8B7-4E62-F711-140C7B54124E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21.4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87F9BF4D-6D1E-C51B-5476-9BC95A68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decision tree </a:t>
            </a:r>
            <a:br>
              <a:rPr lang="en-US" dirty="0"/>
            </a:br>
            <a:r>
              <a:rPr lang="en-US" sz="3200" dirty="0"/>
              <a:t>taking into account emergency vehicles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26F29E2-24AE-BC9A-4007-375A261B0961}"/>
              </a:ext>
            </a:extLst>
          </p:cNvPr>
          <p:cNvGrpSpPr/>
          <p:nvPr/>
        </p:nvGrpSpPr>
        <p:grpSpPr>
          <a:xfrm>
            <a:off x="592724" y="572295"/>
            <a:ext cx="11621878" cy="6343126"/>
            <a:chOff x="18569" y="295850"/>
            <a:chExt cx="11621878" cy="634312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4A21319-2FF2-8B43-9BA9-58F2ED646910}"/>
                </a:ext>
              </a:extLst>
            </p:cNvPr>
            <p:cNvGrpSpPr/>
            <p:nvPr/>
          </p:nvGrpSpPr>
          <p:grpSpPr>
            <a:xfrm>
              <a:off x="1689653" y="1292088"/>
              <a:ext cx="4446145" cy="1073426"/>
              <a:chOff x="1073427" y="1292088"/>
              <a:chExt cx="4446145" cy="1073426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6925E1B-4F9F-3548-8835-118D9ABDC290}"/>
                  </a:ext>
                </a:extLst>
              </p:cNvPr>
              <p:cNvSpPr/>
              <p:nvPr/>
            </p:nvSpPr>
            <p:spPr>
              <a:xfrm>
                <a:off x="2484783" y="1292088"/>
                <a:ext cx="1371600" cy="10734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4000"/>
                  </a:lnSpc>
                </a:pPr>
                <a:endParaRPr lang="en-US" sz="4000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5C25B50-4771-524A-9646-2B7F390DF4F0}"/>
                  </a:ext>
                </a:extLst>
              </p:cNvPr>
              <p:cNvSpPr txBox="1"/>
              <p:nvPr/>
            </p:nvSpPr>
            <p:spPr>
              <a:xfrm>
                <a:off x="1073427" y="1522564"/>
                <a:ext cx="407484" cy="612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4000"/>
                  </a:lnSpc>
                </a:pPr>
                <a:r>
                  <a:rPr lang="en-US" sz="4000" dirty="0"/>
                  <a:t>x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FAEC8E-FEE8-1E4C-ADC3-DF300A70B100}"/>
                  </a:ext>
                </a:extLst>
              </p:cNvPr>
              <p:cNvSpPr txBox="1"/>
              <p:nvPr/>
            </p:nvSpPr>
            <p:spPr>
              <a:xfrm>
                <a:off x="2671888" y="1474858"/>
                <a:ext cx="99738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chemeClr val="bg1"/>
                    </a:solidFill>
                  </a:rPr>
                  <a:t>B(x)</a:t>
                </a:r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92FDF73D-DC53-4F41-A307-BF6C22C102DD}"/>
                  </a:ext>
                </a:extLst>
              </p:cNvPr>
              <p:cNvCxnSpPr>
                <a:stCxn id="3" idx="3"/>
                <a:endCxn id="2" idx="1"/>
              </p:cNvCxnSpPr>
              <p:nvPr/>
            </p:nvCxnSpPr>
            <p:spPr>
              <a:xfrm flipV="1">
                <a:off x="1480911" y="1828801"/>
                <a:ext cx="1003872" cy="1"/>
              </a:xfrm>
              <a:prstGeom prst="straightConnector1">
                <a:avLst/>
              </a:prstGeom>
              <a:ln w="76200">
                <a:solidFill>
                  <a:srgbClr val="0432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6316CC49-3F8C-3945-9D8B-DC68FEB5F20D}"/>
                  </a:ext>
                </a:extLst>
              </p:cNvPr>
              <p:cNvCxnSpPr/>
              <p:nvPr/>
            </p:nvCxnSpPr>
            <p:spPr>
              <a:xfrm flipV="1">
                <a:off x="3856383" y="1842771"/>
                <a:ext cx="1003872" cy="1"/>
              </a:xfrm>
              <a:prstGeom prst="straightConnector1">
                <a:avLst/>
              </a:prstGeom>
              <a:ln w="76200">
                <a:solidFill>
                  <a:srgbClr val="0432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92F0C7-179B-4F4B-8BA5-A0A273147113}"/>
                  </a:ext>
                </a:extLst>
              </p:cNvPr>
              <p:cNvSpPr txBox="1"/>
              <p:nvPr/>
            </p:nvSpPr>
            <p:spPr>
              <a:xfrm>
                <a:off x="4860255" y="1663485"/>
                <a:ext cx="659317" cy="621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000"/>
                  </a:lnSpc>
                </a:pPr>
                <a:r>
                  <a:rPr lang="en-US" sz="5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✘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C9EBBF2-7D40-8B40-8A32-2642BEF864D8}"/>
                </a:ext>
              </a:extLst>
            </p:cNvPr>
            <p:cNvSpPr txBox="1"/>
            <p:nvPr/>
          </p:nvSpPr>
          <p:spPr>
            <a:xfrm>
              <a:off x="1471644" y="838242"/>
              <a:ext cx="843501" cy="558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4000"/>
                </a:lnSpc>
              </a:pPr>
              <a:r>
                <a:rPr lang="en-US" sz="2800" dirty="0"/>
                <a:t>input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2E5AFC-76F7-3E4A-A1DE-511AA4D6A520}"/>
                </a:ext>
              </a:extLst>
            </p:cNvPr>
            <p:cNvSpPr txBox="1"/>
            <p:nvPr/>
          </p:nvSpPr>
          <p:spPr>
            <a:xfrm>
              <a:off x="2982582" y="295850"/>
              <a:ext cx="164820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black-box </a:t>
              </a:r>
              <a:br>
                <a:rPr lang="en-US" sz="2800" dirty="0"/>
              </a:br>
              <a:r>
                <a:rPr lang="en-US" sz="2800" dirty="0"/>
                <a:t>algorithm</a:t>
              </a:r>
            </a:p>
          </p:txBody>
        </p:sp>
        <p:sp>
          <p:nvSpPr>
            <p:cNvPr id="14" name="Oval Callout 13">
              <a:extLst>
                <a:ext uri="{FF2B5EF4-FFF2-40B4-BE49-F238E27FC236}">
                  <a16:creationId xmlns:a16="http://schemas.microsoft.com/office/drawing/2014/main" id="{BE2FC471-A250-7B40-BAC1-016C51D11C04}"/>
                </a:ext>
              </a:extLst>
            </p:cNvPr>
            <p:cNvSpPr/>
            <p:nvPr/>
          </p:nvSpPr>
          <p:spPr>
            <a:xfrm>
              <a:off x="6269968" y="497330"/>
              <a:ext cx="1124747" cy="954107"/>
            </a:xfrm>
            <a:prstGeom prst="wedgeEllipseCallout">
              <a:avLst>
                <a:gd name="adj1" fmla="val -60722"/>
                <a:gd name="adj2" fmla="val 67030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4084AD5-FB1E-D446-BDD7-16294E901B1E}"/>
                </a:ext>
              </a:extLst>
            </p:cNvPr>
            <p:cNvSpPr txBox="1"/>
            <p:nvPr/>
          </p:nvSpPr>
          <p:spPr>
            <a:xfrm>
              <a:off x="6515132" y="708511"/>
              <a:ext cx="696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why?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2DA2D74-6E56-2A47-B65C-109E2567BFB3}"/>
                </a:ext>
              </a:extLst>
            </p:cNvPr>
            <p:cNvGrpSpPr/>
            <p:nvPr/>
          </p:nvGrpSpPr>
          <p:grpSpPr>
            <a:xfrm>
              <a:off x="2057423" y="2971801"/>
              <a:ext cx="3458814" cy="914397"/>
              <a:chOff x="1441197" y="2971801"/>
              <a:chExt cx="3458814" cy="91439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4FF1C1A7-8CF2-E746-AD12-1AFA78C596A3}"/>
                  </a:ext>
                </a:extLst>
              </p:cNvPr>
              <p:cNvGrpSpPr/>
              <p:nvPr/>
            </p:nvGrpSpPr>
            <p:grpSpPr>
              <a:xfrm>
                <a:off x="1441197" y="2971801"/>
                <a:ext cx="3458814" cy="914397"/>
                <a:chOff x="912723" y="1292088"/>
                <a:chExt cx="4660417" cy="1287095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4815F96F-F7D0-2B4D-8992-6FECADC9163A}"/>
                    </a:ext>
                  </a:extLst>
                </p:cNvPr>
                <p:cNvSpPr/>
                <p:nvPr/>
              </p:nvSpPr>
              <p:spPr>
                <a:xfrm>
                  <a:off x="2484783" y="1292088"/>
                  <a:ext cx="1371600" cy="107342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ts val="4000"/>
                    </a:lnSpc>
                  </a:pPr>
                  <a:endParaRPr lang="en-US" sz="2800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0A38C0-70CD-3241-AA94-457BA424DC89}"/>
                    </a:ext>
                  </a:extLst>
                </p:cNvPr>
                <p:cNvSpPr txBox="1"/>
                <p:nvPr/>
              </p:nvSpPr>
              <p:spPr>
                <a:xfrm>
                  <a:off x="912723" y="1354682"/>
                  <a:ext cx="704557" cy="8048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ts val="4000"/>
                    </a:lnSpc>
                  </a:pPr>
                  <a:r>
                    <a:rPr lang="en-US" sz="2800" dirty="0"/>
                    <a:t>x</a:t>
                  </a:r>
                  <a:r>
                    <a:rPr lang="en-US" sz="2800" baseline="-25000" dirty="0"/>
                    <a:t>1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EA61BF8-1D4C-2A42-823E-56764CFE4412}"/>
                    </a:ext>
                  </a:extLst>
                </p:cNvPr>
                <p:cNvSpPr txBox="1"/>
                <p:nvPr/>
              </p:nvSpPr>
              <p:spPr>
                <a:xfrm>
                  <a:off x="2671889" y="1474858"/>
                  <a:ext cx="1179734" cy="736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bg1"/>
                      </a:solidFill>
                    </a:rPr>
                    <a:t>B(x</a:t>
                  </a:r>
                  <a:r>
                    <a:rPr lang="en-US" sz="2800" baseline="-25000" dirty="0">
                      <a:solidFill>
                        <a:schemeClr val="bg1"/>
                      </a:solidFill>
                    </a:rPr>
                    <a:t>1</a:t>
                  </a:r>
                  <a:r>
                    <a:rPr lang="en-US" sz="2800" dirty="0">
                      <a:solidFill>
                        <a:schemeClr val="bg1"/>
                      </a:solidFill>
                    </a:rPr>
                    <a:t>)</a:t>
                  </a:r>
                </a:p>
              </p:txBody>
            </p: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E7E22FC2-C1AE-D847-8704-3663FCC659AE}"/>
                    </a:ext>
                  </a:extLst>
                </p:cNvPr>
                <p:cNvCxnSpPr/>
                <p:nvPr/>
              </p:nvCxnSpPr>
              <p:spPr>
                <a:xfrm flipV="1">
                  <a:off x="3856383" y="1842771"/>
                  <a:ext cx="1003872" cy="1"/>
                </a:xfrm>
                <a:prstGeom prst="straightConnector1">
                  <a:avLst/>
                </a:prstGeom>
                <a:ln w="57150">
                  <a:solidFill>
                    <a:srgbClr val="0432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8BF960D-6478-7A44-A539-0A7D000E5C21}"/>
                    </a:ext>
                  </a:extLst>
                </p:cNvPr>
                <p:cNvSpPr txBox="1"/>
                <p:nvPr/>
              </p:nvSpPr>
              <p:spPr>
                <a:xfrm>
                  <a:off x="4913823" y="1520662"/>
                  <a:ext cx="659317" cy="10585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4000"/>
                    </a:lnSpc>
                  </a:pPr>
                  <a:r>
                    <a:rPr lang="en-US" sz="4000" dirty="0">
                      <a:solidFill>
                        <a:srgbClr val="D80003"/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✘</a:t>
                  </a:r>
                </a:p>
              </p:txBody>
            </p:sp>
          </p:grp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B834BF35-CF44-BA4B-A1C7-714B1ECC8D68}"/>
                  </a:ext>
                </a:extLst>
              </p:cNvPr>
              <p:cNvCxnSpPr/>
              <p:nvPr/>
            </p:nvCxnSpPr>
            <p:spPr>
              <a:xfrm flipV="1">
                <a:off x="1890723" y="3357877"/>
                <a:ext cx="745042" cy="1"/>
              </a:xfrm>
              <a:prstGeom prst="straightConnector1">
                <a:avLst/>
              </a:prstGeom>
              <a:ln w="57150">
                <a:solidFill>
                  <a:srgbClr val="0432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FAE3DD1-69E0-444C-8AC3-ABEC7CF8D018}"/>
                </a:ext>
              </a:extLst>
            </p:cNvPr>
            <p:cNvGrpSpPr/>
            <p:nvPr/>
          </p:nvGrpSpPr>
          <p:grpSpPr>
            <a:xfrm>
              <a:off x="2057423" y="3958569"/>
              <a:ext cx="3498570" cy="767681"/>
              <a:chOff x="912723" y="1292088"/>
              <a:chExt cx="4713985" cy="1080579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28A8ACF-5730-0147-A485-C08B375C8ACE}"/>
                  </a:ext>
                </a:extLst>
              </p:cNvPr>
              <p:cNvSpPr/>
              <p:nvPr/>
            </p:nvSpPr>
            <p:spPr>
              <a:xfrm>
                <a:off x="2484783" y="1292088"/>
                <a:ext cx="1371600" cy="10734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4000"/>
                  </a:lnSpc>
                </a:pPr>
                <a:endParaRPr lang="en-US" sz="28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36EBBCF-1E8C-B54E-88B7-DA999A2FD998}"/>
                  </a:ext>
                </a:extLst>
              </p:cNvPr>
              <p:cNvSpPr txBox="1"/>
              <p:nvPr/>
            </p:nvSpPr>
            <p:spPr>
              <a:xfrm>
                <a:off x="912723" y="1354682"/>
                <a:ext cx="704557" cy="8048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4000"/>
                  </a:lnSpc>
                </a:pPr>
                <a:r>
                  <a:rPr lang="en-US" sz="2800" dirty="0"/>
                  <a:t>x</a:t>
                </a:r>
                <a:r>
                  <a:rPr lang="en-US" sz="2800" baseline="-25000" dirty="0"/>
                  <a:t>1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B70259F-83BE-4A4E-9C2E-1BA6A7F81418}"/>
                  </a:ext>
                </a:extLst>
              </p:cNvPr>
              <p:cNvSpPr txBox="1"/>
              <p:nvPr/>
            </p:nvSpPr>
            <p:spPr>
              <a:xfrm>
                <a:off x="2671887" y="1474858"/>
                <a:ext cx="1179734" cy="7364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B(x</a:t>
                </a:r>
                <a:r>
                  <a:rPr lang="en-US" sz="2800" baseline="-25000" dirty="0">
                    <a:solidFill>
                      <a:schemeClr val="bg1"/>
                    </a:solidFill>
                  </a:rPr>
                  <a:t>2</a:t>
                </a:r>
                <a:r>
                  <a:rPr lang="en-US" sz="2800" dirty="0">
                    <a:solidFill>
                      <a:schemeClr val="bg1"/>
                    </a:solidFill>
                  </a:rPr>
                  <a:t>)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80EE7520-DDC9-9F47-9E95-7F1229A4C437}"/>
                  </a:ext>
                </a:extLst>
              </p:cNvPr>
              <p:cNvCxnSpPr/>
              <p:nvPr/>
            </p:nvCxnSpPr>
            <p:spPr>
              <a:xfrm flipV="1">
                <a:off x="3856383" y="1842771"/>
                <a:ext cx="1003872" cy="1"/>
              </a:xfrm>
              <a:prstGeom prst="straightConnector1">
                <a:avLst/>
              </a:prstGeom>
              <a:ln w="57150">
                <a:solidFill>
                  <a:srgbClr val="0432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61E5EDA-31A2-0949-9D84-8EA1CE76174E}"/>
                  </a:ext>
                </a:extLst>
              </p:cNvPr>
              <p:cNvSpPr txBox="1"/>
              <p:nvPr/>
            </p:nvSpPr>
            <p:spPr>
              <a:xfrm>
                <a:off x="4967391" y="1520662"/>
                <a:ext cx="659317" cy="852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000"/>
                  </a:lnSpc>
                </a:pPr>
                <a:r>
                  <a:rPr lang="en-US" sz="4000" dirty="0">
                    <a:solidFill>
                      <a:srgbClr val="00904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✔</a:t>
                </a:r>
                <a:endParaRPr lang="en-US" sz="4000" dirty="0">
                  <a:solidFill>
                    <a:srgbClr val="D80003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05E2227-2E48-5443-BD8B-5837911A693B}"/>
                </a:ext>
              </a:extLst>
            </p:cNvPr>
            <p:cNvCxnSpPr/>
            <p:nvPr/>
          </p:nvCxnSpPr>
          <p:spPr>
            <a:xfrm flipV="1">
              <a:off x="2506949" y="4344645"/>
              <a:ext cx="745042" cy="1"/>
            </a:xfrm>
            <a:prstGeom prst="straightConnector1">
              <a:avLst/>
            </a:prstGeom>
            <a:ln w="57150">
              <a:solidFill>
                <a:srgbClr val="043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1A833F0-F857-0D43-9B94-0B7F710148A3}"/>
                </a:ext>
              </a:extLst>
            </p:cNvPr>
            <p:cNvGrpSpPr/>
            <p:nvPr/>
          </p:nvGrpSpPr>
          <p:grpSpPr>
            <a:xfrm>
              <a:off x="2077278" y="5637915"/>
              <a:ext cx="3458814" cy="914397"/>
              <a:chOff x="1441197" y="2971801"/>
              <a:chExt cx="3458814" cy="914397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637390CA-A359-7C48-8358-3A9AA7638286}"/>
                  </a:ext>
                </a:extLst>
              </p:cNvPr>
              <p:cNvGrpSpPr/>
              <p:nvPr/>
            </p:nvGrpSpPr>
            <p:grpSpPr>
              <a:xfrm>
                <a:off x="1441197" y="2971801"/>
                <a:ext cx="3458814" cy="914397"/>
                <a:chOff x="912723" y="1292088"/>
                <a:chExt cx="4660417" cy="1287095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7A850A2-5B72-7140-B70E-A4C58882E5CD}"/>
                    </a:ext>
                  </a:extLst>
                </p:cNvPr>
                <p:cNvSpPr/>
                <p:nvPr/>
              </p:nvSpPr>
              <p:spPr>
                <a:xfrm>
                  <a:off x="2484783" y="1292088"/>
                  <a:ext cx="1371600" cy="107342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ts val="4000"/>
                    </a:lnSpc>
                  </a:pPr>
                  <a:endParaRPr lang="en-US" sz="2800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4A13EC7-6036-8B4F-9915-54A7CCA131F0}"/>
                    </a:ext>
                  </a:extLst>
                </p:cNvPr>
                <p:cNvSpPr txBox="1"/>
                <p:nvPr/>
              </p:nvSpPr>
              <p:spPr>
                <a:xfrm>
                  <a:off x="912723" y="1354682"/>
                  <a:ext cx="458330" cy="8048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ts val="4000"/>
                    </a:lnSpc>
                  </a:pPr>
                  <a:r>
                    <a:rPr lang="en-US" sz="2800" dirty="0" err="1"/>
                    <a:t>x</a:t>
                  </a:r>
                  <a:r>
                    <a:rPr lang="en-US" sz="2800" baseline="-25000" dirty="0" err="1"/>
                    <a:t>n</a:t>
                  </a:r>
                  <a:endParaRPr lang="en-US" sz="2800" baseline="-25000" dirty="0"/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7BD6647-E96A-6348-BCEE-85168EE04AE1}"/>
                    </a:ext>
                  </a:extLst>
                </p:cNvPr>
                <p:cNvSpPr txBox="1"/>
                <p:nvPr/>
              </p:nvSpPr>
              <p:spPr>
                <a:xfrm>
                  <a:off x="2671889" y="1474858"/>
                  <a:ext cx="1179734" cy="736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bg1"/>
                      </a:solidFill>
                    </a:rPr>
                    <a:t>B(</a:t>
                  </a:r>
                  <a:r>
                    <a:rPr lang="en-US" sz="2800" dirty="0" err="1">
                      <a:solidFill>
                        <a:schemeClr val="bg1"/>
                      </a:solidFill>
                    </a:rPr>
                    <a:t>x</a:t>
                  </a:r>
                  <a:r>
                    <a:rPr lang="en-US" sz="2800" baseline="-25000" dirty="0" err="1">
                      <a:solidFill>
                        <a:schemeClr val="bg1"/>
                      </a:solidFill>
                    </a:rPr>
                    <a:t>n</a:t>
                  </a:r>
                  <a:r>
                    <a:rPr lang="en-US" sz="2800" dirty="0">
                      <a:solidFill>
                        <a:schemeClr val="bg1"/>
                      </a:solidFill>
                    </a:rPr>
                    <a:t>)</a:t>
                  </a:r>
                </a:p>
              </p:txBody>
            </p: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BFED7FF1-52C6-4D4F-8030-D0A64A4CE8C2}"/>
                    </a:ext>
                  </a:extLst>
                </p:cNvPr>
                <p:cNvCxnSpPr/>
                <p:nvPr/>
              </p:nvCxnSpPr>
              <p:spPr>
                <a:xfrm flipV="1">
                  <a:off x="3856383" y="1842771"/>
                  <a:ext cx="1003872" cy="1"/>
                </a:xfrm>
                <a:prstGeom prst="straightConnector1">
                  <a:avLst/>
                </a:prstGeom>
                <a:ln w="57150">
                  <a:solidFill>
                    <a:srgbClr val="0432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6A5C2859-B063-964C-95FF-A3ACF57D3A44}"/>
                    </a:ext>
                  </a:extLst>
                </p:cNvPr>
                <p:cNvSpPr txBox="1"/>
                <p:nvPr/>
              </p:nvSpPr>
              <p:spPr>
                <a:xfrm>
                  <a:off x="4913823" y="1520662"/>
                  <a:ext cx="659317" cy="10585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4000"/>
                    </a:lnSpc>
                  </a:pPr>
                  <a:r>
                    <a:rPr lang="en-US" sz="4000" dirty="0">
                      <a:solidFill>
                        <a:srgbClr val="D80003"/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✘</a:t>
                  </a:r>
                </a:p>
              </p:txBody>
            </p:sp>
          </p:grp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B9C31DDE-4A77-704B-A28C-1066483A876B}"/>
                  </a:ext>
                </a:extLst>
              </p:cNvPr>
              <p:cNvCxnSpPr/>
              <p:nvPr/>
            </p:nvCxnSpPr>
            <p:spPr>
              <a:xfrm flipV="1">
                <a:off x="1890723" y="3357877"/>
                <a:ext cx="745042" cy="1"/>
              </a:xfrm>
              <a:prstGeom prst="straightConnector1">
                <a:avLst/>
              </a:prstGeom>
              <a:ln w="57150">
                <a:solidFill>
                  <a:srgbClr val="0432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8CBDC5B-E1C7-1E4A-B801-7CCCD004702E}"/>
                </a:ext>
              </a:extLst>
            </p:cNvPr>
            <p:cNvSpPr txBox="1"/>
            <p:nvPr/>
          </p:nvSpPr>
          <p:spPr>
            <a:xfrm>
              <a:off x="3356607" y="4387938"/>
              <a:ext cx="7665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dirty="0"/>
                <a:t>...</a:t>
              </a:r>
            </a:p>
          </p:txBody>
        </p:sp>
        <p:sp>
          <p:nvSpPr>
            <p:cNvPr id="54" name="Left Brace 53">
              <a:extLst>
                <a:ext uri="{FF2B5EF4-FFF2-40B4-BE49-F238E27FC236}">
                  <a16:creationId xmlns:a16="http://schemas.microsoft.com/office/drawing/2014/main" id="{6ACB9CC6-C72D-C849-A1D8-47073FE5936C}"/>
                </a:ext>
              </a:extLst>
            </p:cNvPr>
            <p:cNvSpPr/>
            <p:nvPr/>
          </p:nvSpPr>
          <p:spPr>
            <a:xfrm>
              <a:off x="1571034" y="2971801"/>
              <a:ext cx="421750" cy="3424045"/>
            </a:xfrm>
            <a:prstGeom prst="leftBrace">
              <a:avLst>
                <a:gd name="adj1" fmla="val 34959"/>
                <a:gd name="adj2" fmla="val 3164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D80003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45879E0-A07B-C942-B06E-D72767AA05CA}"/>
                </a:ext>
              </a:extLst>
            </p:cNvPr>
            <p:cNvSpPr txBox="1"/>
            <p:nvPr/>
          </p:nvSpPr>
          <p:spPr>
            <a:xfrm>
              <a:off x="18569" y="3673932"/>
              <a:ext cx="160813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lots of</a:t>
              </a:r>
              <a:br>
                <a:rPr lang="en-US" sz="2800" dirty="0"/>
              </a:br>
              <a:r>
                <a:rPr lang="en-US" sz="2800" dirty="0"/>
                <a:t>variations</a:t>
              </a: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5225DC9-027B-1E43-BC24-E4B8CF08F966}"/>
                </a:ext>
              </a:extLst>
            </p:cNvPr>
            <p:cNvGrpSpPr/>
            <p:nvPr/>
          </p:nvGrpSpPr>
          <p:grpSpPr>
            <a:xfrm>
              <a:off x="8929979" y="1598891"/>
              <a:ext cx="1733107" cy="1729409"/>
              <a:chOff x="8214361" y="1956702"/>
              <a:chExt cx="1733107" cy="1729409"/>
            </a:xfrm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81B14BE7-0F56-A64C-A305-23F9EC941690}"/>
                  </a:ext>
                </a:extLst>
              </p:cNvPr>
              <p:cNvGrpSpPr/>
              <p:nvPr/>
            </p:nvGrpSpPr>
            <p:grpSpPr>
              <a:xfrm>
                <a:off x="8870480" y="2182744"/>
                <a:ext cx="1073290" cy="1503367"/>
                <a:chOff x="8870480" y="2182744"/>
                <a:chExt cx="1073290" cy="1503367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72" name="Right Triangle 71">
                  <a:extLst>
                    <a:ext uri="{FF2B5EF4-FFF2-40B4-BE49-F238E27FC236}">
                      <a16:creationId xmlns:a16="http://schemas.microsoft.com/office/drawing/2014/main" id="{3BCDC5C3-D6B1-8849-90E6-B09ECAD995CE}"/>
                    </a:ext>
                  </a:extLst>
                </p:cNvPr>
                <p:cNvSpPr/>
                <p:nvPr/>
              </p:nvSpPr>
              <p:spPr>
                <a:xfrm flipH="1">
                  <a:off x="8870480" y="2182744"/>
                  <a:ext cx="1073290" cy="595543"/>
                </a:xfrm>
                <a:prstGeom prst="rtTriangle">
                  <a:avLst/>
                </a:prstGeom>
                <a:grpFill/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ight Triangle 72">
                  <a:extLst>
                    <a:ext uri="{FF2B5EF4-FFF2-40B4-BE49-F238E27FC236}">
                      <a16:creationId xmlns:a16="http://schemas.microsoft.com/office/drawing/2014/main" id="{BED826B0-F674-0B43-8B20-B42630F0A8B7}"/>
                    </a:ext>
                  </a:extLst>
                </p:cNvPr>
                <p:cNvSpPr/>
                <p:nvPr/>
              </p:nvSpPr>
              <p:spPr>
                <a:xfrm flipH="1" flipV="1">
                  <a:off x="8870480" y="2790849"/>
                  <a:ext cx="685865" cy="868982"/>
                </a:xfrm>
                <a:prstGeom prst="rtTriangle">
                  <a:avLst/>
                </a:prstGeom>
                <a:grpFill/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E5F08803-5408-A249-9D46-67C5CFDC0D80}"/>
                    </a:ext>
                  </a:extLst>
                </p:cNvPr>
                <p:cNvSpPr/>
                <p:nvPr/>
              </p:nvSpPr>
              <p:spPr>
                <a:xfrm>
                  <a:off x="9556345" y="2788151"/>
                  <a:ext cx="387425" cy="897960"/>
                </a:xfrm>
                <a:prstGeom prst="rect">
                  <a:avLst/>
                </a:prstGeom>
                <a:grpFill/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FB3689F-39F7-8F4D-9D05-708A9103E432}"/>
                  </a:ext>
                </a:extLst>
              </p:cNvPr>
              <p:cNvSpPr txBox="1"/>
              <p:nvPr/>
            </p:nvSpPr>
            <p:spPr>
              <a:xfrm>
                <a:off x="8496055" y="2330386"/>
                <a:ext cx="489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✘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8931262-CA60-7846-A298-F1C779859E3C}"/>
                  </a:ext>
                </a:extLst>
              </p:cNvPr>
              <p:cNvSpPr txBox="1"/>
              <p:nvPr/>
            </p:nvSpPr>
            <p:spPr>
              <a:xfrm>
                <a:off x="9229648" y="2950331"/>
                <a:ext cx="4893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00904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✔</a:t>
                </a:r>
                <a:endParaRPr lang="en-US" sz="2400" dirty="0">
                  <a:solidFill>
                    <a:srgbClr val="D80003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D20404C-7675-934D-8D15-DCB65C69557E}"/>
                  </a:ext>
                </a:extLst>
              </p:cNvPr>
              <p:cNvSpPr txBox="1"/>
              <p:nvPr/>
            </p:nvSpPr>
            <p:spPr>
              <a:xfrm>
                <a:off x="8759246" y="3198167"/>
                <a:ext cx="489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✘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5B80CD0F-9468-0449-8DC2-00834696025B}"/>
                  </a:ext>
                </a:extLst>
              </p:cNvPr>
              <p:cNvSpPr txBox="1"/>
              <p:nvPr/>
            </p:nvSpPr>
            <p:spPr>
              <a:xfrm>
                <a:off x="8369080" y="2901596"/>
                <a:ext cx="489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✘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3E8A8BD-21C5-AB40-94F4-60D1ABE51DD5}"/>
                  </a:ext>
                </a:extLst>
              </p:cNvPr>
              <p:cNvSpPr txBox="1"/>
              <p:nvPr/>
            </p:nvSpPr>
            <p:spPr>
              <a:xfrm>
                <a:off x="9057088" y="2576311"/>
                <a:ext cx="4893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00904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✔</a:t>
                </a:r>
                <a:endParaRPr lang="en-US" sz="2400" dirty="0">
                  <a:solidFill>
                    <a:srgbClr val="D80003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6832E13E-4B7A-154D-B316-E70280860F38}"/>
                  </a:ext>
                </a:extLst>
              </p:cNvPr>
              <p:cNvSpPr txBox="1"/>
              <p:nvPr/>
            </p:nvSpPr>
            <p:spPr>
              <a:xfrm>
                <a:off x="9458144" y="2545995"/>
                <a:ext cx="4893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00904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✔</a:t>
                </a:r>
                <a:endParaRPr lang="en-US" sz="2400" dirty="0">
                  <a:solidFill>
                    <a:srgbClr val="D80003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788B3ED-4807-6143-A689-4910697554A2}"/>
                  </a:ext>
                </a:extLst>
              </p:cNvPr>
              <p:cNvSpPr txBox="1"/>
              <p:nvPr/>
            </p:nvSpPr>
            <p:spPr>
              <a:xfrm>
                <a:off x="8369080" y="2004818"/>
                <a:ext cx="489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✘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5ED1768C-7357-B542-8C81-B1F4522B5896}"/>
                  </a:ext>
                </a:extLst>
              </p:cNvPr>
              <p:cNvSpPr txBox="1"/>
              <p:nvPr/>
            </p:nvSpPr>
            <p:spPr>
              <a:xfrm>
                <a:off x="9070857" y="2029915"/>
                <a:ext cx="489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✘</a:t>
                </a: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3E5E1B8F-3F49-184F-81E7-329E0AD7B419}"/>
                  </a:ext>
                </a:extLst>
              </p:cNvPr>
              <p:cNvCxnSpPr/>
              <p:nvPr/>
            </p:nvCxnSpPr>
            <p:spPr>
              <a:xfrm flipH="1">
                <a:off x="8858404" y="2182744"/>
                <a:ext cx="1085366" cy="609307"/>
              </a:xfrm>
              <a:prstGeom prst="line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7365D1A9-0E47-364C-8840-2A14FF7F734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70480" y="2788151"/>
                <a:ext cx="689701" cy="889627"/>
              </a:xfrm>
              <a:prstGeom prst="line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413823B-9545-0B44-AEE3-4DB27491745A}"/>
                  </a:ext>
                </a:extLst>
              </p:cNvPr>
              <p:cNvSpPr/>
              <p:nvPr/>
            </p:nvSpPr>
            <p:spPr>
              <a:xfrm>
                <a:off x="8214361" y="1956702"/>
                <a:ext cx="1729409" cy="172940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AFBE8E8-8E24-4949-9517-05BF68409D26}"/>
                </a:ext>
              </a:extLst>
            </p:cNvPr>
            <p:cNvSpPr txBox="1"/>
            <p:nvPr/>
          </p:nvSpPr>
          <p:spPr>
            <a:xfrm>
              <a:off x="8972984" y="5684869"/>
              <a:ext cx="164340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/>
                <a:t>visualise</a:t>
              </a:r>
              <a:br>
                <a:rPr lang="en-US" sz="2800" dirty="0"/>
              </a:br>
              <a:r>
                <a:rPr lang="en-US" sz="2800" dirty="0"/>
                <a:t>sensitivity</a:t>
              </a:r>
            </a:p>
          </p:txBody>
        </p:sp>
        <p:sp>
          <p:nvSpPr>
            <p:cNvPr id="78" name="Left Brace 77">
              <a:extLst>
                <a:ext uri="{FF2B5EF4-FFF2-40B4-BE49-F238E27FC236}">
                  <a16:creationId xmlns:a16="http://schemas.microsoft.com/office/drawing/2014/main" id="{AEDD93D0-0635-8147-9578-3199298EBB26}"/>
                </a:ext>
              </a:extLst>
            </p:cNvPr>
            <p:cNvSpPr/>
            <p:nvPr/>
          </p:nvSpPr>
          <p:spPr>
            <a:xfrm flipH="1">
              <a:off x="5742800" y="2971801"/>
              <a:ext cx="421750" cy="3424045"/>
            </a:xfrm>
            <a:prstGeom prst="leftBrace">
              <a:avLst>
                <a:gd name="adj1" fmla="val 34959"/>
                <a:gd name="adj2" fmla="val 2955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D80003"/>
                </a:solidFill>
              </a:endParaRP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CFBD9C6D-FBAB-5A44-BA4A-1E5663BA61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16783" y="2971801"/>
              <a:ext cx="2056850" cy="914398"/>
            </a:xfrm>
            <a:prstGeom prst="straightConnector1">
              <a:avLst/>
            </a:prstGeom>
            <a:ln w="28575">
              <a:solidFill>
                <a:srgbClr val="D80003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0FE54B6-A743-1D46-9F3C-71E4BC598D5C}"/>
                </a:ext>
              </a:extLst>
            </p:cNvPr>
            <p:cNvSpPr txBox="1"/>
            <p:nvPr/>
          </p:nvSpPr>
          <p:spPr>
            <a:xfrm>
              <a:off x="8406526" y="628531"/>
              <a:ext cx="289374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create local</a:t>
              </a:r>
              <a:br>
                <a:rPr lang="en-US" sz="2800" dirty="0"/>
              </a:br>
              <a:r>
                <a:rPr lang="en-US" sz="2800" dirty="0"/>
                <a:t>decision model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B17F8A34-B50B-EB40-8D57-F62411E102B5}"/>
                </a:ext>
              </a:extLst>
            </p:cNvPr>
            <p:cNvCxnSpPr>
              <a:cxnSpLocks/>
            </p:cNvCxnSpPr>
            <p:nvPr/>
          </p:nvCxnSpPr>
          <p:spPr>
            <a:xfrm>
              <a:off x="6416783" y="4080295"/>
              <a:ext cx="2056850" cy="914398"/>
            </a:xfrm>
            <a:prstGeom prst="straightConnector1">
              <a:avLst/>
            </a:prstGeom>
            <a:ln w="28575">
              <a:solidFill>
                <a:srgbClr val="D80003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99ED7136-FF5B-C940-9B8E-F87786F42BD9}"/>
                </a:ext>
              </a:extLst>
            </p:cNvPr>
            <p:cNvGrpSpPr/>
            <p:nvPr/>
          </p:nvGrpSpPr>
          <p:grpSpPr>
            <a:xfrm>
              <a:off x="8644952" y="4399518"/>
              <a:ext cx="2995495" cy="1331686"/>
              <a:chOff x="8764220" y="4160982"/>
              <a:chExt cx="2995495" cy="1331686"/>
            </a:xfrm>
          </p:grpSpPr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04310D72-4186-7244-AD38-968FEDAA2D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23722" y="4160982"/>
                <a:ext cx="0" cy="128591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2F8A0DBD-7614-8345-ADA9-358CD496B309}"/>
                  </a:ext>
                </a:extLst>
              </p:cNvPr>
              <p:cNvGrpSpPr/>
              <p:nvPr/>
            </p:nvGrpSpPr>
            <p:grpSpPr>
              <a:xfrm>
                <a:off x="8764220" y="4175972"/>
                <a:ext cx="2923104" cy="523220"/>
                <a:chOff x="8764220" y="4175972"/>
                <a:chExt cx="2923104" cy="523220"/>
              </a:xfrm>
            </p:grpSpPr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663E488F-C984-9A45-842A-B32BB7A5934F}"/>
                    </a:ext>
                  </a:extLst>
                </p:cNvPr>
                <p:cNvSpPr txBox="1"/>
                <p:nvPr/>
              </p:nvSpPr>
              <p:spPr>
                <a:xfrm>
                  <a:off x="10368177" y="4175972"/>
                  <a:ext cx="48932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009041"/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✔</a:t>
                  </a:r>
                  <a:endParaRPr lang="en-US" sz="2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3976C6A2-DB26-9D40-9794-9168365F27E1}"/>
                    </a:ext>
                  </a:extLst>
                </p:cNvPr>
                <p:cNvSpPr txBox="1"/>
                <p:nvPr/>
              </p:nvSpPr>
              <p:spPr>
                <a:xfrm>
                  <a:off x="8764220" y="4206750"/>
                  <a:ext cx="4893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D80003"/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✘</a:t>
                  </a: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16F7247A-9B48-604A-9D8C-9335018EC18A}"/>
                    </a:ext>
                  </a:extLst>
                </p:cNvPr>
                <p:cNvSpPr txBox="1"/>
                <p:nvPr/>
              </p:nvSpPr>
              <p:spPr>
                <a:xfrm>
                  <a:off x="10735076" y="4202403"/>
                  <a:ext cx="9522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smoker</a:t>
                  </a:r>
                </a:p>
              </p:txBody>
            </p:sp>
            <p:sp>
              <p:nvSpPr>
                <p:cNvPr id="100" name="Rounded Rectangle 99">
                  <a:extLst>
                    <a:ext uri="{FF2B5EF4-FFF2-40B4-BE49-F238E27FC236}">
                      <a16:creationId xmlns:a16="http://schemas.microsoft.com/office/drawing/2014/main" id="{B55A221D-7537-9840-8787-D05CE8C11932}"/>
                    </a:ext>
                  </a:extLst>
                </p:cNvPr>
                <p:cNvSpPr/>
                <p:nvPr/>
              </p:nvSpPr>
              <p:spPr>
                <a:xfrm>
                  <a:off x="9261556" y="4361950"/>
                  <a:ext cx="1124332" cy="11884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ed Rectangle 100">
                  <a:extLst>
                    <a:ext uri="{FF2B5EF4-FFF2-40B4-BE49-F238E27FC236}">
                      <a16:creationId xmlns:a16="http://schemas.microsoft.com/office/drawing/2014/main" id="{3EF62573-C8C2-0D48-AA6A-44F67D4CD32D}"/>
                    </a:ext>
                  </a:extLst>
                </p:cNvPr>
                <p:cNvSpPr/>
                <p:nvPr/>
              </p:nvSpPr>
              <p:spPr>
                <a:xfrm>
                  <a:off x="9346200" y="4363172"/>
                  <a:ext cx="651927" cy="12434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D8748B1F-CC41-2F40-9B2F-EA3FD53754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346200" y="4360728"/>
                  <a:ext cx="118800" cy="11884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0952D6FA-01DA-1248-88A8-9B15CA2738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885165" y="4360728"/>
                  <a:ext cx="118800" cy="118846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3B241110-8897-C84A-8254-06CC28867131}"/>
                  </a:ext>
                </a:extLst>
              </p:cNvPr>
              <p:cNvGrpSpPr/>
              <p:nvPr/>
            </p:nvGrpSpPr>
            <p:grpSpPr>
              <a:xfrm>
                <a:off x="8764220" y="4572887"/>
                <a:ext cx="2862639" cy="523220"/>
                <a:chOff x="8764220" y="4175972"/>
                <a:chExt cx="2862639" cy="523220"/>
              </a:xfrm>
            </p:grpSpPr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C8EA09DD-838A-554C-96EE-08E2E263EFA7}"/>
                    </a:ext>
                  </a:extLst>
                </p:cNvPr>
                <p:cNvSpPr txBox="1"/>
                <p:nvPr/>
              </p:nvSpPr>
              <p:spPr>
                <a:xfrm>
                  <a:off x="10368177" y="4175972"/>
                  <a:ext cx="48932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009041"/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✔</a:t>
                  </a:r>
                  <a:endParaRPr lang="en-US" sz="2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40C778B2-5B80-A242-ABFB-2929FF179C57}"/>
                    </a:ext>
                  </a:extLst>
                </p:cNvPr>
                <p:cNvSpPr txBox="1"/>
                <p:nvPr/>
              </p:nvSpPr>
              <p:spPr>
                <a:xfrm>
                  <a:off x="8764220" y="4206750"/>
                  <a:ext cx="4893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D80003"/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✘</a:t>
                  </a:r>
                </a:p>
              </p:txBody>
            </p: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FDD1C81E-9871-D641-9AA8-748C42C1FE0A}"/>
                    </a:ext>
                  </a:extLst>
                </p:cNvPr>
                <p:cNvSpPr txBox="1"/>
                <p:nvPr/>
              </p:nvSpPr>
              <p:spPr>
                <a:xfrm>
                  <a:off x="10735076" y="4202403"/>
                  <a:ext cx="89178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weight</a:t>
                  </a:r>
                </a:p>
              </p:txBody>
            </p:sp>
            <p:sp>
              <p:nvSpPr>
                <p:cNvPr id="111" name="Rounded Rectangle 110">
                  <a:extLst>
                    <a:ext uri="{FF2B5EF4-FFF2-40B4-BE49-F238E27FC236}">
                      <a16:creationId xmlns:a16="http://schemas.microsoft.com/office/drawing/2014/main" id="{FF70728E-B4F0-1949-9B54-031CEF84BC7C}"/>
                    </a:ext>
                  </a:extLst>
                </p:cNvPr>
                <p:cNvSpPr/>
                <p:nvPr/>
              </p:nvSpPr>
              <p:spPr>
                <a:xfrm>
                  <a:off x="9261556" y="4361950"/>
                  <a:ext cx="1124332" cy="11884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ounded Rectangle 111">
                  <a:extLst>
                    <a:ext uri="{FF2B5EF4-FFF2-40B4-BE49-F238E27FC236}">
                      <a16:creationId xmlns:a16="http://schemas.microsoft.com/office/drawing/2014/main" id="{54A79E53-1FB1-EF43-B6C5-B7037BC52D86}"/>
                    </a:ext>
                  </a:extLst>
                </p:cNvPr>
                <p:cNvSpPr/>
                <p:nvPr/>
              </p:nvSpPr>
              <p:spPr>
                <a:xfrm>
                  <a:off x="9612266" y="4363172"/>
                  <a:ext cx="481753" cy="11640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9E54FB14-8B09-ED41-BAFA-FB3B878EB0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24473" y="4361950"/>
                  <a:ext cx="118800" cy="11884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F17814E8-57AA-E343-B906-8973C5EE46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960115" y="4360728"/>
                  <a:ext cx="118800" cy="118846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FD99DFC5-0465-3546-8D04-3A0BAAE3435F}"/>
                  </a:ext>
                </a:extLst>
              </p:cNvPr>
              <p:cNvGrpSpPr/>
              <p:nvPr/>
            </p:nvGrpSpPr>
            <p:grpSpPr>
              <a:xfrm>
                <a:off x="8764220" y="4969448"/>
                <a:ext cx="2995495" cy="523220"/>
                <a:chOff x="8764220" y="4175972"/>
                <a:chExt cx="2995495" cy="523220"/>
              </a:xfrm>
            </p:grpSpPr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D683899C-D3EB-AF41-B9FB-B0D1039E34AC}"/>
                    </a:ext>
                  </a:extLst>
                </p:cNvPr>
                <p:cNvSpPr txBox="1"/>
                <p:nvPr/>
              </p:nvSpPr>
              <p:spPr>
                <a:xfrm>
                  <a:off x="10368177" y="4175972"/>
                  <a:ext cx="48932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009041"/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✔</a:t>
                  </a:r>
                  <a:endParaRPr lang="en-US" sz="2400" dirty="0">
                    <a:solidFill>
                      <a:srgbClr val="D80003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4B4A408D-EEA2-8C49-B0C1-24DED82AFBD8}"/>
                    </a:ext>
                  </a:extLst>
                </p:cNvPr>
                <p:cNvSpPr txBox="1"/>
                <p:nvPr/>
              </p:nvSpPr>
              <p:spPr>
                <a:xfrm>
                  <a:off x="8764220" y="4206750"/>
                  <a:ext cx="4893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rgbClr val="D80003"/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✘</a:t>
                  </a:r>
                </a:p>
              </p:txBody>
            </p: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574ACCF3-C5C3-F748-8CA5-59B444333BA8}"/>
                    </a:ext>
                  </a:extLst>
                </p:cNvPr>
                <p:cNvSpPr txBox="1"/>
                <p:nvPr/>
              </p:nvSpPr>
              <p:spPr>
                <a:xfrm>
                  <a:off x="10735076" y="4202403"/>
                  <a:ext cx="102463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exercise</a:t>
                  </a:r>
                </a:p>
              </p:txBody>
            </p:sp>
            <p:sp>
              <p:nvSpPr>
                <p:cNvPr id="119" name="Rounded Rectangle 118">
                  <a:extLst>
                    <a:ext uri="{FF2B5EF4-FFF2-40B4-BE49-F238E27FC236}">
                      <a16:creationId xmlns:a16="http://schemas.microsoft.com/office/drawing/2014/main" id="{D847D67B-71A1-1347-AB7C-3D584DF62897}"/>
                    </a:ext>
                  </a:extLst>
                </p:cNvPr>
                <p:cNvSpPr/>
                <p:nvPr/>
              </p:nvSpPr>
              <p:spPr>
                <a:xfrm>
                  <a:off x="9261556" y="4361950"/>
                  <a:ext cx="1124332" cy="11884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ed Rectangle 119">
                  <a:extLst>
                    <a:ext uri="{FF2B5EF4-FFF2-40B4-BE49-F238E27FC236}">
                      <a16:creationId xmlns:a16="http://schemas.microsoft.com/office/drawing/2014/main" id="{3CDF4A1B-9CD4-1949-9C2D-4C9DC8FAAFBE}"/>
                    </a:ext>
                  </a:extLst>
                </p:cNvPr>
                <p:cNvSpPr/>
                <p:nvPr/>
              </p:nvSpPr>
              <p:spPr>
                <a:xfrm>
                  <a:off x="9637912" y="4369896"/>
                  <a:ext cx="630842" cy="10246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D4919A6C-38E8-9C43-8764-C069B97816C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31188" y="4361950"/>
                  <a:ext cx="118800" cy="11884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09E5DF2D-94B9-6344-8C4F-25AF8AD455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182068" y="4360728"/>
                  <a:ext cx="118800" cy="118846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42B0796-BEC8-5F59-F589-0320275D71A5}"/>
              </a:ext>
            </a:extLst>
          </p:cNvPr>
          <p:cNvSpPr txBox="1"/>
          <p:nvPr/>
        </p:nvSpPr>
        <p:spPr>
          <a:xfrm>
            <a:off x="0" y="6150114"/>
            <a:ext cx="193354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/>
              <a:t>Fig. 21.5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B3C0AB7-4F1F-1D4C-2901-7443F1BCB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</p:spTree>
    <p:extLst>
      <p:ext uri="{BB962C8B-B14F-4D97-AF65-F5344CB8AC3E}">
        <p14:creationId xmlns:p14="http://schemas.microsoft.com/office/powerpoint/2010/main" val="134568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4FA1BF3-3126-C9C3-EE90-F09CAC7C4D44}"/>
              </a:ext>
            </a:extLst>
          </p:cNvPr>
          <p:cNvGrpSpPr/>
          <p:nvPr/>
        </p:nvGrpSpPr>
        <p:grpSpPr>
          <a:xfrm>
            <a:off x="3076347" y="0"/>
            <a:ext cx="9144001" cy="6595383"/>
            <a:chOff x="1524000" y="0"/>
            <a:chExt cx="9144001" cy="6595383"/>
          </a:xfrm>
        </p:grpSpPr>
        <p:sp>
          <p:nvSpPr>
            <p:cNvPr id="25" name="Rectangle 24"/>
            <p:cNvSpPr/>
            <p:nvPr/>
          </p:nvSpPr>
          <p:spPr>
            <a:xfrm>
              <a:off x="2914267" y="2145138"/>
              <a:ext cx="1733541" cy="1733541"/>
            </a:xfrm>
            <a:prstGeom prst="rect">
              <a:avLst/>
            </a:prstGeom>
            <a:solidFill>
              <a:srgbClr val="31A43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774140" y="285452"/>
              <a:ext cx="249486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accent6">
                      <a:lumMod val="50000"/>
                    </a:schemeClr>
                  </a:solidFill>
                </a:rPr>
                <a:t>white-box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797164" y="158146"/>
              <a:ext cx="238714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accent6">
                      <a:lumMod val="50000"/>
                    </a:schemeClr>
                  </a:solidFill>
                </a:rPr>
                <a:t>black-box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431778" y="4255684"/>
              <a:ext cx="219428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accent6">
                      <a:lumMod val="50000"/>
                    </a:schemeClr>
                  </a:solidFill>
                </a:rPr>
                <a:t>grey-box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1524000" y="3363574"/>
              <a:ext cx="4651384" cy="26256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5454504" y="0"/>
              <a:ext cx="720880" cy="33635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75384" y="3363574"/>
              <a:ext cx="4492617" cy="20612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774140" y="1119582"/>
              <a:ext cx="368036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/>
                <a:t>creating scrutable </a:t>
              </a:r>
              <a:br>
                <a:rPr lang="en-US" sz="2800" dirty="0"/>
              </a:br>
              <a:r>
                <a:rPr lang="en-US" sz="2800" dirty="0"/>
                <a:t>internal representations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72830" y="354094"/>
              <a:ext cx="4702874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dirty="0" err="1"/>
                <a:t>analysing</a:t>
              </a:r>
              <a:r>
                <a:rPr lang="en-US" sz="2800" dirty="0"/>
                <a:t> and </a:t>
              </a:r>
              <a:br>
                <a:rPr lang="en-US" sz="2800" dirty="0"/>
              </a:br>
              <a:r>
                <a:rPr lang="en-US" sz="2800" dirty="0"/>
                <a:t>understanding</a:t>
              </a:r>
              <a:br>
                <a:rPr lang="en-US" sz="2800" dirty="0"/>
              </a:br>
              <a:r>
                <a:rPr lang="en-US" sz="2800" dirty="0"/>
                <a:t>from the outside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71896" y="5163619"/>
              <a:ext cx="3718937" cy="13849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/>
                <a:t>peeking within</a:t>
              </a:r>
              <a:br>
                <a:rPr lang="en-US" sz="2800" dirty="0"/>
              </a:br>
              <a:r>
                <a:rPr lang="en-US" sz="2800" dirty="0"/>
                <a:t>understanding</a:t>
              </a:r>
              <a:br>
                <a:rPr lang="en-US" sz="2800" dirty="0"/>
              </a:br>
              <a:r>
                <a:rPr lang="en-US" sz="2800" dirty="0"/>
                <a:t>internal representations</a:t>
              </a:r>
            </a:p>
          </p:txBody>
        </p:sp>
        <p:sp>
          <p:nvSpPr>
            <p:cNvPr id="22" name="Internal Storage 21"/>
            <p:cNvSpPr/>
            <p:nvPr/>
          </p:nvSpPr>
          <p:spPr>
            <a:xfrm>
              <a:off x="3206545" y="2457672"/>
              <a:ext cx="1148985" cy="1108470"/>
            </a:xfrm>
            <a:prstGeom prst="flowChartInternalStorage">
              <a:avLst/>
            </a:prstGeom>
            <a:solidFill>
              <a:schemeClr val="bg1"/>
            </a:solidFill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375px-Eye_symbol_lateral.sv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24378">
              <a:off x="1774139" y="3248722"/>
              <a:ext cx="827170" cy="827170"/>
            </a:xfrm>
            <a:prstGeom prst="rect">
              <a:avLst/>
            </a:prstGeom>
          </p:spPr>
        </p:pic>
        <p:cxnSp>
          <p:nvCxnSpPr>
            <p:cNvPr id="27" name="Straight Connector 26"/>
            <p:cNvCxnSpPr>
              <a:stCxn id="24" idx="3"/>
            </p:cNvCxnSpPr>
            <p:nvPr/>
          </p:nvCxnSpPr>
          <p:spPr>
            <a:xfrm flipV="1">
              <a:off x="2593348" y="3126173"/>
              <a:ext cx="1213435" cy="45537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7" descr="375px-Eye_symbol_lateral.sv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319223" flipH="1">
              <a:off x="9552386" y="3985827"/>
              <a:ext cx="827170" cy="8271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8010409" y="1923831"/>
              <a:ext cx="1202342" cy="120234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6707459" y="2525003"/>
              <a:ext cx="1260000" cy="532"/>
            </a:xfrm>
            <a:prstGeom prst="straightConnector1">
              <a:avLst/>
            </a:prstGeom>
            <a:ln w="5715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9281407" y="2524471"/>
              <a:ext cx="1260000" cy="532"/>
            </a:xfrm>
            <a:prstGeom prst="straightConnector1">
              <a:avLst/>
            </a:prstGeom>
            <a:ln w="5715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707459" y="2673611"/>
              <a:ext cx="2808830" cy="144384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9814102" y="2715087"/>
              <a:ext cx="549242" cy="124912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>
              <a:spLocks/>
            </p:cNvSpPr>
            <p:nvPr/>
          </p:nvSpPr>
          <p:spPr>
            <a:xfrm>
              <a:off x="7337459" y="5335383"/>
              <a:ext cx="1260000" cy="1260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>
              <a:grpSpLocks/>
            </p:cNvGrpSpPr>
            <p:nvPr/>
          </p:nvGrpSpPr>
          <p:grpSpPr>
            <a:xfrm>
              <a:off x="7895459" y="5335383"/>
              <a:ext cx="144000" cy="1260000"/>
              <a:chOff x="1155700" y="4985924"/>
              <a:chExt cx="45719" cy="839721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155700" y="4985924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155700" y="5047423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155700" y="5107748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155700" y="517207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155700" y="522922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155700" y="5286375"/>
                <a:ext cx="45719" cy="57150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155700" y="5349875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155700" y="5411374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155700" y="5471699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155700" y="5528849"/>
                <a:ext cx="45719" cy="57150"/>
              </a:xfrm>
              <a:prstGeom prst="rect">
                <a:avLst/>
              </a:prstGeom>
              <a:solidFill>
                <a:srgbClr val="00009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155700" y="5590348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155700" y="5650673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155700" y="5706996"/>
                <a:ext cx="45719" cy="5715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155700" y="5768495"/>
                <a:ext cx="45719" cy="5715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8" name="Picture 57" descr="375px-Eye_symbol_lateral.sv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5583">
              <a:off x="5838727" y="5466423"/>
              <a:ext cx="827170" cy="827170"/>
            </a:xfrm>
            <a:prstGeom prst="rect">
              <a:avLst/>
            </a:prstGeom>
          </p:spPr>
        </p:pic>
        <p:cxnSp>
          <p:nvCxnSpPr>
            <p:cNvPr id="59" name="Straight Connector 58"/>
            <p:cNvCxnSpPr>
              <a:cxnSpLocks/>
              <a:stCxn id="58" idx="3"/>
            </p:cNvCxnSpPr>
            <p:nvPr/>
          </p:nvCxnSpPr>
          <p:spPr>
            <a:xfrm>
              <a:off x="6663561" y="5923907"/>
              <a:ext cx="1224000" cy="92739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C08F47-C1A0-31AA-AAE0-77C5CFEEFFA2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F2CC13-64C5-5435-5D36-8611DAB2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0"/>
            <a:ext cx="2976367" cy="2829988"/>
          </a:xfrm>
        </p:spPr>
        <p:txBody>
          <a:bodyPr>
            <a:noAutofit/>
          </a:bodyPr>
          <a:lstStyle/>
          <a:p>
            <a:r>
              <a:rPr lang="en-US" sz="3200" dirty="0"/>
              <a:t>Three broad </a:t>
            </a:r>
            <a:br>
              <a:rPr lang="en-US" sz="3200" dirty="0"/>
            </a:br>
            <a:r>
              <a:rPr lang="en-US" sz="3200" dirty="0"/>
              <a:t>classes of </a:t>
            </a:r>
            <a:br>
              <a:rPr lang="en-US" sz="3200" dirty="0"/>
            </a:br>
            <a:r>
              <a:rPr lang="en-US" sz="3200" dirty="0" err="1"/>
              <a:t>explainability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technique</a:t>
            </a:r>
          </a:p>
        </p:txBody>
      </p:sp>
    </p:spTree>
    <p:extLst>
      <p:ext uri="{BB962C8B-B14F-4D97-AF65-F5344CB8AC3E}">
        <p14:creationId xmlns:p14="http://schemas.microsoft.com/office/powerpoint/2010/main" val="211180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Simplification of rule set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07748" y="2403314"/>
            <a:ext cx="1340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scrutable</a:t>
            </a:r>
            <a:br>
              <a:rPr lang="en-US" sz="2400" dirty="0"/>
            </a:br>
            <a:r>
              <a:rPr lang="en-US" sz="2400" dirty="0"/>
              <a:t>rules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11696" y="2403314"/>
            <a:ext cx="1386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black-box</a:t>
            </a:r>
            <a:br>
              <a:rPr lang="en-US" sz="2400" dirty="0"/>
            </a:br>
            <a:r>
              <a:rPr lang="en-US" sz="2400" dirty="0"/>
              <a:t>learning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70528" y="3356270"/>
            <a:ext cx="1068353" cy="10683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nternal Storage 28"/>
          <p:cNvSpPr/>
          <p:nvPr/>
        </p:nvSpPr>
        <p:spPr>
          <a:xfrm>
            <a:off x="6045022" y="3336211"/>
            <a:ext cx="1148985" cy="1108470"/>
          </a:xfrm>
          <a:prstGeom prst="flowChartInternalStorag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45578" y="3890446"/>
            <a:ext cx="1003750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ultidocument 30"/>
          <p:cNvSpPr/>
          <p:nvPr/>
        </p:nvSpPr>
        <p:spPr>
          <a:xfrm>
            <a:off x="1782399" y="3366398"/>
            <a:ext cx="1007881" cy="1330281"/>
          </a:xfrm>
          <a:prstGeom prst="flowChartMultidocument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10325" y="2403314"/>
            <a:ext cx="1152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training</a:t>
            </a:r>
            <a:br>
              <a:rPr lang="en-US" sz="2400" dirty="0"/>
            </a:br>
            <a:r>
              <a:rPr lang="en-US" sz="2400" dirty="0"/>
              <a:t>set</a:t>
            </a:r>
          </a:p>
        </p:txBody>
      </p:sp>
      <p:sp>
        <p:nvSpPr>
          <p:cNvPr id="33" name="Internal Storage 32"/>
          <p:cNvSpPr/>
          <p:nvPr/>
        </p:nvSpPr>
        <p:spPr>
          <a:xfrm>
            <a:off x="8903346" y="3336211"/>
            <a:ext cx="1148985" cy="1108470"/>
          </a:xfrm>
          <a:prstGeom prst="flowChartInternalStorage">
            <a:avLst/>
          </a:prstGeom>
          <a:solidFill>
            <a:schemeClr val="bg1"/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ollate 33"/>
          <p:cNvSpPr/>
          <p:nvPr/>
        </p:nvSpPr>
        <p:spPr>
          <a:xfrm>
            <a:off x="7881331" y="3547766"/>
            <a:ext cx="342680" cy="685360"/>
          </a:xfrm>
          <a:prstGeom prst="flowChartCollat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992843" y="3890446"/>
            <a:ext cx="1003750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250423" y="3890446"/>
            <a:ext cx="1577483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33256" y="2403314"/>
            <a:ext cx="1572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inscrutable</a:t>
            </a:r>
            <a:br>
              <a:rPr lang="en-US" sz="2400" dirty="0"/>
            </a:br>
            <a:r>
              <a:rPr lang="en-US" sz="2400" dirty="0"/>
              <a:t>rules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75618" y="291373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tweak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13FFE6-7D5D-BD86-97CB-6F4BDBAB8ACD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21.7</a:t>
            </a:r>
          </a:p>
        </p:txBody>
      </p:sp>
    </p:spTree>
    <p:extLst>
      <p:ext uri="{BB962C8B-B14F-4D97-AF65-F5344CB8AC3E}">
        <p14:creationId xmlns:p14="http://schemas.microsoft.com/office/powerpoint/2010/main" val="61933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Adversarial learning to generate training sets for white-box learning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16A02D5-72C3-D400-B011-4DC25E671501}"/>
              </a:ext>
            </a:extLst>
          </p:cNvPr>
          <p:cNvGrpSpPr/>
          <p:nvPr/>
        </p:nvGrpSpPr>
        <p:grpSpPr>
          <a:xfrm>
            <a:off x="2853484" y="1630719"/>
            <a:ext cx="8336207" cy="4697610"/>
            <a:chOff x="1854027" y="1630719"/>
            <a:chExt cx="8336207" cy="4697610"/>
          </a:xfrm>
        </p:grpSpPr>
        <p:sp>
          <p:nvSpPr>
            <p:cNvPr id="16" name="Rectangle 15"/>
            <p:cNvSpPr/>
            <p:nvPr/>
          </p:nvSpPr>
          <p:spPr>
            <a:xfrm>
              <a:off x="2641862" y="5259976"/>
              <a:ext cx="1068353" cy="106835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ultidocument 16"/>
            <p:cNvSpPr/>
            <p:nvPr/>
          </p:nvSpPr>
          <p:spPr>
            <a:xfrm>
              <a:off x="4849566" y="3630393"/>
              <a:ext cx="1007881" cy="1330281"/>
            </a:xfrm>
            <a:prstGeom prst="flowChartMultidocumen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84293" y="2625138"/>
              <a:ext cx="17384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case-base of </a:t>
              </a:r>
              <a:br>
                <a:rPr lang="en-US" sz="2400" dirty="0"/>
              </a:br>
              <a:r>
                <a:rPr lang="en-US" sz="2400" dirty="0"/>
                <a:t>behaviour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62869" y="3912490"/>
              <a:ext cx="1068353" cy="10683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850053" y="2882606"/>
              <a:ext cx="13401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/>
                <a:t>scrutable</a:t>
              </a:r>
              <a:br>
                <a:rPr lang="en-US" sz="2400" dirty="0"/>
              </a:br>
              <a:r>
                <a:rPr lang="en-US" sz="2400" dirty="0"/>
                <a:t>rules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54027" y="1630719"/>
              <a:ext cx="26440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black-box</a:t>
              </a:r>
              <a:br>
                <a:rPr lang="en-US" sz="2400" dirty="0"/>
              </a:br>
              <a:r>
                <a:rPr lang="en-US" sz="2400" dirty="0"/>
                <a:t>adversarial learning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74657" y="2902879"/>
              <a:ext cx="144477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white-box</a:t>
              </a:r>
              <a:br>
                <a:rPr lang="en-US" sz="2400" dirty="0"/>
              </a:br>
              <a:r>
                <a:rPr lang="en-US" sz="2400" dirty="0"/>
                <a:t>learning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41862" y="2621995"/>
              <a:ext cx="1068353" cy="106835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nternal Storage 27"/>
            <p:cNvSpPr/>
            <p:nvPr/>
          </p:nvSpPr>
          <p:spPr>
            <a:xfrm>
              <a:off x="8945651" y="3843031"/>
              <a:ext cx="1148985" cy="1108470"/>
            </a:xfrm>
            <a:prstGeom prst="flowChartInternalStorage">
              <a:avLst/>
            </a:prstGeom>
            <a:solidFill>
              <a:schemeClr val="bg1"/>
            </a:solidFill>
            <a:ln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>
              <a:stCxn id="27" idx="2"/>
              <a:endCxn id="16" idx="0"/>
            </p:cNvCxnSpPr>
            <p:nvPr/>
          </p:nvCxnSpPr>
          <p:spPr>
            <a:xfrm>
              <a:off x="3176039" y="3690348"/>
              <a:ext cx="0" cy="1569628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978424" y="4446666"/>
              <a:ext cx="2871629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357461" y="4446666"/>
              <a:ext cx="1391315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A070884-98BA-3139-B947-11CBCF51C0AA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21.8</a:t>
            </a:r>
          </a:p>
        </p:txBody>
      </p:sp>
    </p:spTree>
    <p:extLst>
      <p:ext uri="{BB962C8B-B14F-4D97-AF65-F5344CB8AC3E}">
        <p14:creationId xmlns:p14="http://schemas.microsoft.com/office/powerpoint/2010/main" val="353331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57953</TotalTime>
  <Words>951</Words>
  <Application>Microsoft Macintosh PowerPoint</Application>
  <PresentationFormat>Widescreen</PresentationFormat>
  <Paragraphs>288</Paragraphs>
  <Slides>16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Aptos</vt:lpstr>
      <vt:lpstr>Arial</vt:lpstr>
      <vt:lpstr>Calibri</vt:lpstr>
      <vt:lpstr>Calibri Light</vt:lpstr>
      <vt:lpstr>Monotype Sorts</vt:lpstr>
      <vt:lpstr>Office Theme</vt:lpstr>
      <vt:lpstr>Chapter 21</vt:lpstr>
      <vt:lpstr>Query-by-Browsing</vt:lpstr>
      <vt:lpstr>QbB – under the bonnet</vt:lpstr>
      <vt:lpstr>Decision tree for whether  police stop a car  (selected path in red)</vt:lpstr>
      <vt:lpstr>Alternative decision tree  taking into account emergency vehicles</vt:lpstr>
      <vt:lpstr>Sensitivity analysis</vt:lpstr>
      <vt:lpstr>Three broad  classes of  explainability  technique</vt:lpstr>
      <vt:lpstr>Simplification of rule set</vt:lpstr>
      <vt:lpstr>Adversarial learning to generate training sets for white-box learning </vt:lpstr>
      <vt:lpstr>Exploratory analysis for human visualisation</vt:lpstr>
      <vt:lpstr>Key feature detection through perturbations</vt:lpstr>
      <vt:lpstr>Identifying central and boundary examples</vt:lpstr>
      <vt:lpstr>Identifying central and boundary examples</vt:lpstr>
      <vt:lpstr>Grey-box techniques prising open the black-box at an internal layer</vt:lpstr>
      <vt:lpstr>Clustering and comprehension of low-level features </vt:lpstr>
      <vt:lpstr>High level model generation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163</cp:revision>
  <dcterms:created xsi:type="dcterms:W3CDTF">2020-12-29T13:51:26Z</dcterms:created>
  <dcterms:modified xsi:type="dcterms:W3CDTF">2025-04-22T17:46:37Z</dcterms:modified>
</cp:coreProperties>
</file>