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595" r:id="rId2"/>
    <p:sldId id="411" r:id="rId3"/>
    <p:sldId id="287" r:id="rId4"/>
    <p:sldId id="341" r:id="rId5"/>
    <p:sldId id="342" r:id="rId6"/>
    <p:sldId id="343" r:id="rId7"/>
    <p:sldId id="404" r:id="rId8"/>
    <p:sldId id="349" r:id="rId9"/>
    <p:sldId id="348" r:id="rId10"/>
    <p:sldId id="350" r:id="rId11"/>
    <p:sldId id="351" r:id="rId12"/>
    <p:sldId id="352" r:id="rId13"/>
    <p:sldId id="592" r:id="rId14"/>
    <p:sldId id="347" r:id="rId15"/>
    <p:sldId id="354" r:id="rId16"/>
    <p:sldId id="35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AEE1"/>
    <a:srgbClr val="942092"/>
    <a:srgbClr val="660066"/>
    <a:srgbClr val="92D151"/>
    <a:srgbClr val="CBB6FD"/>
    <a:srgbClr val="FF40FF"/>
    <a:srgbClr val="0432FF"/>
    <a:srgbClr val="00FDFF"/>
    <a:srgbClr val="EEE8BC"/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140"/>
    <p:restoredTop sz="68904"/>
  </p:normalViewPr>
  <p:slideViewPr>
    <p:cSldViewPr snapToGrid="0" snapToObjects="1">
      <p:cViewPr varScale="1">
        <p:scale>
          <a:sx n="81" d="100"/>
          <a:sy n="81" d="100"/>
        </p:scale>
        <p:origin x="1208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420AE-8A32-DF45-AA1D-9290FEB2E3A3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D25C2-CC05-8D45-A0DE-0805BFD14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4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F4093-CE24-64B3-A360-8080B5588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472143-E363-F594-6068-8DFDA4260D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3AC033-C433-1B75-5F7B-5E3E3FCD91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List of Figures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21.1	Query-by-Browsing (\</a:t>
            </a:r>
            <a:r>
              <a:rPr lang="en-GB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url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{https://</a:t>
            </a:r>
            <a:r>
              <a:rPr lang="en-GB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www.meandeviation.com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GB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qbb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/}).	333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21.2	</a:t>
            </a:r>
            <a:r>
              <a:rPr lang="en-GB" sz="1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QbB</a:t>
            </a: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-- under the bonnet.	334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21.3	Decision tree for whether police stop a car (selected path in red).	334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21.4	Alternative decision tree taking into account emergency vehicles.	335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21.5	Sensitivity analysis using small perturbations of the original data.	336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21.6	Three broad classes of explainability technique.	336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21.7	Simplification of rule set.	338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21.8	Adversarial learning to generate training sets for white-box learning.	338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21.9	Exploratory analysis for human visualisation.	338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21.10	Key feature detection through perturbations.	338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21.11	Identifying central and boundary examples.	338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21.12	Grey-box techniques prising open the black-box at an internal layer.	339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21.13	Clustering and comprehension of low-level features.	340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21.14	High-level model generation.	340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6F06E-2AF7-6001-874C-262EC0ECD0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814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21.9	Exploratory analysis for human visualisation.	338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8761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21.10	Key feature detection through perturbations.	338</a:t>
            </a:r>
          </a:p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773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21.11	Identifying central and boundary examples.	338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479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DF1BC7-2507-A093-53E3-CA15BEB26C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66B4665-95ED-C1B9-6441-F9A5679BCD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87A463-DCE7-B7A1-6DAF-37672FDA66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21.11	Identifying central and boundary examples.	338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74ED1B-6FB1-D724-4965-D8155177E08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2003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21.12	Grey-box techniques prising open the black-box at an internal layer.	339</a:t>
            </a:r>
          </a:p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79027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21.13	Clustering and comprehension of low-level features.	340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5451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21.14	High-level model generation.	340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582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D86E6321-4C7D-AC44-8AA8-D80720BAEFF0}" type="slidenum">
              <a:rPr lang="en-US" sz="1200"/>
              <a:pPr/>
              <a:t>2</a:t>
            </a:fld>
            <a:endParaRPr lang="en-US" sz="120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21.1	Query-by-Browsing	333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https://</a:t>
            </a:r>
            <a:r>
              <a:rPr lang="en-US" dirty="0" err="1"/>
              <a:t>www.meandeviation.com</a:t>
            </a:r>
            <a:r>
              <a:rPr lang="en-US" dirty="0"/>
              <a:t>/</a:t>
            </a:r>
            <a:r>
              <a:rPr lang="en-US" dirty="0" err="1"/>
              <a:t>qbb</a:t>
            </a:r>
            <a:r>
              <a:rPr lang="en-US" dirty="0"/>
              <a:t>/</a:t>
            </a: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678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D2EDE4C-6D33-434C-B4A4-9DC566B639DB}" type="slidenum">
              <a:rPr lang="en-US" sz="1200"/>
              <a:pPr/>
              <a:t>3</a:t>
            </a:fld>
            <a:endParaRPr lang="en-US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21.2	</a:t>
            </a:r>
            <a:r>
              <a:rPr lang="en-GB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QbB</a:t>
            </a: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-- under the bonnet.	334</a:t>
            </a: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/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3478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21.3	Decision tree for whether police stop a car (selected path in red).	334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980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21.4	Alternative decision tree taking into account emergency vehicles.	335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514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21.5	Sensitivity analysis using small perturbations of the original data.	336</a:t>
            </a:r>
          </a:p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0620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21.6	Three broad classes of explainability technique.	336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6661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21.7	Simplification of rule set.	338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411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21.8	Adversarial learning to generate training sets for white-box learning.	338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460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1C139-5317-EE4E-83CD-C1D409B88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87DC7-11CF-4346-B61C-2699C417D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EF7C8-7CAD-F544-980A-34D0DCEF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81E05-649F-5942-B978-4A8130F4A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CDBDD-2B7D-EA45-BEF2-12D200C81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9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CB437-2066-B24D-BAD0-BF756F75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CDAE5-1AB9-2549-9324-9BDF11957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42F7A-E5D2-9B4C-AF5A-6D9E4AC94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40D08-A43A-CD4E-AD6C-567C8531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1E36F-5180-E443-B14F-6DA4B7D6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016C52-EDDA-E840-96A0-5015D2D2C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D395C-EFAC-064E-AF2C-30A3044F9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5059F-FFE0-744C-AEC8-2F9F9C1B9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46CB3-58DC-3D4A-96C6-2E7A746EE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22880-D2E1-164C-9A5E-CA8B15DE1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9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B7D79-63F2-8748-8F20-D003C815E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6F210-1BAB-DA4F-8DB1-F0C0D7542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D5B8D-CA30-5F40-912E-DC8641F1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29192-3DD1-AC46-BA3E-F086362D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FF049-9AC9-C445-8ED8-739C69C3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8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4564A-515B-4942-9721-5A208A1F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AA69-F436-D242-AF4B-230EA5BE8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F49AA-2C04-FE41-93F9-82A645380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D9A42-781A-7647-BA44-F8A6A849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9DD79-247C-EF4C-B7FC-8C00210A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8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486E-96C3-2C4B-8F71-32EAEC981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F8D6E-2D6C-FA4E-B750-240E89B8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73A7A-C701-1B45-AB23-DFB10B253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94000-9E0A-454A-9015-C390889F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EF7AA-A6E4-4E44-9DE3-50CADBF3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F1BA7-85C7-3F44-A23B-40FFC4B9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7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0539-CB8E-9B4E-AE04-A3E97433B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62A0E-FCA2-1546-837B-430766B12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F2B66-4EBE-4B4F-8ACB-7990BC25A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634CB-C6B8-C04F-8A2C-B76C17458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67B79-4B59-8848-AA95-116E5C3EC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63368E-A34B-A644-98DD-2F142A06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84464A-6060-2944-B277-2DFBAC597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046CBE-E098-014A-94EF-60A2ACCE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55680-6998-9944-AFD2-15B80995A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9" y="0"/>
            <a:ext cx="11825187" cy="1623848"/>
          </a:xfrm>
        </p:spPr>
        <p:txBody>
          <a:bodyPr anchor="t">
            <a:normAutofit/>
          </a:bodyPr>
          <a:lstStyle>
            <a:lvl1pPr>
              <a:defRPr sz="40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A2F74-5D9F-AC49-B161-5A9312CE6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AEE50-C384-0E45-90C0-ABA9C67FC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C07CB-B7E3-AB4C-9C97-DA1C3D56D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975184-D611-3243-9797-D565090E1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823B3-3912-1042-96A9-F7AD4460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A0643-D0CA-F940-B0A5-D1EDC068E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4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1D9C-F352-D045-BABC-72CFAAE6F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845DB-7D98-544E-A848-11AC35B0A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5D71A-ABBD-0C4D-A7AC-0B6448EC1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04E87-C643-A147-BCC9-79F2DA501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21BA5-CF92-5B4F-9030-84B48D4F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88813-A5DF-EA42-BC2C-309A4E81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9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5D8AE-1CF7-2F42-A4A4-22FFC042B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59AE04-8526-BC44-9280-9F47139E4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1E4D76-90E8-E840-8E23-2D4BD5FE2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B019F-985D-7544-9F45-54EC89DDE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018D4-E14A-BA45-BEC6-004C4F7B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957B1-0CA5-304F-99E7-72D488401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6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D5024D-366B-8E47-B918-5C798CE8D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10871-B1F5-6B40-9484-0A4B95523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20D22-0DC0-D548-B700-DDEB544ED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EA66D-BD09-3945-A3A9-48ACF163B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F53D1-9C7C-5040-B71C-00AE0772C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4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D797D-AD8D-4643-7516-2378FC8EF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9B4778-D302-8D46-56A3-1126EC58C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9550" y="1536251"/>
            <a:ext cx="6526924" cy="1122363"/>
          </a:xfrm>
        </p:spPr>
        <p:txBody>
          <a:bodyPr/>
          <a:lstStyle/>
          <a:p>
            <a:r>
              <a:rPr lang="en-US" sz="5400" dirty="0">
                <a:latin typeface="+mn-lt"/>
              </a:rPr>
              <a:t>Chapter </a:t>
            </a:r>
            <a:r>
              <a:rPr lang="en-US" sz="6000" dirty="0">
                <a:latin typeface="+mn-lt"/>
              </a:rPr>
              <a:t>21</a:t>
            </a:r>
            <a:endParaRPr lang="en-US" dirty="0">
              <a:latin typeface="+mn-lt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0A52D69-5479-332E-A10F-C6AF58589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9550" y="3034473"/>
            <a:ext cx="6526924" cy="2767234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j-lt"/>
              </a:rPr>
              <a:t>Explainable AI</a:t>
            </a:r>
          </a:p>
        </p:txBody>
      </p:sp>
      <p:pic>
        <p:nvPicPr>
          <p:cNvPr id="3" name="Picture 2" descr="A book cover of a book&#10;&#10;AI-generated content may be incorrect.">
            <a:extLst>
              <a:ext uri="{FF2B5EF4-FFF2-40B4-BE49-F238E27FC236}">
                <a16:creationId xmlns:a16="http://schemas.microsoft.com/office/drawing/2014/main" id="{389F93A7-5294-73EE-713E-CDE6D05A4F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074024" cy="685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613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Exploratory analysis for human </a:t>
            </a:r>
            <a:r>
              <a:rPr lang="en-US" sz="4000" dirty="0" err="1"/>
              <a:t>visualisation</a:t>
            </a:r>
            <a:endParaRPr lang="en-US" sz="4000" dirty="0"/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4447677" y="5213652"/>
            <a:ext cx="3424760" cy="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138243" y="1671010"/>
            <a:ext cx="13860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black-box</a:t>
            </a:r>
            <a:br>
              <a:rPr lang="en-US" sz="2400" dirty="0"/>
            </a:br>
            <a:r>
              <a:rPr lang="en-US" sz="2400" dirty="0"/>
              <a:t>learning</a:t>
            </a:r>
          </a:p>
        </p:txBody>
      </p:sp>
      <p:sp>
        <p:nvSpPr>
          <p:cNvPr id="55" name="Rectangle 54"/>
          <p:cNvSpPr/>
          <p:nvPr/>
        </p:nvSpPr>
        <p:spPr>
          <a:xfrm>
            <a:off x="4337391" y="2623966"/>
            <a:ext cx="1068353" cy="10683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Internal Storage 55"/>
          <p:cNvSpPr/>
          <p:nvPr/>
        </p:nvSpPr>
        <p:spPr>
          <a:xfrm>
            <a:off x="6310305" y="2603907"/>
            <a:ext cx="1148985" cy="1108470"/>
          </a:xfrm>
          <a:prstGeom prst="flowChartInternalStorag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3574495" y="3158142"/>
            <a:ext cx="691783" cy="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Multidocument 57"/>
          <p:cNvSpPr/>
          <p:nvPr/>
        </p:nvSpPr>
        <p:spPr>
          <a:xfrm>
            <a:off x="2511316" y="2634094"/>
            <a:ext cx="1007881" cy="1330281"/>
          </a:xfrm>
          <a:prstGeom prst="flowChartMultidocument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2439242" y="1671010"/>
            <a:ext cx="11520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training</a:t>
            </a:r>
            <a:br>
              <a:rPr lang="en-US" sz="2400" dirty="0"/>
            </a:br>
            <a:r>
              <a:rPr lang="en-US" sz="2400" dirty="0"/>
              <a:t>set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042657" y="1671010"/>
            <a:ext cx="15725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inscrutable</a:t>
            </a:r>
            <a:br>
              <a:rPr lang="en-US" sz="2400" dirty="0"/>
            </a:br>
            <a:r>
              <a:rPr lang="en-US" sz="2400" dirty="0"/>
              <a:t>rules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5520180" y="3158142"/>
            <a:ext cx="691783" cy="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Multidocument 61"/>
          <p:cNvSpPr/>
          <p:nvPr/>
        </p:nvSpPr>
        <p:spPr>
          <a:xfrm>
            <a:off x="3130469" y="4567847"/>
            <a:ext cx="1007881" cy="1330281"/>
          </a:xfrm>
          <a:prstGeom prst="flowChartMultidocument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5697455" y="4698811"/>
            <a:ext cx="1068353" cy="106835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/>
          <p:cNvSpPr txBox="1"/>
          <p:nvPr/>
        </p:nvSpPr>
        <p:spPr>
          <a:xfrm>
            <a:off x="2976418" y="5898128"/>
            <a:ext cx="13702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lots of</a:t>
            </a:r>
            <a:br>
              <a:rPr lang="en-US" sz="2400" dirty="0"/>
            </a:br>
            <a:r>
              <a:rPr lang="en-US" sz="2400" dirty="0"/>
              <a:t>examples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578944" y="5919104"/>
            <a:ext cx="13860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black-box</a:t>
            </a:r>
            <a:br>
              <a:rPr lang="en-US" sz="2400" dirty="0"/>
            </a:br>
            <a:r>
              <a:rPr lang="en-US" sz="2400" dirty="0"/>
              <a:t>classifier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892945" y="5908617"/>
            <a:ext cx="17913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visualise</a:t>
            </a:r>
            <a:br>
              <a:rPr lang="en-US" sz="2400" dirty="0"/>
            </a:br>
            <a:r>
              <a:rPr lang="en-US" sz="2400" dirty="0"/>
              <a:t>input-output</a:t>
            </a:r>
          </a:p>
        </p:txBody>
      </p:sp>
      <p:cxnSp>
        <p:nvCxnSpPr>
          <p:cNvPr id="67" name="Straight Arrow Connector 66"/>
          <p:cNvCxnSpPr/>
          <p:nvPr/>
        </p:nvCxnSpPr>
        <p:spPr>
          <a:xfrm flipH="1">
            <a:off x="6339671" y="3551187"/>
            <a:ext cx="849444" cy="1501219"/>
          </a:xfrm>
          <a:prstGeom prst="straightConnector1">
            <a:avLst/>
          </a:prstGeom>
          <a:ln w="57150" cmpd="sng">
            <a:solidFill>
              <a:srgbClr val="FF0000"/>
            </a:solidFill>
            <a:prstDash val="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Rectangle 67"/>
          <p:cNvSpPr/>
          <p:nvPr/>
        </p:nvSpPr>
        <p:spPr>
          <a:xfrm>
            <a:off x="8134689" y="4567847"/>
            <a:ext cx="1271782" cy="127178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8288923" y="4808538"/>
            <a:ext cx="57150" cy="5715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8457198" y="5018088"/>
            <a:ext cx="57150" cy="5715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8638173" y="5113338"/>
            <a:ext cx="57150" cy="5715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/>
          <p:cNvSpPr/>
          <p:nvPr/>
        </p:nvSpPr>
        <p:spPr>
          <a:xfrm>
            <a:off x="8749298" y="5352637"/>
            <a:ext cx="57150" cy="571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/>
          <p:cNvSpPr/>
          <p:nvPr/>
        </p:nvSpPr>
        <p:spPr>
          <a:xfrm>
            <a:off x="8942973" y="5418138"/>
            <a:ext cx="57150" cy="571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/>
          <p:cNvSpPr/>
          <p:nvPr/>
        </p:nvSpPr>
        <p:spPr>
          <a:xfrm>
            <a:off x="9095373" y="5570538"/>
            <a:ext cx="57150" cy="571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/>
          <p:cNvSpPr/>
          <p:nvPr/>
        </p:nvSpPr>
        <p:spPr>
          <a:xfrm>
            <a:off x="8761998" y="4717637"/>
            <a:ext cx="57150" cy="571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9000123" y="4865688"/>
            <a:ext cx="57150" cy="571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8898523" y="5213652"/>
            <a:ext cx="57150" cy="571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/>
        </p:nvSpPr>
        <p:spPr>
          <a:xfrm>
            <a:off x="8704848" y="4898612"/>
            <a:ext cx="57150" cy="571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/>
        </p:nvSpPr>
        <p:spPr>
          <a:xfrm>
            <a:off x="8914398" y="5051012"/>
            <a:ext cx="57150" cy="571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9181098" y="5185077"/>
            <a:ext cx="57150" cy="5715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/>
        </p:nvSpPr>
        <p:spPr>
          <a:xfrm>
            <a:off x="8304798" y="5020436"/>
            <a:ext cx="57150" cy="5715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/>
        </p:nvSpPr>
        <p:spPr>
          <a:xfrm>
            <a:off x="8209548" y="5163311"/>
            <a:ext cx="57150" cy="5715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/>
        </p:nvSpPr>
        <p:spPr>
          <a:xfrm>
            <a:off x="8390523" y="5322888"/>
            <a:ext cx="57150" cy="57150"/>
          </a:xfrm>
          <a:prstGeom prst="ellipse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/>
        </p:nvSpPr>
        <p:spPr>
          <a:xfrm>
            <a:off x="8584198" y="5570538"/>
            <a:ext cx="57150" cy="571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/>
        </p:nvSpPr>
        <p:spPr>
          <a:xfrm>
            <a:off x="8790573" y="5599113"/>
            <a:ext cx="57150" cy="571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/>
        </p:nvSpPr>
        <p:spPr>
          <a:xfrm>
            <a:off x="8971548" y="5722938"/>
            <a:ext cx="57150" cy="571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Smiley Face 86"/>
          <p:cNvSpPr/>
          <p:nvPr/>
        </p:nvSpPr>
        <p:spPr>
          <a:xfrm>
            <a:off x="9463477" y="3863200"/>
            <a:ext cx="945338" cy="945338"/>
          </a:xfrm>
          <a:prstGeom prst="smileyFace">
            <a:avLst/>
          </a:prstGeom>
          <a:solidFill>
            <a:srgbClr val="FFFF00"/>
          </a:solidFill>
          <a:ln w="38100" cmpd="sng"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F0A8E1A-C869-AAB6-AFB5-D03404D72DC0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21.9</a:t>
            </a:r>
          </a:p>
        </p:txBody>
      </p:sp>
    </p:spTree>
    <p:extLst>
      <p:ext uri="{BB962C8B-B14F-4D97-AF65-F5344CB8AC3E}">
        <p14:creationId xmlns:p14="http://schemas.microsoft.com/office/powerpoint/2010/main" val="1007304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Key feature detection through perturbations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DBCC6B6-2F75-98A1-66C9-1BE80EED715B}"/>
              </a:ext>
            </a:extLst>
          </p:cNvPr>
          <p:cNvGrpSpPr/>
          <p:nvPr/>
        </p:nvGrpSpPr>
        <p:grpSpPr>
          <a:xfrm>
            <a:off x="3521931" y="1342823"/>
            <a:ext cx="7915706" cy="5079091"/>
            <a:chOff x="1948314" y="1342823"/>
            <a:chExt cx="7915706" cy="5079091"/>
          </a:xfrm>
        </p:grpSpPr>
        <p:sp>
          <p:nvSpPr>
            <p:cNvPr id="158" name="Document 157"/>
            <p:cNvSpPr/>
            <p:nvPr/>
          </p:nvSpPr>
          <p:spPr>
            <a:xfrm>
              <a:off x="7641746" y="4361415"/>
              <a:ext cx="1068353" cy="1048100"/>
            </a:xfrm>
            <a:prstGeom prst="flowChartDocument">
              <a:avLst/>
            </a:prstGeom>
            <a:ln>
              <a:solidFill>
                <a:srgbClr val="0D0D0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9" name="Straight Arrow Connector 158"/>
            <p:cNvCxnSpPr/>
            <p:nvPr/>
          </p:nvCxnSpPr>
          <p:spPr>
            <a:xfrm>
              <a:off x="3902882" y="4885465"/>
              <a:ext cx="3424760" cy="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TextBox 159"/>
            <p:cNvSpPr txBox="1"/>
            <p:nvPr/>
          </p:nvSpPr>
          <p:spPr>
            <a:xfrm>
              <a:off x="1948314" y="1342823"/>
              <a:ext cx="138601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black-box</a:t>
              </a:r>
              <a:br>
                <a:rPr lang="en-US" sz="2400" dirty="0"/>
              </a:br>
              <a:r>
                <a:rPr lang="en-US" sz="2400" dirty="0"/>
                <a:t>learning</a:t>
              </a: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2147462" y="2295779"/>
              <a:ext cx="1068353" cy="106835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Internal Storage 161"/>
            <p:cNvSpPr/>
            <p:nvPr/>
          </p:nvSpPr>
          <p:spPr>
            <a:xfrm>
              <a:off x="4120376" y="2275720"/>
              <a:ext cx="1148985" cy="1108470"/>
            </a:xfrm>
            <a:prstGeom prst="flowChartInternalStorag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rgbClr val="0D0D0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3910452" y="1342823"/>
              <a:ext cx="157251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inscrutable</a:t>
              </a:r>
              <a:br>
                <a:rPr lang="en-US" sz="2400" dirty="0"/>
              </a:br>
              <a:r>
                <a:rPr lang="en-US" sz="2400" dirty="0"/>
                <a:t>rules</a:t>
              </a:r>
            </a:p>
          </p:txBody>
        </p:sp>
        <p:cxnSp>
          <p:nvCxnSpPr>
            <p:cNvPr id="164" name="Straight Arrow Connector 163"/>
            <p:cNvCxnSpPr/>
            <p:nvPr/>
          </p:nvCxnSpPr>
          <p:spPr>
            <a:xfrm>
              <a:off x="3330251" y="2829955"/>
              <a:ext cx="691783" cy="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Multidocument 164"/>
            <p:cNvSpPr/>
            <p:nvPr/>
          </p:nvSpPr>
          <p:spPr>
            <a:xfrm>
              <a:off x="2585674" y="4239660"/>
              <a:ext cx="1007881" cy="1330281"/>
            </a:xfrm>
            <a:prstGeom prst="flowChartMultidocument">
              <a:avLst/>
            </a:prstGeom>
            <a:ln>
              <a:solidFill>
                <a:srgbClr val="0D0D0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5152660" y="4370624"/>
              <a:ext cx="1068353" cy="106835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2094674" y="5569941"/>
              <a:ext cx="2044149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randomly vary</a:t>
              </a:r>
              <a:br>
                <a:rPr lang="en-US" sz="2400" dirty="0"/>
              </a:br>
              <a:r>
                <a:rPr lang="en-US" sz="2400" dirty="0"/>
                <a:t>feature values</a:t>
              </a:r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034149" y="5590917"/>
              <a:ext cx="138601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black-box</a:t>
              </a:r>
              <a:br>
                <a:rPr lang="en-US" sz="2400" dirty="0"/>
              </a:br>
              <a:r>
                <a:rPr lang="en-US" sz="2400" dirty="0"/>
                <a:t>classifier</a:t>
              </a:r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7379635" y="5580430"/>
              <a:ext cx="172835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hotspot</a:t>
              </a:r>
              <a:br>
                <a:rPr lang="en-US" sz="2400" dirty="0"/>
              </a:br>
              <a:r>
                <a:rPr lang="en-US" sz="2400" dirty="0" err="1"/>
                <a:t>visualisation</a:t>
              </a:r>
              <a:endParaRPr lang="en-US" sz="2400" dirty="0"/>
            </a:p>
          </p:txBody>
        </p:sp>
        <p:cxnSp>
          <p:nvCxnSpPr>
            <p:cNvPr id="170" name="Straight Arrow Connector 169"/>
            <p:cNvCxnSpPr/>
            <p:nvPr/>
          </p:nvCxnSpPr>
          <p:spPr>
            <a:xfrm>
              <a:off x="4814628" y="3047773"/>
              <a:ext cx="980248" cy="1676446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prstDash val="dash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Smiley Face 170"/>
            <p:cNvSpPr/>
            <p:nvPr/>
          </p:nvSpPr>
          <p:spPr>
            <a:xfrm>
              <a:off x="8918682" y="3535013"/>
              <a:ext cx="945338" cy="945338"/>
            </a:xfrm>
            <a:prstGeom prst="smileyFace">
              <a:avLst/>
            </a:prstGeom>
            <a:solidFill>
              <a:srgbClr val="FFFF00"/>
            </a:solidFill>
            <a:ln w="38100" cmpd="sng">
              <a:solidFill>
                <a:srgbClr val="0D0D0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2" name="Group 171"/>
            <p:cNvGrpSpPr/>
            <p:nvPr/>
          </p:nvGrpSpPr>
          <p:grpSpPr>
            <a:xfrm>
              <a:off x="2680003" y="4491050"/>
              <a:ext cx="45719" cy="839721"/>
              <a:chOff x="1155700" y="4985924"/>
              <a:chExt cx="45719" cy="839721"/>
            </a:xfrm>
          </p:grpSpPr>
          <p:sp>
            <p:nvSpPr>
              <p:cNvPr id="173" name="Rectangle 172"/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Rectangle 173"/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ectangle 174"/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ectangle 175"/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7" name="Rectangle 176"/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Rectangle 177"/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 178"/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 179"/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 180"/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ectangle 181"/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ectangle 182"/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ectangle 183"/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 184"/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tangle 185"/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7" name="Group 186"/>
            <p:cNvGrpSpPr/>
            <p:nvPr/>
          </p:nvGrpSpPr>
          <p:grpSpPr>
            <a:xfrm>
              <a:off x="2810868" y="4491050"/>
              <a:ext cx="45719" cy="839721"/>
              <a:chOff x="1155700" y="4985924"/>
              <a:chExt cx="45719" cy="839721"/>
            </a:xfrm>
          </p:grpSpPr>
          <p:sp>
            <p:nvSpPr>
              <p:cNvPr id="188" name="Rectangle 187"/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tangle 188"/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tangle 189"/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ectangle 190"/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ectangle 191"/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 192"/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 193"/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 194"/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 195"/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 196"/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ectangle 197"/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 198"/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ectangle 199"/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ectangle 200"/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02" name="Group 201"/>
            <p:cNvGrpSpPr/>
            <p:nvPr/>
          </p:nvGrpSpPr>
          <p:grpSpPr>
            <a:xfrm>
              <a:off x="2941733" y="4491050"/>
              <a:ext cx="45719" cy="839721"/>
              <a:chOff x="1155700" y="4985924"/>
              <a:chExt cx="45719" cy="839721"/>
            </a:xfrm>
          </p:grpSpPr>
          <p:sp>
            <p:nvSpPr>
              <p:cNvPr id="203" name="Rectangle 202"/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ectangle 203"/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5" name="Rectangle 204"/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Rectangle 205"/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ectangle 206"/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ectangle 207"/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 208"/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ectangle 209"/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ectangle 210"/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 211"/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Rectangle 212"/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ectangle 213"/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ectangle 214"/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6" name="Rectangle 215"/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7" name="Group 216"/>
            <p:cNvGrpSpPr/>
            <p:nvPr/>
          </p:nvGrpSpPr>
          <p:grpSpPr>
            <a:xfrm>
              <a:off x="3072598" y="4491050"/>
              <a:ext cx="45719" cy="839721"/>
              <a:chOff x="1155700" y="4985924"/>
              <a:chExt cx="45719" cy="839721"/>
            </a:xfrm>
          </p:grpSpPr>
          <p:sp>
            <p:nvSpPr>
              <p:cNvPr id="218" name="Rectangle 217"/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Rectangle 218"/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Rectangle 219"/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 220"/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Rectangle 221"/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Rectangle 222"/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Rectangle 223"/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Rectangle 224"/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 225"/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7" name="Rectangle 226"/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8" name="Rectangle 227"/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9" name="Rectangle 228"/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0" name="Rectangle 229"/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1" name="Rectangle 230"/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32" name="Group 231"/>
            <p:cNvGrpSpPr/>
            <p:nvPr/>
          </p:nvGrpSpPr>
          <p:grpSpPr>
            <a:xfrm>
              <a:off x="3203463" y="4491050"/>
              <a:ext cx="45719" cy="839721"/>
              <a:chOff x="1155700" y="4985924"/>
              <a:chExt cx="45719" cy="839721"/>
            </a:xfrm>
          </p:grpSpPr>
          <p:sp>
            <p:nvSpPr>
              <p:cNvPr id="233" name="Rectangle 232"/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1" name="Rectangle 240"/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2" name="Rectangle 241"/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3" name="Rectangle 242"/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4" name="Rectangle 243"/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5" name="Rectangle 244"/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6" name="Rectangle 245"/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47" name="Group 246"/>
            <p:cNvGrpSpPr/>
            <p:nvPr/>
          </p:nvGrpSpPr>
          <p:grpSpPr>
            <a:xfrm>
              <a:off x="3334330" y="4491050"/>
              <a:ext cx="45719" cy="839721"/>
              <a:chOff x="1155700" y="4985924"/>
              <a:chExt cx="45719" cy="839721"/>
            </a:xfrm>
          </p:grpSpPr>
          <p:sp>
            <p:nvSpPr>
              <p:cNvPr id="248" name="Rectangle 247"/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9" name="Rectangle 248"/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0" name="Rectangle 249"/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1" name="Rectangle 250"/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2" name="Rectangle 251"/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3" name="Rectangle 252"/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4" name="Rectangle 253"/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5" name="Rectangle 254"/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6" name="Rectangle 255"/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7" name="Rectangle 256"/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Rectangle 257"/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9" name="Rectangle 258"/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0" name="Rectangle 259"/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1" name="Rectangle 260"/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62" name="Group 261"/>
            <p:cNvGrpSpPr/>
            <p:nvPr/>
          </p:nvGrpSpPr>
          <p:grpSpPr>
            <a:xfrm>
              <a:off x="7997220" y="4435140"/>
              <a:ext cx="45719" cy="839721"/>
              <a:chOff x="1155700" y="4985924"/>
              <a:chExt cx="45719" cy="839721"/>
            </a:xfrm>
          </p:grpSpPr>
          <p:sp>
            <p:nvSpPr>
              <p:cNvPr id="263" name="Rectangle 262"/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4" name="Rectangle 263"/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5" name="Rectangle 264"/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6" name="Rectangle 265"/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7" name="Rectangle 266"/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8" name="Rectangle 267"/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9" name="Rectangle 268"/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0" name="Rectangle 269"/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1" name="Rectangle 270"/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2" name="Rectangle 271"/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3" name="Rectangle 272"/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4" name="Rectangle 273"/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5" name="Rectangle 274"/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6" name="Rectangle 275"/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7" name="Oval 276"/>
            <p:cNvSpPr/>
            <p:nvPr/>
          </p:nvSpPr>
          <p:spPr>
            <a:xfrm>
              <a:off x="7904356" y="4548200"/>
              <a:ext cx="234537" cy="234537"/>
            </a:xfrm>
            <a:prstGeom prst="ellipse">
              <a:avLst/>
            </a:prstGeom>
            <a:solidFill>
              <a:srgbClr val="FF0000">
                <a:alpha val="66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8" name="Oval 277"/>
            <p:cNvSpPr/>
            <p:nvPr/>
          </p:nvSpPr>
          <p:spPr>
            <a:xfrm>
              <a:off x="7904356" y="5022298"/>
              <a:ext cx="234537" cy="146352"/>
            </a:xfrm>
            <a:prstGeom prst="ellipse">
              <a:avLst/>
            </a:prstGeom>
            <a:solidFill>
              <a:srgbClr val="FF0000">
                <a:alpha val="66000"/>
              </a:srgb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86F6CC38-2AC5-7E02-B551-6B718190EF82}"/>
              </a:ext>
            </a:extLst>
          </p:cNvPr>
          <p:cNvSpPr txBox="1"/>
          <p:nvPr/>
        </p:nvSpPr>
        <p:spPr>
          <a:xfrm>
            <a:off x="0" y="5856881"/>
            <a:ext cx="3198311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21.10</a:t>
            </a:r>
          </a:p>
        </p:txBody>
      </p:sp>
    </p:spTree>
    <p:extLst>
      <p:ext uri="{BB962C8B-B14F-4D97-AF65-F5344CB8AC3E}">
        <p14:creationId xmlns:p14="http://schemas.microsoft.com/office/powerpoint/2010/main" val="59826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Identifying central and boundary examples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7A35549-B2E3-214C-6175-23F915A2DFF8}"/>
              </a:ext>
            </a:extLst>
          </p:cNvPr>
          <p:cNvGrpSpPr/>
          <p:nvPr/>
        </p:nvGrpSpPr>
        <p:grpSpPr>
          <a:xfrm>
            <a:off x="3265545" y="1218354"/>
            <a:ext cx="8926455" cy="5044022"/>
            <a:chOff x="1597114" y="1643992"/>
            <a:chExt cx="8926455" cy="5044022"/>
          </a:xfrm>
        </p:grpSpPr>
        <p:sp>
          <p:nvSpPr>
            <p:cNvPr id="46" name="TextBox 45"/>
            <p:cNvSpPr txBox="1"/>
            <p:nvPr/>
          </p:nvSpPr>
          <p:spPr>
            <a:xfrm>
              <a:off x="1698865" y="5215107"/>
              <a:ext cx="2632451" cy="1200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central cases</a:t>
              </a:r>
              <a:br>
                <a:rPr lang="en-US" sz="2400" dirty="0"/>
              </a:br>
              <a:r>
                <a:rPr lang="en-US" sz="2400" dirty="0"/>
                <a:t>perturbations </a:t>
              </a:r>
              <a:br>
                <a:rPr lang="en-US" sz="2400" dirty="0"/>
              </a:br>
              <a:r>
                <a:rPr lang="en-US" sz="2400" dirty="0"/>
                <a:t>do not change class</a:t>
              </a:r>
            </a:p>
          </p:txBody>
        </p:sp>
        <p:grpSp>
          <p:nvGrpSpPr>
            <p:cNvPr id="47" name="Group 46"/>
            <p:cNvGrpSpPr>
              <a:grpSpLocks noChangeAspect="1"/>
            </p:cNvGrpSpPr>
            <p:nvPr/>
          </p:nvGrpSpPr>
          <p:grpSpPr>
            <a:xfrm>
              <a:off x="4362587" y="2072689"/>
              <a:ext cx="3815346" cy="3815346"/>
              <a:chOff x="4531759" y="2473736"/>
              <a:chExt cx="1271782" cy="1271782"/>
            </a:xfrm>
          </p:grpSpPr>
          <p:sp>
            <p:nvSpPr>
              <p:cNvPr id="49" name="Rectangle 48"/>
              <p:cNvSpPr/>
              <p:nvPr/>
            </p:nvSpPr>
            <p:spPr>
              <a:xfrm>
                <a:off x="4531759" y="2473736"/>
                <a:ext cx="1271782" cy="127178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4895592" y="3376927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4877592" y="2774628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5564443" y="3412927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>
                <a:spLocks noChangeAspect="1"/>
              </p:cNvSpPr>
              <p:nvPr/>
            </p:nvSpPr>
            <p:spPr>
              <a:xfrm>
                <a:off x="4955594" y="2720579"/>
                <a:ext cx="108000" cy="1080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>
                <a:spLocks noChangeAspect="1"/>
              </p:cNvSpPr>
              <p:nvPr/>
            </p:nvSpPr>
            <p:spPr>
              <a:xfrm>
                <a:off x="5092169" y="2756628"/>
                <a:ext cx="36000" cy="360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/>
              <p:cNvSpPr>
                <a:spLocks noChangeAspect="1"/>
              </p:cNvSpPr>
              <p:nvPr/>
            </p:nvSpPr>
            <p:spPr>
              <a:xfrm>
                <a:off x="5608145" y="3300776"/>
                <a:ext cx="36000" cy="360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4988668" y="3488101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4705043" y="3376927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/>
              <p:cNvSpPr>
                <a:spLocks noChangeAspect="1"/>
              </p:cNvSpPr>
              <p:nvPr/>
            </p:nvSpPr>
            <p:spPr>
              <a:xfrm>
                <a:off x="4805592" y="3498651"/>
                <a:ext cx="108000" cy="108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>
                <a:spLocks noChangeAspect="1"/>
              </p:cNvSpPr>
              <p:nvPr/>
            </p:nvSpPr>
            <p:spPr>
              <a:xfrm>
                <a:off x="4955594" y="2632853"/>
                <a:ext cx="36000" cy="360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/>
              <p:cNvSpPr>
                <a:spLocks noChangeAspect="1"/>
              </p:cNvSpPr>
              <p:nvPr/>
            </p:nvSpPr>
            <p:spPr>
              <a:xfrm>
                <a:off x="5546443" y="2840352"/>
                <a:ext cx="36000" cy="360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/>
              <p:cNvSpPr>
                <a:spLocks noChangeAspect="1"/>
              </p:cNvSpPr>
              <p:nvPr/>
            </p:nvSpPr>
            <p:spPr>
              <a:xfrm>
                <a:off x="5430043" y="2756628"/>
                <a:ext cx="36000" cy="360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5006668" y="2876352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5436795" y="3272779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/>
              <p:cNvSpPr>
                <a:spLocks noChangeAspect="1"/>
              </p:cNvSpPr>
              <p:nvPr/>
            </p:nvSpPr>
            <p:spPr>
              <a:xfrm>
                <a:off x="5508994" y="3210776"/>
                <a:ext cx="36000" cy="360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/>
              <p:cNvSpPr>
                <a:spLocks noChangeAspect="1"/>
              </p:cNvSpPr>
              <p:nvPr/>
            </p:nvSpPr>
            <p:spPr>
              <a:xfrm>
                <a:off x="5705944" y="2583731"/>
                <a:ext cx="36000" cy="360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/>
              <p:cNvSpPr>
                <a:spLocks noChangeAspect="1"/>
              </p:cNvSpPr>
              <p:nvPr/>
            </p:nvSpPr>
            <p:spPr>
              <a:xfrm>
                <a:off x="5582443" y="3114775"/>
                <a:ext cx="108000" cy="1080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>
                <a:spLocks noChangeAspect="1"/>
              </p:cNvSpPr>
              <p:nvPr/>
            </p:nvSpPr>
            <p:spPr>
              <a:xfrm>
                <a:off x="5546443" y="2632853"/>
                <a:ext cx="108000" cy="1080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/>
              <p:cNvSpPr>
                <a:spLocks noChangeAspect="1"/>
              </p:cNvSpPr>
              <p:nvPr/>
            </p:nvSpPr>
            <p:spPr>
              <a:xfrm>
                <a:off x="5466043" y="2583929"/>
                <a:ext cx="36000" cy="360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/>
              <p:cNvSpPr>
                <a:spLocks noChangeAspect="1"/>
              </p:cNvSpPr>
              <p:nvPr/>
            </p:nvSpPr>
            <p:spPr>
              <a:xfrm>
                <a:off x="5074169" y="2650853"/>
                <a:ext cx="36000" cy="360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/>
              <p:cNvSpPr>
                <a:spLocks noChangeAspect="1"/>
              </p:cNvSpPr>
              <p:nvPr/>
            </p:nvSpPr>
            <p:spPr>
              <a:xfrm>
                <a:off x="5680843" y="2824205"/>
                <a:ext cx="36000" cy="360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/>
              <p:cNvSpPr>
                <a:spLocks noChangeAspect="1"/>
              </p:cNvSpPr>
              <p:nvPr/>
            </p:nvSpPr>
            <p:spPr>
              <a:xfrm>
                <a:off x="5687944" y="3037706"/>
                <a:ext cx="36000" cy="360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4705043" y="3524101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4970393" y="3623452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/>
              <p:cNvSpPr>
                <a:spLocks noChangeAspect="1"/>
              </p:cNvSpPr>
              <p:nvPr/>
            </p:nvSpPr>
            <p:spPr>
              <a:xfrm>
                <a:off x="4701518" y="2716205"/>
                <a:ext cx="108000" cy="108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/>
              <p:cNvSpPr>
                <a:spLocks noChangeAspect="1"/>
              </p:cNvSpPr>
              <p:nvPr/>
            </p:nvSpPr>
            <p:spPr>
              <a:xfrm>
                <a:off x="4750643" y="2619929"/>
                <a:ext cx="36000" cy="360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4623592" y="2738628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4756269" y="2846736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/>
              <p:cNvSpPr>
                <a:spLocks noChangeAspect="1"/>
              </p:cNvSpPr>
              <p:nvPr/>
            </p:nvSpPr>
            <p:spPr>
              <a:xfrm>
                <a:off x="4834694" y="2678982"/>
                <a:ext cx="36000" cy="36000"/>
              </a:xfrm>
              <a:prstGeom prst="ellipse">
                <a:avLst/>
              </a:prstGeom>
              <a:solidFill>
                <a:srgbClr val="660066"/>
              </a:solidFill>
              <a:ln>
                <a:solidFill>
                  <a:srgbClr val="660066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/>
              <p:cNvSpPr>
                <a:spLocks noChangeAspect="1"/>
              </p:cNvSpPr>
              <p:nvPr/>
            </p:nvSpPr>
            <p:spPr>
              <a:xfrm>
                <a:off x="5400994" y="3358927"/>
                <a:ext cx="108000" cy="108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5364994" y="3493227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5" name="TextBox 84"/>
            <p:cNvSpPr txBox="1"/>
            <p:nvPr/>
          </p:nvSpPr>
          <p:spPr>
            <a:xfrm>
              <a:off x="1597114" y="1643992"/>
              <a:ext cx="2628394" cy="1200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boundary cases</a:t>
              </a:r>
              <a:br>
                <a:rPr lang="en-US" sz="2400" dirty="0"/>
              </a:br>
              <a:r>
                <a:rPr lang="en-US" sz="2400" dirty="0"/>
                <a:t>small perturbations </a:t>
              </a:r>
              <a:br>
                <a:rPr lang="en-US" sz="2400" dirty="0"/>
              </a:br>
              <a:r>
                <a:rPr lang="en-US" sz="2400" dirty="0"/>
                <a:t>change class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819433" y="5487686"/>
              <a:ext cx="2704136" cy="1200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penumbra</a:t>
              </a:r>
              <a:br>
                <a:rPr lang="en-US" sz="2400" dirty="0"/>
              </a:br>
              <a:r>
                <a:rPr lang="en-US" sz="2400" dirty="0"/>
                <a:t>larger perturbations </a:t>
              </a:r>
              <a:br>
                <a:rPr lang="en-US" sz="2400" dirty="0"/>
              </a:br>
              <a:r>
                <a:rPr lang="en-US" sz="2400" dirty="0"/>
                <a:t>change class</a:t>
              </a:r>
            </a:p>
          </p:txBody>
        </p:sp>
        <p:cxnSp>
          <p:nvCxnSpPr>
            <p:cNvPr id="87" name="Straight Arrow Connector 86"/>
            <p:cNvCxnSpPr/>
            <p:nvPr/>
          </p:nvCxnSpPr>
          <p:spPr>
            <a:xfrm>
              <a:off x="3917127" y="2511268"/>
              <a:ext cx="1102112" cy="464097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/>
            <p:nvPr/>
          </p:nvCxnSpPr>
          <p:spPr>
            <a:xfrm>
              <a:off x="4069527" y="2420117"/>
              <a:ext cx="1716962" cy="555248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/>
            <p:nvPr/>
          </p:nvCxnSpPr>
          <p:spPr>
            <a:xfrm flipV="1">
              <a:off x="3917127" y="5331784"/>
              <a:ext cx="1462265" cy="298053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/>
            <p:nvPr/>
          </p:nvCxnSpPr>
          <p:spPr>
            <a:xfrm flipH="1" flipV="1">
              <a:off x="7077695" y="4890262"/>
              <a:ext cx="1326765" cy="997773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 flipH="1" flipV="1">
              <a:off x="7699745" y="4130244"/>
              <a:ext cx="907916" cy="1357442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flipV="1">
              <a:off x="3917127" y="2712040"/>
              <a:ext cx="3651512" cy="2759394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3D1A950A-1EE5-FEB3-6613-72C704A19A80}"/>
              </a:ext>
            </a:extLst>
          </p:cNvPr>
          <p:cNvSpPr txBox="1"/>
          <p:nvPr/>
        </p:nvSpPr>
        <p:spPr>
          <a:xfrm>
            <a:off x="0" y="5856881"/>
            <a:ext cx="3198311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21.11</a:t>
            </a:r>
          </a:p>
        </p:txBody>
      </p:sp>
    </p:spTree>
    <p:extLst>
      <p:ext uri="{BB962C8B-B14F-4D97-AF65-F5344CB8AC3E}">
        <p14:creationId xmlns:p14="http://schemas.microsoft.com/office/powerpoint/2010/main" val="1203481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4D294E-9BB0-358D-6D38-A5C0D408E5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EE0C7-15A0-0B17-1EA6-214D4184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Identifying central and boundary examples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615456E5-28BE-3175-CD2D-3328DB6FFE15}"/>
              </a:ext>
            </a:extLst>
          </p:cNvPr>
          <p:cNvGrpSpPr/>
          <p:nvPr/>
        </p:nvGrpSpPr>
        <p:grpSpPr>
          <a:xfrm>
            <a:off x="3265545" y="1218354"/>
            <a:ext cx="8926455" cy="5044022"/>
            <a:chOff x="1597114" y="1643992"/>
            <a:chExt cx="8926455" cy="5044022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AFFC6D6-CBF2-916C-9F06-C23D96ACFB3B}"/>
                </a:ext>
              </a:extLst>
            </p:cNvPr>
            <p:cNvSpPr txBox="1"/>
            <p:nvPr/>
          </p:nvSpPr>
          <p:spPr>
            <a:xfrm>
              <a:off x="1698865" y="5215107"/>
              <a:ext cx="2632451" cy="1200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central cases</a:t>
              </a:r>
              <a:br>
                <a:rPr lang="en-US" sz="2400" dirty="0"/>
              </a:br>
              <a:r>
                <a:rPr lang="en-US" sz="2400" dirty="0"/>
                <a:t>perturbations </a:t>
              </a:r>
              <a:br>
                <a:rPr lang="en-US" sz="2400" dirty="0"/>
              </a:br>
              <a:r>
                <a:rPr lang="en-US" sz="2400" dirty="0"/>
                <a:t>do not change class</a:t>
              </a:r>
            </a:p>
          </p:txBody>
        </p: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7681E553-AF25-0B73-72F8-F6C11445D16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362587" y="2072689"/>
              <a:ext cx="3815346" cy="3815346"/>
              <a:chOff x="4531759" y="2473736"/>
              <a:chExt cx="1271782" cy="1271782"/>
            </a:xfrm>
          </p:grpSpPr>
          <p:sp>
            <p:nvSpPr>
              <p:cNvPr id="49" name="Rectangle 48">
                <a:extLst>
                  <a:ext uri="{FF2B5EF4-FFF2-40B4-BE49-F238E27FC236}">
                    <a16:creationId xmlns:a16="http://schemas.microsoft.com/office/drawing/2014/main" id="{FDAC051E-1DC7-A400-3A85-A6F48747A52B}"/>
                  </a:ext>
                </a:extLst>
              </p:cNvPr>
              <p:cNvSpPr/>
              <p:nvPr/>
            </p:nvSpPr>
            <p:spPr>
              <a:xfrm>
                <a:off x="4531759" y="2473736"/>
                <a:ext cx="1271782" cy="127178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693954A9-641B-7134-9928-AB90A3357E95}"/>
                  </a:ext>
                </a:extLst>
              </p:cNvPr>
              <p:cNvSpPr/>
              <p:nvPr/>
            </p:nvSpPr>
            <p:spPr>
              <a:xfrm>
                <a:off x="4895592" y="3376927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1F6E1A31-9BD7-C6AD-1D66-7D14945EB6CB}"/>
                  </a:ext>
                </a:extLst>
              </p:cNvPr>
              <p:cNvSpPr/>
              <p:nvPr/>
            </p:nvSpPr>
            <p:spPr>
              <a:xfrm>
                <a:off x="4877592" y="2774628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Oval 52">
                <a:extLst>
                  <a:ext uri="{FF2B5EF4-FFF2-40B4-BE49-F238E27FC236}">
                    <a16:creationId xmlns:a16="http://schemas.microsoft.com/office/drawing/2014/main" id="{41791AC7-3CED-B8CE-3DD4-51E5554272D3}"/>
                  </a:ext>
                </a:extLst>
              </p:cNvPr>
              <p:cNvSpPr/>
              <p:nvPr/>
            </p:nvSpPr>
            <p:spPr>
              <a:xfrm>
                <a:off x="5564443" y="3412927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DCEF5020-DAC0-2E45-056A-2D85C9FBCA2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955594" y="2720579"/>
                <a:ext cx="108000" cy="108000"/>
              </a:xfrm>
              <a:prstGeom prst="ellipse">
                <a:avLst/>
              </a:prstGeom>
              <a:solidFill>
                <a:srgbClr val="E2AEE1"/>
              </a:solidFill>
              <a:ln w="28575">
                <a:solidFill>
                  <a:srgbClr val="94209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13533327-9A15-D117-7EE6-2ECDF5FBD3A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092169" y="2756628"/>
                <a:ext cx="36000" cy="36000"/>
              </a:xfrm>
              <a:prstGeom prst="ellipse">
                <a:avLst/>
              </a:prstGeom>
              <a:solidFill>
                <a:srgbClr val="E2AEE1"/>
              </a:solidFill>
              <a:ln w="28575">
                <a:solidFill>
                  <a:srgbClr val="94209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CB914703-2332-0669-8354-CF069E63983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608145" y="3300776"/>
                <a:ext cx="36000" cy="36000"/>
              </a:xfrm>
              <a:prstGeom prst="ellipse">
                <a:avLst/>
              </a:prstGeom>
              <a:solidFill>
                <a:srgbClr val="E2AEE1"/>
              </a:solidFill>
              <a:ln w="28575">
                <a:solidFill>
                  <a:srgbClr val="94209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83BF74B9-BADC-155C-40CB-DB91BF5460CF}"/>
                  </a:ext>
                </a:extLst>
              </p:cNvPr>
              <p:cNvSpPr/>
              <p:nvPr/>
            </p:nvSpPr>
            <p:spPr>
              <a:xfrm>
                <a:off x="4988668" y="3488101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BFADC1D6-589F-1E28-C877-E190F6778C98}"/>
                  </a:ext>
                </a:extLst>
              </p:cNvPr>
              <p:cNvSpPr/>
              <p:nvPr/>
            </p:nvSpPr>
            <p:spPr>
              <a:xfrm>
                <a:off x="4705043" y="3376927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Oval 61">
                <a:extLst>
                  <a:ext uri="{FF2B5EF4-FFF2-40B4-BE49-F238E27FC236}">
                    <a16:creationId xmlns:a16="http://schemas.microsoft.com/office/drawing/2014/main" id="{D63D0296-387A-0489-3EF0-D60F8F7C076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805592" y="3498651"/>
                <a:ext cx="108000" cy="108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>
                <a:extLst>
                  <a:ext uri="{FF2B5EF4-FFF2-40B4-BE49-F238E27FC236}">
                    <a16:creationId xmlns:a16="http://schemas.microsoft.com/office/drawing/2014/main" id="{F56EA641-7955-5B66-9ACF-71912019BD9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955594" y="2632853"/>
                <a:ext cx="36000" cy="36000"/>
              </a:xfrm>
              <a:prstGeom prst="ellipse">
                <a:avLst/>
              </a:prstGeom>
              <a:solidFill>
                <a:srgbClr val="E2AEE1"/>
              </a:solidFill>
              <a:ln w="28575">
                <a:solidFill>
                  <a:srgbClr val="94209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287714F5-9084-0844-196A-12E43B31178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46443" y="2840352"/>
                <a:ext cx="36000" cy="36000"/>
              </a:xfrm>
              <a:prstGeom prst="ellipse">
                <a:avLst/>
              </a:prstGeom>
              <a:solidFill>
                <a:srgbClr val="E2AEE1"/>
              </a:solidFill>
              <a:ln w="28575">
                <a:solidFill>
                  <a:srgbClr val="94209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Oval 64">
                <a:extLst>
                  <a:ext uri="{FF2B5EF4-FFF2-40B4-BE49-F238E27FC236}">
                    <a16:creationId xmlns:a16="http://schemas.microsoft.com/office/drawing/2014/main" id="{459D3ECA-9084-85A5-BE14-B8DEABDF20F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430043" y="2756628"/>
                <a:ext cx="36000" cy="36000"/>
              </a:xfrm>
              <a:prstGeom prst="ellipse">
                <a:avLst/>
              </a:prstGeom>
              <a:solidFill>
                <a:srgbClr val="E2AEE1"/>
              </a:solidFill>
              <a:ln w="28575">
                <a:solidFill>
                  <a:srgbClr val="94209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Oval 65">
                <a:extLst>
                  <a:ext uri="{FF2B5EF4-FFF2-40B4-BE49-F238E27FC236}">
                    <a16:creationId xmlns:a16="http://schemas.microsoft.com/office/drawing/2014/main" id="{04D71AAD-94FB-6066-1DA0-CF71DC281DA9}"/>
                  </a:ext>
                </a:extLst>
              </p:cNvPr>
              <p:cNvSpPr/>
              <p:nvPr/>
            </p:nvSpPr>
            <p:spPr>
              <a:xfrm>
                <a:off x="5006668" y="2876352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CC5534A5-266E-5F35-B684-CB7770768363}"/>
                  </a:ext>
                </a:extLst>
              </p:cNvPr>
              <p:cNvSpPr/>
              <p:nvPr/>
            </p:nvSpPr>
            <p:spPr>
              <a:xfrm>
                <a:off x="5436795" y="3272779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BAE2C535-94A6-7B20-889B-8861A7ED01D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08994" y="3210776"/>
                <a:ext cx="36000" cy="36000"/>
              </a:xfrm>
              <a:prstGeom prst="ellipse">
                <a:avLst/>
              </a:prstGeom>
              <a:solidFill>
                <a:srgbClr val="E2AEE1"/>
              </a:solidFill>
              <a:ln w="28575">
                <a:solidFill>
                  <a:srgbClr val="94209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B619C841-A5BF-D930-5F4F-71D01E06B18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705944" y="2583731"/>
                <a:ext cx="36000" cy="36000"/>
              </a:xfrm>
              <a:prstGeom prst="ellipse">
                <a:avLst/>
              </a:prstGeom>
              <a:solidFill>
                <a:srgbClr val="E2AEE1"/>
              </a:solidFill>
              <a:ln w="28575">
                <a:solidFill>
                  <a:srgbClr val="94209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6A0E6DD7-3F1C-B16D-C743-22952784CB6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82443" y="3114775"/>
                <a:ext cx="108000" cy="108000"/>
              </a:xfrm>
              <a:prstGeom prst="ellipse">
                <a:avLst/>
              </a:prstGeom>
              <a:solidFill>
                <a:srgbClr val="E2AEE1"/>
              </a:solidFill>
              <a:ln w="28575">
                <a:solidFill>
                  <a:srgbClr val="94209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>
                <a:extLst>
                  <a:ext uri="{FF2B5EF4-FFF2-40B4-BE49-F238E27FC236}">
                    <a16:creationId xmlns:a16="http://schemas.microsoft.com/office/drawing/2014/main" id="{4F3F005B-657B-EE77-BA40-96A130E6507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546443" y="2632853"/>
                <a:ext cx="108000" cy="108000"/>
              </a:xfrm>
              <a:prstGeom prst="ellipse">
                <a:avLst/>
              </a:prstGeom>
              <a:solidFill>
                <a:srgbClr val="E2AEE1"/>
              </a:solidFill>
              <a:ln w="28575">
                <a:solidFill>
                  <a:srgbClr val="94209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443DA9C1-6472-3CC6-A72D-1D699F24E8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466043" y="2583929"/>
                <a:ext cx="36000" cy="36000"/>
              </a:xfrm>
              <a:prstGeom prst="ellipse">
                <a:avLst/>
              </a:prstGeom>
              <a:solidFill>
                <a:srgbClr val="E2AEE1"/>
              </a:solidFill>
              <a:ln w="28575">
                <a:solidFill>
                  <a:srgbClr val="94209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Oval 72">
                <a:extLst>
                  <a:ext uri="{FF2B5EF4-FFF2-40B4-BE49-F238E27FC236}">
                    <a16:creationId xmlns:a16="http://schemas.microsoft.com/office/drawing/2014/main" id="{BF34DC10-DDBB-600D-5CBA-4AC9212B62F8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074169" y="2650853"/>
                <a:ext cx="36000" cy="36000"/>
              </a:xfrm>
              <a:prstGeom prst="ellipse">
                <a:avLst/>
              </a:prstGeom>
              <a:solidFill>
                <a:srgbClr val="E2AEE1"/>
              </a:solidFill>
              <a:ln w="28575">
                <a:solidFill>
                  <a:srgbClr val="94209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Oval 73">
                <a:extLst>
                  <a:ext uri="{FF2B5EF4-FFF2-40B4-BE49-F238E27FC236}">
                    <a16:creationId xmlns:a16="http://schemas.microsoft.com/office/drawing/2014/main" id="{BE1DB90B-7090-FAFD-4140-E527D5A701E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680843" y="2824205"/>
                <a:ext cx="36000" cy="36000"/>
              </a:xfrm>
              <a:prstGeom prst="ellipse">
                <a:avLst/>
              </a:prstGeom>
              <a:solidFill>
                <a:srgbClr val="E2AEE1"/>
              </a:solidFill>
              <a:ln w="28575">
                <a:solidFill>
                  <a:srgbClr val="94209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BFD1A675-3E1B-0508-7A1F-FA3FC852E3D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687944" y="3037706"/>
                <a:ext cx="36000" cy="36000"/>
              </a:xfrm>
              <a:prstGeom prst="ellipse">
                <a:avLst/>
              </a:prstGeom>
              <a:solidFill>
                <a:srgbClr val="E2AEE1"/>
              </a:solidFill>
              <a:ln w="28575">
                <a:solidFill>
                  <a:srgbClr val="94209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1621A80A-370C-69EC-3AB6-6BB69785A8C1}"/>
                  </a:ext>
                </a:extLst>
              </p:cNvPr>
              <p:cNvSpPr/>
              <p:nvPr/>
            </p:nvSpPr>
            <p:spPr>
              <a:xfrm>
                <a:off x="4705043" y="3524101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1D09E9CB-3682-1F04-8577-CD97BC4BC7BA}"/>
                  </a:ext>
                </a:extLst>
              </p:cNvPr>
              <p:cNvSpPr/>
              <p:nvPr/>
            </p:nvSpPr>
            <p:spPr>
              <a:xfrm>
                <a:off x="4970393" y="3623452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5E9680AC-A1C1-95B5-801E-B1098999A35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01518" y="2716205"/>
                <a:ext cx="108000" cy="108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A0261880-C6C1-D46D-AFF2-5AD6EE106D6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50643" y="2619929"/>
                <a:ext cx="36000" cy="36000"/>
              </a:xfrm>
              <a:prstGeom prst="ellipse">
                <a:avLst/>
              </a:prstGeom>
              <a:solidFill>
                <a:srgbClr val="E2AEE1"/>
              </a:solidFill>
              <a:ln w="28575">
                <a:solidFill>
                  <a:srgbClr val="94209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5CEBDA7A-F69A-F6E5-9CDC-AD64173CBABF}"/>
                  </a:ext>
                </a:extLst>
              </p:cNvPr>
              <p:cNvSpPr/>
              <p:nvPr/>
            </p:nvSpPr>
            <p:spPr>
              <a:xfrm>
                <a:off x="4623592" y="2738628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576987B4-09FE-7FBC-F9E8-39CC7EA03233}"/>
                  </a:ext>
                </a:extLst>
              </p:cNvPr>
              <p:cNvSpPr/>
              <p:nvPr/>
            </p:nvSpPr>
            <p:spPr>
              <a:xfrm>
                <a:off x="4756269" y="2846736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FC196337-26F2-83D2-597C-F9845AFF67B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834694" y="2678982"/>
                <a:ext cx="36000" cy="36000"/>
              </a:xfrm>
              <a:prstGeom prst="ellipse">
                <a:avLst/>
              </a:prstGeom>
              <a:solidFill>
                <a:srgbClr val="E2AEE1"/>
              </a:solidFill>
              <a:ln w="28575">
                <a:solidFill>
                  <a:srgbClr val="942092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3" name="Oval 82">
                <a:extLst>
                  <a:ext uri="{FF2B5EF4-FFF2-40B4-BE49-F238E27FC236}">
                    <a16:creationId xmlns:a16="http://schemas.microsoft.com/office/drawing/2014/main" id="{A1541438-07CA-DD15-2500-01B8CFD59B6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400994" y="3358927"/>
                <a:ext cx="108000" cy="108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7A23D831-66F0-3508-1CF9-E92C21E6682D}"/>
                  </a:ext>
                </a:extLst>
              </p:cNvPr>
              <p:cNvSpPr/>
              <p:nvPr/>
            </p:nvSpPr>
            <p:spPr>
              <a:xfrm>
                <a:off x="5364994" y="3493227"/>
                <a:ext cx="36000" cy="3600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7A9185CC-980F-08D3-1A02-D58F394AA13A}"/>
                </a:ext>
              </a:extLst>
            </p:cNvPr>
            <p:cNvSpPr txBox="1"/>
            <p:nvPr/>
          </p:nvSpPr>
          <p:spPr>
            <a:xfrm>
              <a:off x="1597114" y="1643992"/>
              <a:ext cx="2628394" cy="1200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boundary cases</a:t>
              </a:r>
              <a:br>
                <a:rPr lang="en-US" sz="2400" dirty="0"/>
              </a:br>
              <a:r>
                <a:rPr lang="en-US" sz="2400" dirty="0"/>
                <a:t>small perturbations </a:t>
              </a:r>
              <a:br>
                <a:rPr lang="en-US" sz="2400" dirty="0"/>
              </a:br>
              <a:r>
                <a:rPr lang="en-US" sz="2400" dirty="0"/>
                <a:t>change class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26A84299-C219-15D7-EE40-208EF1BBFBD9}"/>
                </a:ext>
              </a:extLst>
            </p:cNvPr>
            <p:cNvSpPr txBox="1"/>
            <p:nvPr/>
          </p:nvSpPr>
          <p:spPr>
            <a:xfrm>
              <a:off x="7819433" y="5487686"/>
              <a:ext cx="2704136" cy="1200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penumbra</a:t>
              </a:r>
              <a:br>
                <a:rPr lang="en-US" sz="2400" dirty="0"/>
              </a:br>
              <a:r>
                <a:rPr lang="en-US" sz="2400" dirty="0"/>
                <a:t>larger perturbations </a:t>
              </a:r>
              <a:br>
                <a:rPr lang="en-US" sz="2400" dirty="0"/>
              </a:br>
              <a:r>
                <a:rPr lang="en-US" sz="2400" dirty="0"/>
                <a:t>change class</a:t>
              </a:r>
            </a:p>
          </p:txBody>
        </p:sp>
        <p:cxnSp>
          <p:nvCxnSpPr>
            <p:cNvPr id="87" name="Straight Arrow Connector 86">
              <a:extLst>
                <a:ext uri="{FF2B5EF4-FFF2-40B4-BE49-F238E27FC236}">
                  <a16:creationId xmlns:a16="http://schemas.microsoft.com/office/drawing/2014/main" id="{255103D4-033F-005C-A6B2-32DEBE513550}"/>
                </a:ext>
              </a:extLst>
            </p:cNvPr>
            <p:cNvCxnSpPr/>
            <p:nvPr/>
          </p:nvCxnSpPr>
          <p:spPr>
            <a:xfrm>
              <a:off x="3917127" y="2511268"/>
              <a:ext cx="1102112" cy="464097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8D1CD134-D1DF-65A1-D69F-F6D1FFDDB3EE}"/>
                </a:ext>
              </a:extLst>
            </p:cNvPr>
            <p:cNvCxnSpPr/>
            <p:nvPr/>
          </p:nvCxnSpPr>
          <p:spPr>
            <a:xfrm>
              <a:off x="4069527" y="2420117"/>
              <a:ext cx="1716962" cy="555248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DBF80F67-FC54-74FF-22FC-531A4FB95F0A}"/>
                </a:ext>
              </a:extLst>
            </p:cNvPr>
            <p:cNvCxnSpPr/>
            <p:nvPr/>
          </p:nvCxnSpPr>
          <p:spPr>
            <a:xfrm flipV="1">
              <a:off x="3917127" y="5331784"/>
              <a:ext cx="1462265" cy="298053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Arrow Connector 89">
              <a:extLst>
                <a:ext uri="{FF2B5EF4-FFF2-40B4-BE49-F238E27FC236}">
                  <a16:creationId xmlns:a16="http://schemas.microsoft.com/office/drawing/2014/main" id="{672904EC-4587-052B-1A09-076A86E42EBE}"/>
                </a:ext>
              </a:extLst>
            </p:cNvPr>
            <p:cNvCxnSpPr/>
            <p:nvPr/>
          </p:nvCxnSpPr>
          <p:spPr>
            <a:xfrm flipH="1" flipV="1">
              <a:off x="7077695" y="4890262"/>
              <a:ext cx="1326765" cy="997773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>
              <a:extLst>
                <a:ext uri="{FF2B5EF4-FFF2-40B4-BE49-F238E27FC236}">
                  <a16:creationId xmlns:a16="http://schemas.microsoft.com/office/drawing/2014/main" id="{2F1DC272-B917-421F-2A90-D763E29EC031}"/>
                </a:ext>
              </a:extLst>
            </p:cNvPr>
            <p:cNvCxnSpPr/>
            <p:nvPr/>
          </p:nvCxnSpPr>
          <p:spPr>
            <a:xfrm flipH="1" flipV="1">
              <a:off x="7699745" y="4130244"/>
              <a:ext cx="907916" cy="1357442"/>
            </a:xfrm>
            <a:prstGeom prst="straightConnector1">
              <a:avLst/>
            </a:prstGeom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0CD8FE05-92BA-3992-35C7-F208106F158D}"/>
                </a:ext>
              </a:extLst>
            </p:cNvPr>
            <p:cNvCxnSpPr/>
            <p:nvPr/>
          </p:nvCxnSpPr>
          <p:spPr>
            <a:xfrm flipV="1">
              <a:off x="3917127" y="2712040"/>
              <a:ext cx="3651512" cy="2759394"/>
            </a:xfrm>
            <a:prstGeom prst="straightConnector1">
              <a:avLst/>
            </a:prstGeom>
            <a:solidFill>
              <a:srgbClr val="E2AEE1"/>
            </a:solidFill>
            <a:ln w="3810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9EDEAA99-8A24-1DA5-97ED-BF4378232A6F}"/>
              </a:ext>
            </a:extLst>
          </p:cNvPr>
          <p:cNvSpPr txBox="1"/>
          <p:nvPr/>
        </p:nvSpPr>
        <p:spPr>
          <a:xfrm>
            <a:off x="0" y="5856881"/>
            <a:ext cx="3198311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21.11</a:t>
            </a:r>
          </a:p>
        </p:txBody>
      </p:sp>
    </p:spTree>
    <p:extLst>
      <p:ext uri="{BB962C8B-B14F-4D97-AF65-F5344CB8AC3E}">
        <p14:creationId xmlns:p14="http://schemas.microsoft.com/office/powerpoint/2010/main" val="3384261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D4460B7A-291E-CD5D-0A71-540527EA4E55}"/>
              </a:ext>
            </a:extLst>
          </p:cNvPr>
          <p:cNvGrpSpPr/>
          <p:nvPr/>
        </p:nvGrpSpPr>
        <p:grpSpPr>
          <a:xfrm>
            <a:off x="3488765" y="725919"/>
            <a:ext cx="8117934" cy="5953898"/>
            <a:chOff x="639242" y="343149"/>
            <a:chExt cx="8117934" cy="5953898"/>
          </a:xfrm>
        </p:grpSpPr>
        <p:cxnSp>
          <p:nvCxnSpPr>
            <p:cNvPr id="2" name="Straight Arrow Connector 1">
              <a:extLst>
                <a:ext uri="{FF2B5EF4-FFF2-40B4-BE49-F238E27FC236}">
                  <a16:creationId xmlns:a16="http://schemas.microsoft.com/office/drawing/2014/main" id="{7D828FBB-0A42-B544-AEC8-B1D32150B572}"/>
                </a:ext>
              </a:extLst>
            </p:cNvPr>
            <p:cNvCxnSpPr/>
            <p:nvPr/>
          </p:nvCxnSpPr>
          <p:spPr>
            <a:xfrm>
              <a:off x="3497499" y="1858047"/>
              <a:ext cx="2667555" cy="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Multidocument 27">
              <a:extLst>
                <a:ext uri="{FF2B5EF4-FFF2-40B4-BE49-F238E27FC236}">
                  <a16:creationId xmlns:a16="http://schemas.microsoft.com/office/drawing/2014/main" id="{0F2D10BD-1574-A643-9CAB-9260D3B1829F}"/>
                </a:ext>
              </a:extLst>
            </p:cNvPr>
            <p:cNvSpPr/>
            <p:nvPr/>
          </p:nvSpPr>
          <p:spPr>
            <a:xfrm>
              <a:off x="2180291" y="1212242"/>
              <a:ext cx="1007881" cy="1330281"/>
            </a:xfrm>
            <a:prstGeom prst="flowChartMultidocument">
              <a:avLst/>
            </a:prstGeom>
            <a:ln>
              <a:solidFill>
                <a:srgbClr val="0D0D0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65386C9-A4DD-AF46-BEDF-A3FE7CC047C3}"/>
                </a:ext>
              </a:extLst>
            </p:cNvPr>
            <p:cNvSpPr/>
            <p:nvPr/>
          </p:nvSpPr>
          <p:spPr>
            <a:xfrm>
              <a:off x="4239287" y="1343206"/>
              <a:ext cx="1068353" cy="106835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9887EBE-6F23-4049-A27B-309BA94EBF54}"/>
                </a:ext>
              </a:extLst>
            </p:cNvPr>
            <p:cNvSpPr txBox="1"/>
            <p:nvPr/>
          </p:nvSpPr>
          <p:spPr>
            <a:xfrm>
              <a:off x="2245466" y="527815"/>
              <a:ext cx="8435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input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3DC33BBD-32CC-9347-8E2D-DD5FBB926B26}"/>
                </a:ext>
              </a:extLst>
            </p:cNvPr>
            <p:cNvSpPr txBox="1"/>
            <p:nvPr/>
          </p:nvSpPr>
          <p:spPr>
            <a:xfrm>
              <a:off x="4120776" y="343149"/>
              <a:ext cx="138601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dirty="0"/>
                <a:t>black-box</a:t>
              </a:r>
              <a:br>
                <a:rPr lang="en-US" sz="2400" dirty="0"/>
              </a:br>
              <a:r>
                <a:rPr lang="en-US" sz="2400" dirty="0"/>
                <a:t>system</a:t>
              </a:r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EF7FFB5E-1CE6-254F-A5BC-6010E421BDF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758618" y="1337060"/>
              <a:ext cx="58801" cy="1080000"/>
              <a:chOff x="1155700" y="4985924"/>
              <a:chExt cx="45719" cy="839721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AB055EB-7D8E-1148-8BEA-9354895B7197}"/>
                  </a:ext>
                </a:extLst>
              </p:cNvPr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18A0CEB7-667E-B04E-942E-4E45F67CD6D9}"/>
                  </a:ext>
                </a:extLst>
              </p:cNvPr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9B701366-35F4-9A48-92A5-B2F9AAAE88C9}"/>
                  </a:ext>
                </a:extLst>
              </p:cNvPr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79A3D766-60E0-E54E-BC78-C9E4DE9C5ABD}"/>
                  </a:ext>
                </a:extLst>
              </p:cNvPr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6CC0FEF1-45C9-6646-8C3A-46F2DEFE1723}"/>
                  </a:ext>
                </a:extLst>
              </p:cNvPr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CA81F70-A279-0D42-9A07-EF48E687DAAF}"/>
                  </a:ext>
                </a:extLst>
              </p:cNvPr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C0AC592-F69D-5F4F-8996-6E1CBE7EDBC7}"/>
                  </a:ext>
                </a:extLst>
              </p:cNvPr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3CA16390-A65E-3A47-B395-FCE77AE8E1D3}"/>
                  </a:ext>
                </a:extLst>
              </p:cNvPr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7AB3B78-4140-B140-A388-F74A5C1D3FF3}"/>
                  </a:ext>
                </a:extLst>
              </p:cNvPr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04E6571-E03F-6B4F-A193-FBB3F025669E}"/>
                  </a:ext>
                </a:extLst>
              </p:cNvPr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C198CA21-F810-5F49-BA19-BB871A3B6A57}"/>
                  </a:ext>
                </a:extLst>
              </p:cNvPr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19B6102E-BD7B-9849-8A03-F54B1405B9EA}"/>
                  </a:ext>
                </a:extLst>
              </p:cNvPr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EA294148-0E07-B140-96B9-F4DC67765692}"/>
                  </a:ext>
                </a:extLst>
              </p:cNvPr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331AB20-94C7-D24E-A675-71EADEE387B6}"/>
                  </a:ext>
                </a:extLst>
              </p:cNvPr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Multidocument 120">
              <a:extLst>
                <a:ext uri="{FF2B5EF4-FFF2-40B4-BE49-F238E27FC236}">
                  <a16:creationId xmlns:a16="http://schemas.microsoft.com/office/drawing/2014/main" id="{52A9E669-51A4-6540-A47B-C653348B9AEE}"/>
                </a:ext>
              </a:extLst>
            </p:cNvPr>
            <p:cNvSpPr/>
            <p:nvPr/>
          </p:nvSpPr>
          <p:spPr>
            <a:xfrm>
              <a:off x="6265058" y="1212242"/>
              <a:ext cx="1007881" cy="1330281"/>
            </a:xfrm>
            <a:prstGeom prst="flowChartMultidocument">
              <a:avLst/>
            </a:prstGeom>
            <a:ln>
              <a:solidFill>
                <a:srgbClr val="0D0D0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CA689B4-9520-D34E-B449-D08BFAEC9A9D}"/>
                </a:ext>
              </a:extLst>
            </p:cNvPr>
            <p:cNvSpPr txBox="1"/>
            <p:nvPr/>
          </p:nvSpPr>
          <p:spPr>
            <a:xfrm>
              <a:off x="6284548" y="527815"/>
              <a:ext cx="9348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output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C212D4EC-DBAC-314A-8C39-0CEBE7E6E003}"/>
                </a:ext>
              </a:extLst>
            </p:cNvPr>
            <p:cNvCxnSpPr/>
            <p:nvPr/>
          </p:nvCxnSpPr>
          <p:spPr>
            <a:xfrm>
              <a:off x="4981736" y="5612571"/>
              <a:ext cx="2667555" cy="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3C56E96-BC26-4940-9BA6-0595101F7FD5}"/>
                </a:ext>
              </a:extLst>
            </p:cNvPr>
            <p:cNvSpPr txBox="1"/>
            <p:nvPr/>
          </p:nvSpPr>
          <p:spPr>
            <a:xfrm>
              <a:off x="5732913" y="4216487"/>
              <a:ext cx="1845825" cy="7121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dirty="0"/>
                <a:t>second-stage</a:t>
              </a:r>
            </a:p>
            <a:p>
              <a:pPr algn="ctr">
                <a:lnSpc>
                  <a:spcPts val="2400"/>
                </a:lnSpc>
              </a:pPr>
              <a:r>
                <a:rPr lang="en-US" sz="2400" dirty="0"/>
                <a:t>black box</a:t>
              </a:r>
            </a:p>
          </p:txBody>
        </p:sp>
        <p:sp>
          <p:nvSpPr>
            <p:cNvPr id="44" name="Multidocument 120">
              <a:extLst>
                <a:ext uri="{FF2B5EF4-FFF2-40B4-BE49-F238E27FC236}">
                  <a16:creationId xmlns:a16="http://schemas.microsoft.com/office/drawing/2014/main" id="{8DE1988D-D57B-A44E-81B9-240C2FC6922D}"/>
                </a:ext>
              </a:extLst>
            </p:cNvPr>
            <p:cNvSpPr/>
            <p:nvPr/>
          </p:nvSpPr>
          <p:spPr>
            <a:xfrm>
              <a:off x="7749295" y="4966766"/>
              <a:ext cx="1007881" cy="1330281"/>
            </a:xfrm>
            <a:prstGeom prst="flowChartMultidocument">
              <a:avLst/>
            </a:prstGeom>
            <a:ln>
              <a:solidFill>
                <a:srgbClr val="0D0D0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C1B2D34A-8062-F643-A9AE-020B567C4BB5}"/>
                </a:ext>
              </a:extLst>
            </p:cNvPr>
            <p:cNvSpPr txBox="1"/>
            <p:nvPr/>
          </p:nvSpPr>
          <p:spPr>
            <a:xfrm>
              <a:off x="7768785" y="4282339"/>
              <a:ext cx="9348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output</a:t>
              </a:r>
            </a:p>
          </p:txBody>
        </p: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E969513D-E26B-6D40-8EB4-5665BC41C6AB}"/>
                </a:ext>
              </a:extLst>
            </p:cNvPr>
            <p:cNvCxnSpPr/>
            <p:nvPr/>
          </p:nvCxnSpPr>
          <p:spPr>
            <a:xfrm>
              <a:off x="1956450" y="5612571"/>
              <a:ext cx="2667555" cy="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Multidocument 27">
              <a:extLst>
                <a:ext uri="{FF2B5EF4-FFF2-40B4-BE49-F238E27FC236}">
                  <a16:creationId xmlns:a16="http://schemas.microsoft.com/office/drawing/2014/main" id="{12DDCA76-5A89-C949-B969-973B3B763F67}"/>
                </a:ext>
              </a:extLst>
            </p:cNvPr>
            <p:cNvSpPr/>
            <p:nvPr/>
          </p:nvSpPr>
          <p:spPr>
            <a:xfrm>
              <a:off x="639242" y="4966766"/>
              <a:ext cx="1007881" cy="1330281"/>
            </a:xfrm>
            <a:prstGeom prst="flowChartMultidocument">
              <a:avLst/>
            </a:prstGeom>
            <a:ln>
              <a:solidFill>
                <a:srgbClr val="0D0D0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95FB3685-8B41-1444-B266-AE810F231DDC}"/>
                </a:ext>
              </a:extLst>
            </p:cNvPr>
            <p:cNvSpPr/>
            <p:nvPr/>
          </p:nvSpPr>
          <p:spPr>
            <a:xfrm>
              <a:off x="2698147" y="5099002"/>
              <a:ext cx="553243" cy="106835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70FAE39-7007-F24B-BB29-185A7F977D11}"/>
                </a:ext>
              </a:extLst>
            </p:cNvPr>
            <p:cNvSpPr txBox="1"/>
            <p:nvPr/>
          </p:nvSpPr>
          <p:spPr>
            <a:xfrm>
              <a:off x="704417" y="4282339"/>
              <a:ext cx="84350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input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E11D46A-9267-D243-8B1C-9213BEB6E0F1}"/>
                </a:ext>
              </a:extLst>
            </p:cNvPr>
            <p:cNvSpPr txBox="1"/>
            <p:nvPr/>
          </p:nvSpPr>
          <p:spPr>
            <a:xfrm>
              <a:off x="2306819" y="4216487"/>
              <a:ext cx="1415004" cy="7121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dirty="0"/>
                <a:t>first-stage</a:t>
              </a:r>
            </a:p>
            <a:p>
              <a:pPr algn="ctr">
                <a:lnSpc>
                  <a:spcPts val="2400"/>
                </a:lnSpc>
              </a:pPr>
              <a:r>
                <a:rPr lang="en-US" sz="2400" dirty="0"/>
                <a:t>black box</a:t>
              </a:r>
            </a:p>
          </p:txBody>
        </p: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B18FDB3A-AA0D-DE4F-B653-9F97D68AF3E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778632" y="5084718"/>
              <a:ext cx="58801" cy="1080000"/>
              <a:chOff x="1155700" y="4985924"/>
              <a:chExt cx="45719" cy="839721"/>
            </a:xfrm>
          </p:grpSpPr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C3D5F1D5-6752-474E-8D68-1612746FBA0F}"/>
                  </a:ext>
                </a:extLst>
              </p:cNvPr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A92112D5-AC9F-6C46-9DBF-F9245253A7A8}"/>
                  </a:ext>
                </a:extLst>
              </p:cNvPr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477B0397-B453-5245-B5E0-4F9AE008EE49}"/>
                  </a:ext>
                </a:extLst>
              </p:cNvPr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B381CE7E-BD25-CE4C-9C05-8BF336AA5C88}"/>
                  </a:ext>
                </a:extLst>
              </p:cNvPr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DD7394A4-24CB-3C44-9BCB-7E8FE097D8BA}"/>
                  </a:ext>
                </a:extLst>
              </p:cNvPr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F20A1FE0-7658-144F-88C9-BA2A3C619C06}"/>
                  </a:ext>
                </a:extLst>
              </p:cNvPr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DEFB777-163C-A942-9049-F7EF704F6FAD}"/>
                  </a:ext>
                </a:extLst>
              </p:cNvPr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8E1183A7-487C-0646-A4E6-0F5D02789A80}"/>
                  </a:ext>
                </a:extLst>
              </p:cNvPr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88B9953-ED7A-114A-B5B0-955AAEBA807A}"/>
                  </a:ext>
                </a:extLst>
              </p:cNvPr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7B8B1CD6-6253-EA4A-8D07-6460044BF4EC}"/>
                  </a:ext>
                </a:extLst>
              </p:cNvPr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C22081EC-8DD1-F040-BC6A-32FED2C95F52}"/>
                  </a:ext>
                </a:extLst>
              </p:cNvPr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7EDFC6AB-7F57-0A40-8E6B-6AE65D514FEE}"/>
                  </a:ext>
                </a:extLst>
              </p:cNvPr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FC4DB548-8E24-B149-8F17-9CE62AE58DE6}"/>
                  </a:ext>
                </a:extLst>
              </p:cNvPr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DFA64E50-8228-0B4D-87CA-86FCE34B83CC}"/>
                  </a:ext>
                </a:extLst>
              </p:cNvPr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43AE0824-9F6B-EF42-9B9D-0B58AB13FAAF}"/>
                </a:ext>
              </a:extLst>
            </p:cNvPr>
            <p:cNvSpPr txBox="1"/>
            <p:nvPr/>
          </p:nvSpPr>
          <p:spPr>
            <a:xfrm>
              <a:off x="3804274" y="4216487"/>
              <a:ext cx="2034532" cy="7121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2400"/>
                </a:lnSpc>
              </a:pPr>
              <a:r>
                <a:rPr lang="en-US" sz="2400" dirty="0"/>
                <a:t>internal</a:t>
              </a:r>
              <a:br>
                <a:rPr lang="en-US" sz="2400" dirty="0"/>
              </a:br>
              <a:r>
                <a:rPr lang="en-US" sz="2400" dirty="0"/>
                <a:t>representation</a:t>
              </a: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95B70274-A988-4944-AB14-485283D4FF6D}"/>
                </a:ext>
              </a:extLst>
            </p:cNvPr>
            <p:cNvSpPr/>
            <p:nvPr/>
          </p:nvSpPr>
          <p:spPr>
            <a:xfrm>
              <a:off x="6338883" y="5097730"/>
              <a:ext cx="553243" cy="106835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Down Arrow 86">
              <a:extLst>
                <a:ext uri="{FF2B5EF4-FFF2-40B4-BE49-F238E27FC236}">
                  <a16:creationId xmlns:a16="http://schemas.microsoft.com/office/drawing/2014/main" id="{D1D91F32-1157-1546-902E-51CDEE43F021}"/>
                </a:ext>
              </a:extLst>
            </p:cNvPr>
            <p:cNvSpPr/>
            <p:nvPr/>
          </p:nvSpPr>
          <p:spPr>
            <a:xfrm>
              <a:off x="4333426" y="3100961"/>
              <a:ext cx="909183" cy="874643"/>
            </a:xfrm>
            <a:prstGeom prst="downArrow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00F92A62-9964-E44D-9A67-042431F3EA7B}"/>
                </a:ext>
              </a:extLst>
            </p:cNvPr>
            <p:cNvSpPr txBox="1"/>
            <p:nvPr/>
          </p:nvSpPr>
          <p:spPr>
            <a:xfrm>
              <a:off x="5308544" y="3176191"/>
              <a:ext cx="2148986" cy="7121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2400"/>
                </a:lnSpc>
              </a:pPr>
              <a:r>
                <a:rPr lang="en-US" sz="2400" dirty="0"/>
                <a:t>slice black box</a:t>
              </a:r>
              <a:br>
                <a:rPr lang="en-US" sz="2400" dirty="0"/>
              </a:br>
              <a:r>
                <a:rPr lang="en-US" sz="2400" dirty="0"/>
                <a:t>at internal layer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67F86CE7-00C4-4119-F4FB-93ED80C0EC4A}"/>
              </a:ext>
            </a:extLst>
          </p:cNvPr>
          <p:cNvSpPr txBox="1"/>
          <p:nvPr/>
        </p:nvSpPr>
        <p:spPr>
          <a:xfrm>
            <a:off x="0" y="5856881"/>
            <a:ext cx="3198311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21.12</a:t>
            </a:r>
          </a:p>
        </p:txBody>
      </p:sp>
      <p:sp>
        <p:nvSpPr>
          <p:cNvPr id="27" name="Title 26">
            <a:extLst>
              <a:ext uri="{FF2B5EF4-FFF2-40B4-BE49-F238E27FC236}">
                <a16:creationId xmlns:a16="http://schemas.microsoft.com/office/drawing/2014/main" id="{3D0B32B2-EC13-0447-DB37-4635F4BD9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Grey-box techniques </a:t>
            </a:r>
            <a:r>
              <a:rPr lang="en-US" dirty="0" err="1"/>
              <a:t>prising</a:t>
            </a:r>
            <a:r>
              <a:rPr lang="en-US" dirty="0"/>
              <a:t> open the black-box at an internal layer</a:t>
            </a:r>
          </a:p>
        </p:txBody>
      </p:sp>
    </p:spTree>
    <p:extLst>
      <p:ext uri="{BB962C8B-B14F-4D97-AF65-F5344CB8AC3E}">
        <p14:creationId xmlns:p14="http://schemas.microsoft.com/office/powerpoint/2010/main" val="3669059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Clustering and comprehension of low-level features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FFBBC5C-827C-17DE-5D74-79C52C1BA652}"/>
              </a:ext>
            </a:extLst>
          </p:cNvPr>
          <p:cNvGrpSpPr/>
          <p:nvPr/>
        </p:nvGrpSpPr>
        <p:grpSpPr>
          <a:xfrm>
            <a:off x="2863507" y="1495503"/>
            <a:ext cx="7999949" cy="5145352"/>
            <a:chOff x="2246822" y="1495503"/>
            <a:chExt cx="7999949" cy="5145352"/>
          </a:xfrm>
        </p:grpSpPr>
        <p:cxnSp>
          <p:nvCxnSpPr>
            <p:cNvPr id="272" name="Straight Arrow Connector 271"/>
            <p:cNvCxnSpPr/>
            <p:nvPr/>
          </p:nvCxnSpPr>
          <p:spPr>
            <a:xfrm>
              <a:off x="3613698" y="3148905"/>
              <a:ext cx="741788" cy="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86" name="Multidocument 285"/>
            <p:cNvSpPr/>
            <p:nvPr/>
          </p:nvSpPr>
          <p:spPr>
            <a:xfrm>
              <a:off x="2445015" y="2503100"/>
              <a:ext cx="1007881" cy="1330281"/>
            </a:xfrm>
            <a:prstGeom prst="flowChartMultidocument">
              <a:avLst/>
            </a:prstGeom>
            <a:ln>
              <a:solidFill>
                <a:srgbClr val="0D0D0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4504011" y="2634064"/>
              <a:ext cx="1068353" cy="106835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TextBox 297"/>
            <p:cNvSpPr txBox="1"/>
            <p:nvPr/>
          </p:nvSpPr>
          <p:spPr>
            <a:xfrm>
              <a:off x="2246822" y="1632381"/>
              <a:ext cx="137023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input</a:t>
              </a:r>
              <a:br>
                <a:rPr lang="en-US" sz="2400" dirty="0"/>
              </a:br>
              <a:r>
                <a:rPr lang="en-US" sz="2400" dirty="0"/>
                <a:t>examples</a:t>
              </a:r>
            </a:p>
          </p:txBody>
        </p:sp>
        <p:sp>
          <p:nvSpPr>
            <p:cNvPr id="304" name="TextBox 303"/>
            <p:cNvSpPr txBox="1"/>
            <p:nvPr/>
          </p:nvSpPr>
          <p:spPr>
            <a:xfrm>
              <a:off x="4385500" y="1635633"/>
              <a:ext cx="1386016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black-box</a:t>
              </a:r>
              <a:br>
                <a:rPr lang="en-US" sz="2400" dirty="0"/>
              </a:br>
              <a:r>
                <a:rPr lang="en-US" sz="2400" dirty="0"/>
                <a:t>classifier</a:t>
              </a:r>
            </a:p>
          </p:txBody>
        </p:sp>
        <p:grpSp>
          <p:nvGrpSpPr>
            <p:cNvPr id="313" name="Group 312"/>
            <p:cNvGrpSpPr>
              <a:grpSpLocks noChangeAspect="1"/>
            </p:cNvGrpSpPr>
            <p:nvPr/>
          </p:nvGrpSpPr>
          <p:grpSpPr>
            <a:xfrm>
              <a:off x="5023342" y="2627918"/>
              <a:ext cx="58801" cy="1080000"/>
              <a:chOff x="1155700" y="4985924"/>
              <a:chExt cx="45719" cy="839721"/>
            </a:xfrm>
          </p:grpSpPr>
          <p:sp>
            <p:nvSpPr>
              <p:cNvPr id="314" name="Rectangle 313"/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5" name="Rectangle 314"/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6" name="Rectangle 315"/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7" name="Rectangle 316"/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8" name="Rectangle 317"/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9" name="Rectangle 318"/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0" name="Rectangle 319"/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1" name="Rectangle 320"/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2" name="Rectangle 321"/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3" name="Rectangle 322"/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4" name="Rectangle 323"/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5" name="Rectangle 324"/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6" name="Rectangle 325"/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7" name="Rectangle 326"/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28" name="Group 327"/>
            <p:cNvGrpSpPr/>
            <p:nvPr/>
          </p:nvGrpSpPr>
          <p:grpSpPr>
            <a:xfrm>
              <a:off x="4606616" y="5255583"/>
              <a:ext cx="45719" cy="839721"/>
              <a:chOff x="1155700" y="4985924"/>
              <a:chExt cx="45719" cy="839721"/>
            </a:xfrm>
          </p:grpSpPr>
          <p:sp>
            <p:nvSpPr>
              <p:cNvPr id="329" name="Rectangle 328"/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0" name="Rectangle 329"/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1" name="Rectangle 330"/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2" name="Rectangle 331"/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3" name="Rectangle 332"/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4" name="Rectangle 333"/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5" name="Rectangle 334"/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6" name="Rectangle 335"/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7" name="Rectangle 336"/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8" name="Rectangle 337"/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9" name="Rectangle 338"/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0" name="Rectangle 339"/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1" name="Rectangle 340"/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2" name="Rectangle 341"/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43" name="Group 342"/>
            <p:cNvGrpSpPr/>
            <p:nvPr/>
          </p:nvGrpSpPr>
          <p:grpSpPr>
            <a:xfrm>
              <a:off x="4737481" y="5323315"/>
              <a:ext cx="45719" cy="839721"/>
              <a:chOff x="1155700" y="4985924"/>
              <a:chExt cx="45719" cy="839721"/>
            </a:xfrm>
          </p:grpSpPr>
          <p:sp>
            <p:nvSpPr>
              <p:cNvPr id="344" name="Rectangle 343"/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5" name="Rectangle 344"/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6" name="Rectangle 345"/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7" name="Rectangle 346"/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8" name="Rectangle 347"/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9" name="Rectangle 348"/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0" name="Rectangle 349"/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1" name="Rectangle 350"/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2" name="Rectangle 351"/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3" name="Rectangle 352"/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4" name="Rectangle 353"/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5" name="Rectangle 354"/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6" name="Rectangle 355"/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7" name="Rectangle 356"/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58" name="Group 357"/>
            <p:cNvGrpSpPr/>
            <p:nvPr/>
          </p:nvGrpSpPr>
          <p:grpSpPr>
            <a:xfrm>
              <a:off x="4868346" y="5255583"/>
              <a:ext cx="45719" cy="839721"/>
              <a:chOff x="1155700" y="4985924"/>
              <a:chExt cx="45719" cy="839721"/>
            </a:xfrm>
          </p:grpSpPr>
          <p:sp>
            <p:nvSpPr>
              <p:cNvPr id="359" name="Rectangle 358"/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0" name="Rectangle 359"/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1" name="Rectangle 360"/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2" name="Rectangle 361"/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3" name="Rectangle 362"/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4" name="Rectangle 363"/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5" name="Rectangle 364"/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6" name="Rectangle 365"/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7" name="Rectangle 366"/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8" name="Rectangle 367"/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9" name="Rectangle 368"/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0" name="Rectangle 369"/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1" name="Rectangle 370"/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2" name="Rectangle 371"/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73" name="Group 372"/>
            <p:cNvGrpSpPr/>
            <p:nvPr/>
          </p:nvGrpSpPr>
          <p:grpSpPr>
            <a:xfrm>
              <a:off x="4999211" y="5323315"/>
              <a:ext cx="45719" cy="839721"/>
              <a:chOff x="1155700" y="4985924"/>
              <a:chExt cx="45719" cy="839721"/>
            </a:xfrm>
          </p:grpSpPr>
          <p:sp>
            <p:nvSpPr>
              <p:cNvPr id="374" name="Rectangle 373"/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5" name="Rectangle 374"/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6" name="Rectangle 375"/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7" name="Rectangle 376"/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8" name="Rectangle 377"/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9" name="Rectangle 378"/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0" name="Rectangle 379"/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1" name="Rectangle 380"/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2" name="Rectangle 381"/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3" name="Rectangle 382"/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4" name="Rectangle 383"/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5" name="Rectangle 384"/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6" name="Rectangle 385"/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7" name="Rectangle 386"/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F2F2F2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88" name="Group 387"/>
            <p:cNvGrpSpPr/>
            <p:nvPr/>
          </p:nvGrpSpPr>
          <p:grpSpPr>
            <a:xfrm>
              <a:off x="5130076" y="5255583"/>
              <a:ext cx="45719" cy="839721"/>
              <a:chOff x="1155700" y="4985924"/>
              <a:chExt cx="45719" cy="839721"/>
            </a:xfrm>
          </p:grpSpPr>
          <p:sp>
            <p:nvSpPr>
              <p:cNvPr id="389" name="Rectangle 388"/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0" name="Rectangle 389"/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1" name="Rectangle 390"/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2" name="Rectangle 391"/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3" name="Rectangle 392"/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4" name="Rectangle 393"/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5" name="Rectangle 394"/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6" name="Rectangle 395"/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7" name="Rectangle 396"/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8" name="Rectangle 397"/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9" name="Rectangle 398"/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0" name="Rectangle 399"/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1" name="Rectangle 400"/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2" name="Rectangle 401"/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03" name="Group 402"/>
            <p:cNvGrpSpPr/>
            <p:nvPr/>
          </p:nvGrpSpPr>
          <p:grpSpPr>
            <a:xfrm>
              <a:off x="5260943" y="5323315"/>
              <a:ext cx="45719" cy="839721"/>
              <a:chOff x="1155700" y="4985924"/>
              <a:chExt cx="45719" cy="839721"/>
            </a:xfrm>
          </p:grpSpPr>
          <p:sp>
            <p:nvSpPr>
              <p:cNvPr id="404" name="Rectangle 403"/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5" name="Rectangle 404"/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6" name="Rectangle 405"/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7" name="Rectangle 406"/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8" name="Rectangle 407"/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9" name="Rectangle 408"/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0" name="Rectangle 409"/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1" name="Rectangle 410"/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2" name="Rectangle 411"/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3" name="Rectangle 412"/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4" name="Rectangle 413"/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5" name="Rectangle 414"/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6" name="Rectangle 415"/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7" name="Rectangle 416"/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18" name="TextBox 417"/>
            <p:cNvSpPr txBox="1"/>
            <p:nvPr/>
          </p:nvSpPr>
          <p:spPr>
            <a:xfrm>
              <a:off x="2897047" y="3899873"/>
              <a:ext cx="1886153" cy="120032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extract</a:t>
              </a:r>
              <a:br>
                <a:rPr lang="en-US" sz="2400" dirty="0"/>
              </a:br>
              <a:r>
                <a:rPr lang="en-US" sz="2400" dirty="0"/>
                <a:t>intermediate</a:t>
              </a:r>
              <a:br>
                <a:rPr lang="en-US" sz="2400" dirty="0"/>
              </a:br>
              <a:r>
                <a:rPr lang="en-US" sz="2400" dirty="0"/>
                <a:t>activation</a:t>
              </a:r>
            </a:p>
          </p:txBody>
        </p:sp>
        <p:sp>
          <p:nvSpPr>
            <p:cNvPr id="419" name="Rectangle 418"/>
            <p:cNvSpPr/>
            <p:nvPr/>
          </p:nvSpPr>
          <p:spPr>
            <a:xfrm>
              <a:off x="6519801" y="5267775"/>
              <a:ext cx="1068353" cy="106835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0" name="TextBox 419"/>
            <p:cNvSpPr txBox="1"/>
            <p:nvPr/>
          </p:nvSpPr>
          <p:spPr>
            <a:xfrm>
              <a:off x="6936156" y="1495503"/>
              <a:ext cx="115142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clusters</a:t>
              </a:r>
            </a:p>
          </p:txBody>
        </p:sp>
        <p:sp>
          <p:nvSpPr>
            <p:cNvPr id="421" name="TextBox 420"/>
            <p:cNvSpPr txBox="1"/>
            <p:nvPr/>
          </p:nvSpPr>
          <p:spPr>
            <a:xfrm>
              <a:off x="5760368" y="4367319"/>
              <a:ext cx="151886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various</a:t>
              </a:r>
              <a:br>
                <a:rPr lang="en-US" sz="2400" dirty="0"/>
              </a:br>
              <a:r>
                <a:rPr lang="en-US" sz="2400" dirty="0"/>
                <a:t>algorithms</a:t>
              </a:r>
            </a:p>
          </p:txBody>
        </p:sp>
        <p:cxnSp>
          <p:nvCxnSpPr>
            <p:cNvPr id="422" name="Straight Arrow Connector 421"/>
            <p:cNvCxnSpPr/>
            <p:nvPr/>
          </p:nvCxnSpPr>
          <p:spPr>
            <a:xfrm>
              <a:off x="5467624" y="5801951"/>
              <a:ext cx="984445" cy="1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Arrow Connector 422"/>
            <p:cNvCxnSpPr/>
            <p:nvPr/>
          </p:nvCxnSpPr>
          <p:spPr>
            <a:xfrm>
              <a:off x="4991045" y="3833381"/>
              <a:ext cx="0" cy="1364935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4" name="TextBox 423"/>
            <p:cNvSpPr txBox="1"/>
            <p:nvPr/>
          </p:nvSpPr>
          <p:spPr>
            <a:xfrm>
              <a:off x="2968014" y="5440159"/>
              <a:ext cx="153599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activations</a:t>
              </a:r>
              <a:br>
                <a:rPr lang="en-US" sz="2400" dirty="0"/>
              </a:br>
              <a:r>
                <a:rPr lang="en-US" sz="2400" dirty="0"/>
                <a:t>as input</a:t>
              </a:r>
            </a:p>
          </p:txBody>
        </p:sp>
        <p:grpSp>
          <p:nvGrpSpPr>
            <p:cNvPr id="425" name="Group 424"/>
            <p:cNvGrpSpPr/>
            <p:nvPr/>
          </p:nvGrpSpPr>
          <p:grpSpPr>
            <a:xfrm>
              <a:off x="6855986" y="1994761"/>
              <a:ext cx="1271782" cy="1271782"/>
              <a:chOff x="6692900" y="2578443"/>
              <a:chExt cx="1271782" cy="1271782"/>
            </a:xfrm>
          </p:grpSpPr>
          <p:sp>
            <p:nvSpPr>
              <p:cNvPr id="426" name="Rectangle 425"/>
              <p:cNvSpPr/>
              <p:nvPr/>
            </p:nvSpPr>
            <p:spPr>
              <a:xfrm>
                <a:off x="6692900" y="2578443"/>
                <a:ext cx="1271782" cy="127178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7" name="Oval 426"/>
              <p:cNvSpPr/>
              <p:nvPr/>
            </p:nvSpPr>
            <p:spPr>
              <a:xfrm>
                <a:off x="6847134" y="2819134"/>
                <a:ext cx="57150" cy="5715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8" name="Oval 427"/>
              <p:cNvSpPr/>
              <p:nvPr/>
            </p:nvSpPr>
            <p:spPr>
              <a:xfrm>
                <a:off x="6948734" y="3083567"/>
                <a:ext cx="57150" cy="5715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9" name="Oval 428"/>
              <p:cNvSpPr/>
              <p:nvPr/>
            </p:nvSpPr>
            <p:spPr>
              <a:xfrm>
                <a:off x="6988668" y="3192558"/>
                <a:ext cx="57150" cy="5715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0" name="Oval 429"/>
              <p:cNvSpPr/>
              <p:nvPr/>
            </p:nvSpPr>
            <p:spPr>
              <a:xfrm>
                <a:off x="7397395" y="3450038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1" name="Oval 430"/>
              <p:cNvSpPr/>
              <p:nvPr/>
            </p:nvSpPr>
            <p:spPr>
              <a:xfrm>
                <a:off x="7199559" y="3694722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2" name="Oval 431"/>
              <p:cNvSpPr/>
              <p:nvPr/>
            </p:nvSpPr>
            <p:spPr>
              <a:xfrm>
                <a:off x="7558334" y="3609709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3" name="Oval 432"/>
              <p:cNvSpPr/>
              <p:nvPr/>
            </p:nvSpPr>
            <p:spPr>
              <a:xfrm>
                <a:off x="7445868" y="2819134"/>
                <a:ext cx="57150" cy="5715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4" name="Oval 433"/>
              <p:cNvSpPr/>
              <p:nvPr/>
            </p:nvSpPr>
            <p:spPr>
              <a:xfrm>
                <a:off x="7558334" y="2876284"/>
                <a:ext cx="57150" cy="5715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5" name="Oval 434"/>
              <p:cNvSpPr/>
              <p:nvPr/>
            </p:nvSpPr>
            <p:spPr>
              <a:xfrm>
                <a:off x="7541118" y="3038535"/>
                <a:ext cx="57150" cy="5715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6" name="Oval 435"/>
              <p:cNvSpPr/>
              <p:nvPr/>
            </p:nvSpPr>
            <p:spPr>
              <a:xfrm>
                <a:off x="7405934" y="2933434"/>
                <a:ext cx="57150" cy="5715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7" name="Oval 436"/>
              <p:cNvSpPr/>
              <p:nvPr/>
            </p:nvSpPr>
            <p:spPr>
              <a:xfrm>
                <a:off x="7677643" y="3002436"/>
                <a:ext cx="57150" cy="5715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8" name="Oval 437"/>
              <p:cNvSpPr/>
              <p:nvPr/>
            </p:nvSpPr>
            <p:spPr>
              <a:xfrm>
                <a:off x="7569693" y="3163983"/>
                <a:ext cx="57150" cy="57150"/>
              </a:xfrm>
              <a:prstGeom prst="ellipse">
                <a:avLst/>
              </a:prstGeom>
              <a:solidFill>
                <a:srgbClr val="0000FF"/>
              </a:solidFill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9" name="Oval 438"/>
              <p:cNvSpPr/>
              <p:nvPr/>
            </p:nvSpPr>
            <p:spPr>
              <a:xfrm>
                <a:off x="6863009" y="3031032"/>
                <a:ext cx="57150" cy="5715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0" name="Oval 439"/>
              <p:cNvSpPr/>
              <p:nvPr/>
            </p:nvSpPr>
            <p:spPr>
              <a:xfrm>
                <a:off x="6767759" y="3173907"/>
                <a:ext cx="57150" cy="5715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1" name="Oval 440"/>
              <p:cNvSpPr/>
              <p:nvPr/>
            </p:nvSpPr>
            <p:spPr>
              <a:xfrm>
                <a:off x="6904284" y="3252823"/>
                <a:ext cx="57150" cy="57150"/>
              </a:xfrm>
              <a:prstGeom prst="ellipse">
                <a:avLst/>
              </a:prstGeom>
              <a:solidFill>
                <a:srgbClr val="008000"/>
              </a:solidFill>
              <a:ln>
                <a:solidFill>
                  <a:srgbClr val="008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2" name="Oval 441"/>
              <p:cNvSpPr/>
              <p:nvPr/>
            </p:nvSpPr>
            <p:spPr>
              <a:xfrm>
                <a:off x="7142409" y="3581134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3" name="Oval 442"/>
              <p:cNvSpPr/>
              <p:nvPr/>
            </p:nvSpPr>
            <p:spPr>
              <a:xfrm>
                <a:off x="7348784" y="3609709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4" name="Oval 443"/>
              <p:cNvSpPr/>
              <p:nvPr/>
            </p:nvSpPr>
            <p:spPr>
              <a:xfrm>
                <a:off x="7440011" y="3704959"/>
                <a:ext cx="57150" cy="5715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5" name="TextBox 444"/>
            <p:cNvSpPr txBox="1"/>
            <p:nvPr/>
          </p:nvSpPr>
          <p:spPr>
            <a:xfrm>
              <a:off x="8841534" y="4912567"/>
              <a:ext cx="77857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MDS</a:t>
              </a:r>
            </a:p>
          </p:txBody>
        </p:sp>
        <p:sp>
          <p:nvSpPr>
            <p:cNvPr id="446" name="Rectangle 445"/>
            <p:cNvSpPr/>
            <p:nvPr/>
          </p:nvSpPr>
          <p:spPr>
            <a:xfrm>
              <a:off x="8974989" y="5369073"/>
              <a:ext cx="1271782" cy="12717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7" name="Oval 446"/>
            <p:cNvSpPr/>
            <p:nvPr/>
          </p:nvSpPr>
          <p:spPr>
            <a:xfrm>
              <a:off x="9414610" y="5613184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8" name="Oval 447"/>
            <p:cNvSpPr/>
            <p:nvPr/>
          </p:nvSpPr>
          <p:spPr>
            <a:xfrm>
              <a:off x="9230823" y="5874197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9" name="Oval 448"/>
            <p:cNvSpPr/>
            <p:nvPr/>
          </p:nvSpPr>
          <p:spPr>
            <a:xfrm>
              <a:off x="9327907" y="5687266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0" name="Oval 449"/>
            <p:cNvSpPr/>
            <p:nvPr/>
          </p:nvSpPr>
          <p:spPr>
            <a:xfrm>
              <a:off x="9990271" y="6072962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1" name="Oval 450"/>
            <p:cNvSpPr/>
            <p:nvPr/>
          </p:nvSpPr>
          <p:spPr>
            <a:xfrm>
              <a:off x="9811848" y="6321544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2" name="Oval 451"/>
            <p:cNvSpPr/>
            <p:nvPr/>
          </p:nvSpPr>
          <p:spPr>
            <a:xfrm>
              <a:off x="9959732" y="6208236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3" name="Oval 452"/>
            <p:cNvSpPr/>
            <p:nvPr/>
          </p:nvSpPr>
          <p:spPr>
            <a:xfrm>
              <a:off x="9591538" y="5630116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4" name="Oval 453"/>
            <p:cNvSpPr/>
            <p:nvPr/>
          </p:nvSpPr>
          <p:spPr>
            <a:xfrm>
              <a:off x="9840423" y="5666914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5" name="Oval 454"/>
            <p:cNvSpPr/>
            <p:nvPr/>
          </p:nvSpPr>
          <p:spPr>
            <a:xfrm>
              <a:off x="9907228" y="5863182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6" name="Oval 455"/>
            <p:cNvSpPr/>
            <p:nvPr/>
          </p:nvSpPr>
          <p:spPr>
            <a:xfrm>
              <a:off x="9688023" y="5724064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7" name="Oval 456"/>
            <p:cNvSpPr/>
            <p:nvPr/>
          </p:nvSpPr>
          <p:spPr>
            <a:xfrm>
              <a:off x="9959732" y="5793066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8" name="Oval 457"/>
            <p:cNvSpPr/>
            <p:nvPr/>
          </p:nvSpPr>
          <p:spPr>
            <a:xfrm>
              <a:off x="9988307" y="5935962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9" name="Oval 458"/>
            <p:cNvSpPr/>
            <p:nvPr/>
          </p:nvSpPr>
          <p:spPr>
            <a:xfrm>
              <a:off x="9145098" y="5821662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0" name="Oval 459"/>
            <p:cNvSpPr/>
            <p:nvPr/>
          </p:nvSpPr>
          <p:spPr>
            <a:xfrm>
              <a:off x="9049848" y="5964537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1" name="Oval 460"/>
            <p:cNvSpPr/>
            <p:nvPr/>
          </p:nvSpPr>
          <p:spPr>
            <a:xfrm>
              <a:off x="9173673" y="5983188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2" name="Oval 461"/>
            <p:cNvSpPr/>
            <p:nvPr/>
          </p:nvSpPr>
          <p:spPr>
            <a:xfrm>
              <a:off x="9792435" y="6428914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3" name="Oval 462"/>
            <p:cNvSpPr/>
            <p:nvPr/>
          </p:nvSpPr>
          <p:spPr>
            <a:xfrm>
              <a:off x="9868998" y="6208236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4" name="Oval 463"/>
            <p:cNvSpPr/>
            <p:nvPr/>
          </p:nvSpPr>
          <p:spPr>
            <a:xfrm>
              <a:off x="9916260" y="6350119"/>
              <a:ext cx="57150" cy="57150"/>
            </a:xfrm>
            <a:prstGeom prst="ellipse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5" name="Rectangle 464"/>
            <p:cNvSpPr/>
            <p:nvPr/>
          </p:nvSpPr>
          <p:spPr>
            <a:xfrm>
              <a:off x="8749166" y="2884870"/>
              <a:ext cx="1271782" cy="127178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6" name="TextBox 465"/>
            <p:cNvSpPr txBox="1"/>
            <p:nvPr/>
          </p:nvSpPr>
          <p:spPr>
            <a:xfrm>
              <a:off x="8976249" y="2245071"/>
              <a:ext cx="79300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SOM</a:t>
              </a:r>
            </a:p>
          </p:txBody>
        </p:sp>
        <p:sp>
          <p:nvSpPr>
            <p:cNvPr id="467" name="Rectangle 466"/>
            <p:cNvSpPr>
              <a:spLocks noChangeAspect="1"/>
            </p:cNvSpPr>
            <p:nvPr/>
          </p:nvSpPr>
          <p:spPr>
            <a:xfrm>
              <a:off x="8749166" y="2884870"/>
              <a:ext cx="254356" cy="254356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8" name="Rectangle 467"/>
            <p:cNvSpPr>
              <a:spLocks noChangeAspect="1"/>
            </p:cNvSpPr>
            <p:nvPr/>
          </p:nvSpPr>
          <p:spPr>
            <a:xfrm>
              <a:off x="8749166" y="3139226"/>
              <a:ext cx="254356" cy="254356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9" name="Rectangle 468"/>
            <p:cNvSpPr>
              <a:spLocks noChangeAspect="1"/>
            </p:cNvSpPr>
            <p:nvPr/>
          </p:nvSpPr>
          <p:spPr>
            <a:xfrm>
              <a:off x="8749166" y="3388466"/>
              <a:ext cx="254356" cy="2543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0" name="Rectangle 469"/>
            <p:cNvSpPr>
              <a:spLocks noChangeAspect="1"/>
            </p:cNvSpPr>
            <p:nvPr/>
          </p:nvSpPr>
          <p:spPr>
            <a:xfrm>
              <a:off x="8749166" y="3638130"/>
              <a:ext cx="254356" cy="2543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1" name="Rectangle 470"/>
            <p:cNvSpPr>
              <a:spLocks noChangeAspect="1"/>
            </p:cNvSpPr>
            <p:nvPr/>
          </p:nvSpPr>
          <p:spPr>
            <a:xfrm>
              <a:off x="8749166" y="3895946"/>
              <a:ext cx="254356" cy="2543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2" name="Rectangle 471"/>
            <p:cNvSpPr>
              <a:spLocks noChangeAspect="1"/>
            </p:cNvSpPr>
            <p:nvPr/>
          </p:nvSpPr>
          <p:spPr>
            <a:xfrm>
              <a:off x="9003522" y="2884870"/>
              <a:ext cx="254356" cy="254356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3" name="Rectangle 472"/>
            <p:cNvSpPr>
              <a:spLocks noChangeAspect="1"/>
            </p:cNvSpPr>
            <p:nvPr/>
          </p:nvSpPr>
          <p:spPr>
            <a:xfrm>
              <a:off x="9003522" y="3139226"/>
              <a:ext cx="254356" cy="254356"/>
            </a:xfrm>
            <a:prstGeom prst="rect">
              <a:avLst/>
            </a:prstGeom>
            <a:solidFill>
              <a:srgbClr val="31A43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4" name="Rectangle 473"/>
            <p:cNvSpPr>
              <a:spLocks noChangeAspect="1"/>
            </p:cNvSpPr>
            <p:nvPr/>
          </p:nvSpPr>
          <p:spPr>
            <a:xfrm>
              <a:off x="9003522" y="3388466"/>
              <a:ext cx="254356" cy="254356"/>
            </a:xfrm>
            <a:prstGeom prst="rect">
              <a:avLst/>
            </a:prstGeom>
            <a:solidFill>
              <a:srgbClr val="DAF037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5" name="Rectangle 474"/>
            <p:cNvSpPr>
              <a:spLocks noChangeAspect="1"/>
            </p:cNvSpPr>
            <p:nvPr/>
          </p:nvSpPr>
          <p:spPr>
            <a:xfrm>
              <a:off x="9003522" y="3638130"/>
              <a:ext cx="254356" cy="2543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6" name="Rectangle 475"/>
            <p:cNvSpPr>
              <a:spLocks noChangeAspect="1"/>
            </p:cNvSpPr>
            <p:nvPr/>
          </p:nvSpPr>
          <p:spPr>
            <a:xfrm>
              <a:off x="9003522" y="3895946"/>
              <a:ext cx="254356" cy="2543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7" name="Rectangle 476"/>
            <p:cNvSpPr>
              <a:spLocks noChangeAspect="1"/>
            </p:cNvSpPr>
            <p:nvPr/>
          </p:nvSpPr>
          <p:spPr>
            <a:xfrm>
              <a:off x="9257878" y="2884870"/>
              <a:ext cx="254356" cy="254356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8" name="Rectangle 477"/>
            <p:cNvSpPr>
              <a:spLocks noChangeAspect="1"/>
            </p:cNvSpPr>
            <p:nvPr/>
          </p:nvSpPr>
          <p:spPr>
            <a:xfrm>
              <a:off x="9257878" y="3139226"/>
              <a:ext cx="254356" cy="254356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9" name="Rectangle 478"/>
            <p:cNvSpPr>
              <a:spLocks noChangeAspect="1"/>
            </p:cNvSpPr>
            <p:nvPr/>
          </p:nvSpPr>
          <p:spPr>
            <a:xfrm>
              <a:off x="9257878" y="3388466"/>
              <a:ext cx="254356" cy="254356"/>
            </a:xfrm>
            <a:prstGeom prst="rect">
              <a:avLst/>
            </a:prstGeom>
            <a:solidFill>
              <a:srgbClr val="00ADA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0" name="Rectangle 479"/>
            <p:cNvSpPr>
              <a:spLocks noChangeAspect="1"/>
            </p:cNvSpPr>
            <p:nvPr/>
          </p:nvSpPr>
          <p:spPr>
            <a:xfrm>
              <a:off x="9257878" y="3638130"/>
              <a:ext cx="254356" cy="254356"/>
            </a:xfrm>
            <a:prstGeom prst="rect">
              <a:avLst/>
            </a:prstGeom>
            <a:solidFill>
              <a:srgbClr val="660066"/>
            </a:solidFill>
            <a:ln>
              <a:solidFill>
                <a:srgbClr val="660066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1" name="Rectangle 480"/>
            <p:cNvSpPr>
              <a:spLocks noChangeAspect="1"/>
            </p:cNvSpPr>
            <p:nvPr/>
          </p:nvSpPr>
          <p:spPr>
            <a:xfrm>
              <a:off x="9257878" y="3895946"/>
              <a:ext cx="254356" cy="2543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2" name="Rectangle 481"/>
            <p:cNvSpPr>
              <a:spLocks noChangeAspect="1"/>
            </p:cNvSpPr>
            <p:nvPr/>
          </p:nvSpPr>
          <p:spPr>
            <a:xfrm>
              <a:off x="9512234" y="2884870"/>
              <a:ext cx="254356" cy="2543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3" name="Rectangle 482"/>
            <p:cNvSpPr>
              <a:spLocks noChangeAspect="1"/>
            </p:cNvSpPr>
            <p:nvPr/>
          </p:nvSpPr>
          <p:spPr>
            <a:xfrm>
              <a:off x="9512234" y="3139226"/>
              <a:ext cx="254356" cy="254356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4" name="Rectangle 483"/>
            <p:cNvSpPr>
              <a:spLocks noChangeAspect="1"/>
            </p:cNvSpPr>
            <p:nvPr/>
          </p:nvSpPr>
          <p:spPr>
            <a:xfrm>
              <a:off x="9512234" y="3388466"/>
              <a:ext cx="254356" cy="254356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5" name="Rectangle 484"/>
            <p:cNvSpPr>
              <a:spLocks noChangeAspect="1"/>
            </p:cNvSpPr>
            <p:nvPr/>
          </p:nvSpPr>
          <p:spPr>
            <a:xfrm>
              <a:off x="9512234" y="3638130"/>
              <a:ext cx="254356" cy="254356"/>
            </a:xfrm>
            <a:prstGeom prst="rect">
              <a:avLst/>
            </a:prstGeom>
            <a:solidFill>
              <a:srgbClr val="660066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6" name="Rectangle 485"/>
            <p:cNvSpPr>
              <a:spLocks noChangeAspect="1"/>
            </p:cNvSpPr>
            <p:nvPr/>
          </p:nvSpPr>
          <p:spPr>
            <a:xfrm>
              <a:off x="9512234" y="3895946"/>
              <a:ext cx="254356" cy="254356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7" name="Rectangle 486"/>
            <p:cNvSpPr>
              <a:spLocks noChangeAspect="1"/>
            </p:cNvSpPr>
            <p:nvPr/>
          </p:nvSpPr>
          <p:spPr>
            <a:xfrm>
              <a:off x="9770395" y="2884870"/>
              <a:ext cx="254356" cy="2543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8" name="Rectangle 487"/>
            <p:cNvSpPr>
              <a:spLocks noChangeAspect="1"/>
            </p:cNvSpPr>
            <p:nvPr/>
          </p:nvSpPr>
          <p:spPr>
            <a:xfrm>
              <a:off x="9770395" y="3139226"/>
              <a:ext cx="254356" cy="254356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9" name="Rectangle 488"/>
            <p:cNvSpPr>
              <a:spLocks noChangeAspect="1"/>
            </p:cNvSpPr>
            <p:nvPr/>
          </p:nvSpPr>
          <p:spPr>
            <a:xfrm>
              <a:off x="9770395" y="3388466"/>
              <a:ext cx="254356" cy="254356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0" name="Rectangle 489"/>
            <p:cNvSpPr>
              <a:spLocks noChangeAspect="1"/>
            </p:cNvSpPr>
            <p:nvPr/>
          </p:nvSpPr>
          <p:spPr>
            <a:xfrm>
              <a:off x="9770395" y="3638130"/>
              <a:ext cx="254356" cy="254356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1" name="Rectangle 490"/>
            <p:cNvSpPr>
              <a:spLocks noChangeAspect="1"/>
            </p:cNvSpPr>
            <p:nvPr/>
          </p:nvSpPr>
          <p:spPr>
            <a:xfrm>
              <a:off x="9770395" y="3895946"/>
              <a:ext cx="254356" cy="254356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92" name="Straight Arrow Connector 491"/>
            <p:cNvCxnSpPr/>
            <p:nvPr/>
          </p:nvCxnSpPr>
          <p:spPr>
            <a:xfrm flipV="1">
              <a:off x="7305495" y="3470469"/>
              <a:ext cx="398709" cy="1629732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3" name="Straight Arrow Connector 492"/>
            <p:cNvCxnSpPr/>
            <p:nvPr/>
          </p:nvCxnSpPr>
          <p:spPr>
            <a:xfrm>
              <a:off x="7761354" y="5681033"/>
              <a:ext cx="987812" cy="197779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4" name="Straight Arrow Connector 493"/>
            <p:cNvCxnSpPr/>
            <p:nvPr/>
          </p:nvCxnSpPr>
          <p:spPr>
            <a:xfrm flipV="1">
              <a:off x="7761354" y="4367319"/>
              <a:ext cx="1080180" cy="900456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D6D351E-7760-67AF-5126-297268D11B5D}"/>
              </a:ext>
            </a:extLst>
          </p:cNvPr>
          <p:cNvSpPr txBox="1"/>
          <p:nvPr/>
        </p:nvSpPr>
        <p:spPr>
          <a:xfrm>
            <a:off x="0" y="5856881"/>
            <a:ext cx="3198311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21.13</a:t>
            </a:r>
          </a:p>
        </p:txBody>
      </p:sp>
    </p:spTree>
    <p:extLst>
      <p:ext uri="{BB962C8B-B14F-4D97-AF65-F5344CB8AC3E}">
        <p14:creationId xmlns:p14="http://schemas.microsoft.com/office/powerpoint/2010/main" val="3105287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5" name="Straight Arrow Connector 124"/>
          <p:cNvCxnSpPr/>
          <p:nvPr/>
        </p:nvCxnSpPr>
        <p:spPr>
          <a:xfrm>
            <a:off x="3656913" y="2994822"/>
            <a:ext cx="2667555" cy="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6" name="Multidocument 125"/>
          <p:cNvSpPr/>
          <p:nvPr/>
        </p:nvSpPr>
        <p:spPr>
          <a:xfrm>
            <a:off x="2339705" y="2349017"/>
            <a:ext cx="1007881" cy="1330281"/>
          </a:xfrm>
          <a:prstGeom prst="flowChartMultidocument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/>
          <p:cNvSpPr/>
          <p:nvPr/>
        </p:nvSpPr>
        <p:spPr>
          <a:xfrm>
            <a:off x="4398701" y="2479981"/>
            <a:ext cx="1068353" cy="106835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TextBox 127"/>
          <p:cNvSpPr txBox="1"/>
          <p:nvPr/>
        </p:nvSpPr>
        <p:spPr>
          <a:xfrm>
            <a:off x="2141512" y="1478298"/>
            <a:ext cx="13702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input</a:t>
            </a:r>
            <a:br>
              <a:rPr lang="en-US" sz="2400" dirty="0"/>
            </a:br>
            <a:r>
              <a:rPr lang="en-US" sz="2400" dirty="0"/>
              <a:t>examples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280190" y="1481550"/>
            <a:ext cx="13860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black-box</a:t>
            </a:r>
            <a:br>
              <a:rPr lang="en-US" sz="2400" dirty="0"/>
            </a:br>
            <a:r>
              <a:rPr lang="en-US" sz="2400" dirty="0"/>
              <a:t>classifier</a:t>
            </a:r>
          </a:p>
        </p:txBody>
      </p:sp>
      <p:grpSp>
        <p:nvGrpSpPr>
          <p:cNvPr id="130" name="Group 129"/>
          <p:cNvGrpSpPr/>
          <p:nvPr/>
        </p:nvGrpSpPr>
        <p:grpSpPr>
          <a:xfrm>
            <a:off x="4501306" y="5338562"/>
            <a:ext cx="45719" cy="839721"/>
            <a:chOff x="1155700" y="4985924"/>
            <a:chExt cx="45719" cy="839721"/>
          </a:xfrm>
        </p:grpSpPr>
        <p:sp>
          <p:nvSpPr>
            <p:cNvPr id="131" name="Rectangle 130"/>
            <p:cNvSpPr/>
            <p:nvPr/>
          </p:nvSpPr>
          <p:spPr>
            <a:xfrm>
              <a:off x="1155700" y="4985924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1155700" y="5047423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155700" y="5107748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1155700" y="5172075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134"/>
            <p:cNvSpPr/>
            <p:nvPr/>
          </p:nvSpPr>
          <p:spPr>
            <a:xfrm>
              <a:off x="1155700" y="5229225"/>
              <a:ext cx="45719" cy="57150"/>
            </a:xfrm>
            <a:prstGeom prst="rect">
              <a:avLst/>
            </a:prstGeom>
            <a:solidFill>
              <a:srgbClr val="660066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1155700" y="5286375"/>
              <a:ext cx="45719" cy="57150"/>
            </a:xfrm>
            <a:prstGeom prst="rect">
              <a:avLst/>
            </a:prstGeom>
            <a:solidFill>
              <a:srgbClr val="660066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1155700" y="5349875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1155700" y="5411374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1155700" y="5471699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1155700" y="5528849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1155700" y="5590348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1155700" y="5650673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1155700" y="5706996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1155700" y="5768495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5" name="Group 144"/>
          <p:cNvGrpSpPr/>
          <p:nvPr/>
        </p:nvGrpSpPr>
        <p:grpSpPr>
          <a:xfrm>
            <a:off x="4632171" y="5406294"/>
            <a:ext cx="45719" cy="839721"/>
            <a:chOff x="1155700" y="4985924"/>
            <a:chExt cx="45719" cy="839721"/>
          </a:xfrm>
        </p:grpSpPr>
        <p:sp>
          <p:nvSpPr>
            <p:cNvPr id="146" name="Rectangle 145"/>
            <p:cNvSpPr/>
            <p:nvPr/>
          </p:nvSpPr>
          <p:spPr>
            <a:xfrm>
              <a:off x="1155700" y="4985924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1155700" y="5047423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1155700" y="5107748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1155700" y="5172075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1155700" y="5229225"/>
              <a:ext cx="45719" cy="57150"/>
            </a:xfrm>
            <a:prstGeom prst="rect">
              <a:avLst/>
            </a:prstGeom>
            <a:solidFill>
              <a:srgbClr val="660066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1155700" y="5286375"/>
              <a:ext cx="45719" cy="5715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1155700" y="5349875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1155700" y="5411374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1155700" y="5471699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1155700" y="5528849"/>
              <a:ext cx="45719" cy="57150"/>
            </a:xfrm>
            <a:prstGeom prst="rect">
              <a:avLst/>
            </a:prstGeom>
            <a:solidFill>
              <a:srgbClr val="F2F2F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1155700" y="5590348"/>
              <a:ext cx="45719" cy="57150"/>
            </a:xfrm>
            <a:prstGeom prst="rect">
              <a:avLst/>
            </a:prstGeom>
            <a:solidFill>
              <a:srgbClr val="F2F2F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1155700" y="5650673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1155700" y="5706996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1155700" y="5768495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4763036" y="5338562"/>
            <a:ext cx="45719" cy="839721"/>
            <a:chOff x="1155700" y="4985924"/>
            <a:chExt cx="45719" cy="839721"/>
          </a:xfrm>
        </p:grpSpPr>
        <p:sp>
          <p:nvSpPr>
            <p:cNvPr id="161" name="Rectangle 160"/>
            <p:cNvSpPr/>
            <p:nvPr/>
          </p:nvSpPr>
          <p:spPr>
            <a:xfrm>
              <a:off x="1155700" y="4985924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1155700" y="5047423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1155700" y="5107748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1155700" y="5172075"/>
              <a:ext cx="45719" cy="57150"/>
            </a:xfrm>
            <a:prstGeom prst="rect">
              <a:avLst/>
            </a:prstGeom>
            <a:solidFill>
              <a:srgbClr val="F2F2F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5" name="Rectangle 164"/>
            <p:cNvSpPr/>
            <p:nvPr/>
          </p:nvSpPr>
          <p:spPr>
            <a:xfrm>
              <a:off x="1155700" y="5229225"/>
              <a:ext cx="45719" cy="57150"/>
            </a:xfrm>
            <a:prstGeom prst="rect">
              <a:avLst/>
            </a:prstGeom>
            <a:solidFill>
              <a:srgbClr val="660066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6" name="Rectangle 165"/>
            <p:cNvSpPr/>
            <p:nvPr/>
          </p:nvSpPr>
          <p:spPr>
            <a:xfrm>
              <a:off x="1155700" y="5286375"/>
              <a:ext cx="45719" cy="57150"/>
            </a:xfrm>
            <a:prstGeom prst="rect">
              <a:avLst/>
            </a:prstGeom>
            <a:solidFill>
              <a:srgbClr val="660066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7" name="Rectangle 166"/>
            <p:cNvSpPr/>
            <p:nvPr/>
          </p:nvSpPr>
          <p:spPr>
            <a:xfrm>
              <a:off x="1155700" y="5349875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8" name="Rectangle 167"/>
            <p:cNvSpPr/>
            <p:nvPr/>
          </p:nvSpPr>
          <p:spPr>
            <a:xfrm>
              <a:off x="1155700" y="5411374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9" name="Rectangle 168"/>
            <p:cNvSpPr/>
            <p:nvPr/>
          </p:nvSpPr>
          <p:spPr>
            <a:xfrm>
              <a:off x="1155700" y="5471699"/>
              <a:ext cx="45719" cy="57150"/>
            </a:xfrm>
            <a:prstGeom prst="rect">
              <a:avLst/>
            </a:prstGeom>
            <a:solidFill>
              <a:srgbClr val="F2F2F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0" name="Rectangle 169"/>
            <p:cNvSpPr/>
            <p:nvPr/>
          </p:nvSpPr>
          <p:spPr>
            <a:xfrm>
              <a:off x="1155700" y="5528849"/>
              <a:ext cx="45719" cy="57150"/>
            </a:xfrm>
            <a:prstGeom prst="rect">
              <a:avLst/>
            </a:prstGeom>
            <a:solidFill>
              <a:srgbClr val="F2F2F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1155700" y="5590348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Rectangle 171"/>
            <p:cNvSpPr/>
            <p:nvPr/>
          </p:nvSpPr>
          <p:spPr>
            <a:xfrm>
              <a:off x="1155700" y="5650673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1155700" y="5706996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5" name="Rectangle 264"/>
            <p:cNvSpPr/>
            <p:nvPr/>
          </p:nvSpPr>
          <p:spPr>
            <a:xfrm>
              <a:off x="1155700" y="5768495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6" name="Group 265"/>
          <p:cNvGrpSpPr/>
          <p:nvPr/>
        </p:nvGrpSpPr>
        <p:grpSpPr>
          <a:xfrm>
            <a:off x="4893901" y="5406294"/>
            <a:ext cx="45719" cy="839721"/>
            <a:chOff x="1155700" y="4985924"/>
            <a:chExt cx="45719" cy="839721"/>
          </a:xfrm>
        </p:grpSpPr>
        <p:sp>
          <p:nvSpPr>
            <p:cNvPr id="267" name="Rectangle 266"/>
            <p:cNvSpPr/>
            <p:nvPr/>
          </p:nvSpPr>
          <p:spPr>
            <a:xfrm>
              <a:off x="1155700" y="4985924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1155700" y="5047423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1155700" y="5107748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1155700" y="5172075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3" name="Rectangle 292"/>
            <p:cNvSpPr/>
            <p:nvPr/>
          </p:nvSpPr>
          <p:spPr>
            <a:xfrm>
              <a:off x="1155700" y="5229225"/>
              <a:ext cx="45719" cy="57150"/>
            </a:xfrm>
            <a:prstGeom prst="rect">
              <a:avLst/>
            </a:prstGeom>
            <a:solidFill>
              <a:srgbClr val="F2F2F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1155700" y="5286375"/>
              <a:ext cx="45719" cy="57150"/>
            </a:xfrm>
            <a:prstGeom prst="rect">
              <a:avLst/>
            </a:prstGeom>
            <a:solidFill>
              <a:srgbClr val="F2F2F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1155700" y="5349875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1155700" y="5411374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1155700" y="5471699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1155700" y="5528849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1155700" y="5590348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1155700" y="5650673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1" name="Rectangle 300"/>
            <p:cNvSpPr/>
            <p:nvPr/>
          </p:nvSpPr>
          <p:spPr>
            <a:xfrm>
              <a:off x="1155700" y="5706996"/>
              <a:ext cx="45719" cy="57150"/>
            </a:xfrm>
            <a:prstGeom prst="rect">
              <a:avLst/>
            </a:prstGeom>
            <a:solidFill>
              <a:srgbClr val="F2F2F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2" name="Rectangle 301"/>
            <p:cNvSpPr/>
            <p:nvPr/>
          </p:nvSpPr>
          <p:spPr>
            <a:xfrm>
              <a:off x="1155700" y="5768495"/>
              <a:ext cx="45719" cy="57150"/>
            </a:xfrm>
            <a:prstGeom prst="rect">
              <a:avLst/>
            </a:prstGeom>
            <a:solidFill>
              <a:srgbClr val="F2F2F2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3" name="Group 302"/>
          <p:cNvGrpSpPr/>
          <p:nvPr/>
        </p:nvGrpSpPr>
        <p:grpSpPr>
          <a:xfrm>
            <a:off x="5024766" y="5338562"/>
            <a:ext cx="45719" cy="839721"/>
            <a:chOff x="1155700" y="4985924"/>
            <a:chExt cx="45719" cy="839721"/>
          </a:xfrm>
        </p:grpSpPr>
        <p:sp>
          <p:nvSpPr>
            <p:cNvPr id="304" name="Rectangle 303"/>
            <p:cNvSpPr/>
            <p:nvPr/>
          </p:nvSpPr>
          <p:spPr>
            <a:xfrm>
              <a:off x="1155700" y="4985924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5" name="Rectangle 304"/>
            <p:cNvSpPr/>
            <p:nvPr/>
          </p:nvSpPr>
          <p:spPr>
            <a:xfrm>
              <a:off x="1155700" y="5047423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6" name="Rectangle 305"/>
            <p:cNvSpPr/>
            <p:nvPr/>
          </p:nvSpPr>
          <p:spPr>
            <a:xfrm>
              <a:off x="1155700" y="5107748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7" name="Rectangle 306"/>
            <p:cNvSpPr/>
            <p:nvPr/>
          </p:nvSpPr>
          <p:spPr>
            <a:xfrm>
              <a:off x="1155700" y="5172075"/>
              <a:ext cx="45719" cy="5715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1155700" y="5229225"/>
              <a:ext cx="45719" cy="57150"/>
            </a:xfrm>
            <a:prstGeom prst="rect">
              <a:avLst/>
            </a:prstGeom>
            <a:solidFill>
              <a:srgbClr val="660066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1155700" y="5286375"/>
              <a:ext cx="45719" cy="57150"/>
            </a:xfrm>
            <a:prstGeom prst="rect">
              <a:avLst/>
            </a:prstGeom>
            <a:solidFill>
              <a:srgbClr val="660066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1155700" y="5349875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1155700" y="5411374"/>
              <a:ext cx="45719" cy="5715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2" name="Rectangle 311"/>
            <p:cNvSpPr/>
            <p:nvPr/>
          </p:nvSpPr>
          <p:spPr>
            <a:xfrm>
              <a:off x="1155700" y="5471699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3" name="Rectangle 312"/>
            <p:cNvSpPr/>
            <p:nvPr/>
          </p:nvSpPr>
          <p:spPr>
            <a:xfrm>
              <a:off x="1155700" y="5528849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4" name="Rectangle 313"/>
            <p:cNvSpPr/>
            <p:nvPr/>
          </p:nvSpPr>
          <p:spPr>
            <a:xfrm>
              <a:off x="1155700" y="5590348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5" name="Rectangle 314"/>
            <p:cNvSpPr/>
            <p:nvPr/>
          </p:nvSpPr>
          <p:spPr>
            <a:xfrm>
              <a:off x="1155700" y="5650673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6" name="Rectangle 315"/>
            <p:cNvSpPr/>
            <p:nvPr/>
          </p:nvSpPr>
          <p:spPr>
            <a:xfrm>
              <a:off x="1155700" y="5706996"/>
              <a:ext cx="45719" cy="5715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7" name="Rectangle 316"/>
            <p:cNvSpPr/>
            <p:nvPr/>
          </p:nvSpPr>
          <p:spPr>
            <a:xfrm>
              <a:off x="1155700" y="5768495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8" name="Group 317"/>
          <p:cNvGrpSpPr/>
          <p:nvPr/>
        </p:nvGrpSpPr>
        <p:grpSpPr>
          <a:xfrm>
            <a:off x="5155633" y="5406294"/>
            <a:ext cx="45719" cy="839721"/>
            <a:chOff x="1155700" y="4985924"/>
            <a:chExt cx="45719" cy="839721"/>
          </a:xfrm>
        </p:grpSpPr>
        <p:sp>
          <p:nvSpPr>
            <p:cNvPr id="319" name="Rectangle 318"/>
            <p:cNvSpPr/>
            <p:nvPr/>
          </p:nvSpPr>
          <p:spPr>
            <a:xfrm>
              <a:off x="1155700" y="4985924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0" name="Rectangle 319"/>
            <p:cNvSpPr/>
            <p:nvPr/>
          </p:nvSpPr>
          <p:spPr>
            <a:xfrm>
              <a:off x="1155700" y="5047423"/>
              <a:ext cx="45719" cy="5715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1" name="Rectangle 320"/>
            <p:cNvSpPr/>
            <p:nvPr/>
          </p:nvSpPr>
          <p:spPr>
            <a:xfrm>
              <a:off x="1155700" y="5107748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2" name="Rectangle 321"/>
            <p:cNvSpPr/>
            <p:nvPr/>
          </p:nvSpPr>
          <p:spPr>
            <a:xfrm>
              <a:off x="1155700" y="5172075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3" name="Rectangle 322"/>
            <p:cNvSpPr/>
            <p:nvPr/>
          </p:nvSpPr>
          <p:spPr>
            <a:xfrm>
              <a:off x="1155700" y="5229225"/>
              <a:ext cx="45719" cy="57150"/>
            </a:xfrm>
            <a:prstGeom prst="rect">
              <a:avLst/>
            </a:prstGeom>
            <a:solidFill>
              <a:srgbClr val="660066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4" name="Rectangle 323"/>
            <p:cNvSpPr/>
            <p:nvPr/>
          </p:nvSpPr>
          <p:spPr>
            <a:xfrm>
              <a:off x="1155700" y="5286375"/>
              <a:ext cx="45719" cy="5715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5" name="Rectangle 324"/>
            <p:cNvSpPr/>
            <p:nvPr/>
          </p:nvSpPr>
          <p:spPr>
            <a:xfrm>
              <a:off x="1155700" y="5349875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6" name="Rectangle 325"/>
            <p:cNvSpPr/>
            <p:nvPr/>
          </p:nvSpPr>
          <p:spPr>
            <a:xfrm>
              <a:off x="1155700" y="5411374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7" name="Rectangle 326"/>
            <p:cNvSpPr/>
            <p:nvPr/>
          </p:nvSpPr>
          <p:spPr>
            <a:xfrm>
              <a:off x="1155700" y="5471699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8" name="Rectangle 327"/>
            <p:cNvSpPr/>
            <p:nvPr/>
          </p:nvSpPr>
          <p:spPr>
            <a:xfrm>
              <a:off x="1155700" y="5528849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9" name="Rectangle 328"/>
            <p:cNvSpPr/>
            <p:nvPr/>
          </p:nvSpPr>
          <p:spPr>
            <a:xfrm>
              <a:off x="1155700" y="5590348"/>
              <a:ext cx="45719" cy="57150"/>
            </a:xfrm>
            <a:prstGeom prst="rect">
              <a:avLst/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0" name="Rectangle 329"/>
            <p:cNvSpPr/>
            <p:nvPr/>
          </p:nvSpPr>
          <p:spPr>
            <a:xfrm>
              <a:off x="1155700" y="5650673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1" name="Rectangle 330"/>
            <p:cNvSpPr/>
            <p:nvPr/>
          </p:nvSpPr>
          <p:spPr>
            <a:xfrm>
              <a:off x="1155700" y="5706996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2" name="Rectangle 331"/>
            <p:cNvSpPr/>
            <p:nvPr/>
          </p:nvSpPr>
          <p:spPr>
            <a:xfrm>
              <a:off x="1155700" y="5768495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3" name="TextBox 332"/>
          <p:cNvSpPr txBox="1"/>
          <p:nvPr/>
        </p:nvSpPr>
        <p:spPr>
          <a:xfrm>
            <a:off x="2994933" y="3796589"/>
            <a:ext cx="1886153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extract</a:t>
            </a:r>
            <a:br>
              <a:rPr lang="en-US" sz="2400" dirty="0"/>
            </a:br>
            <a:r>
              <a:rPr lang="en-US" sz="2400" dirty="0"/>
              <a:t>intermediate</a:t>
            </a:r>
            <a:br>
              <a:rPr lang="en-US" sz="2400" dirty="0"/>
            </a:br>
            <a:r>
              <a:rPr lang="en-US" sz="2400" dirty="0"/>
              <a:t>activation</a:t>
            </a:r>
          </a:p>
        </p:txBody>
      </p:sp>
      <p:sp>
        <p:nvSpPr>
          <p:cNvPr id="334" name="Rectangle 333"/>
          <p:cNvSpPr/>
          <p:nvPr/>
        </p:nvSpPr>
        <p:spPr>
          <a:xfrm>
            <a:off x="6414491" y="5350754"/>
            <a:ext cx="1068353" cy="1068353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TextBox 334"/>
          <p:cNvSpPr txBox="1"/>
          <p:nvPr/>
        </p:nvSpPr>
        <p:spPr>
          <a:xfrm>
            <a:off x="8301675" y="4320870"/>
            <a:ext cx="13401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scrutable</a:t>
            </a:r>
            <a:br>
              <a:rPr lang="en-US" sz="2400" dirty="0"/>
            </a:br>
            <a:r>
              <a:rPr lang="en-US" sz="2400" dirty="0"/>
              <a:t>rules</a:t>
            </a:r>
          </a:p>
        </p:txBody>
      </p:sp>
      <p:sp>
        <p:nvSpPr>
          <p:cNvPr id="336" name="TextBox 335"/>
          <p:cNvSpPr txBox="1"/>
          <p:nvPr/>
        </p:nvSpPr>
        <p:spPr>
          <a:xfrm>
            <a:off x="6226279" y="4341143"/>
            <a:ext cx="14447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white-box</a:t>
            </a:r>
            <a:br>
              <a:rPr lang="en-US" sz="2400" dirty="0"/>
            </a:br>
            <a:r>
              <a:rPr lang="en-US" sz="2400" dirty="0"/>
              <a:t>learning</a:t>
            </a:r>
          </a:p>
        </p:txBody>
      </p:sp>
      <p:sp>
        <p:nvSpPr>
          <p:cNvPr id="337" name="Internal Storage 336"/>
          <p:cNvSpPr/>
          <p:nvPr/>
        </p:nvSpPr>
        <p:spPr>
          <a:xfrm>
            <a:off x="8397273" y="5281295"/>
            <a:ext cx="1148985" cy="1108470"/>
          </a:xfrm>
          <a:prstGeom prst="flowChartInternalStorage">
            <a:avLst/>
          </a:prstGeom>
          <a:solidFill>
            <a:schemeClr val="bg1"/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8" name="Straight Arrow Connector 337"/>
          <p:cNvCxnSpPr/>
          <p:nvPr/>
        </p:nvCxnSpPr>
        <p:spPr>
          <a:xfrm>
            <a:off x="5430046" y="5884930"/>
            <a:ext cx="2871629" cy="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9" name="Straight Arrow Connector 338"/>
          <p:cNvCxnSpPr/>
          <p:nvPr/>
        </p:nvCxnSpPr>
        <p:spPr>
          <a:xfrm>
            <a:off x="4885735" y="3679298"/>
            <a:ext cx="0" cy="1472569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0" name="TextBox 339"/>
          <p:cNvSpPr txBox="1"/>
          <p:nvPr/>
        </p:nvSpPr>
        <p:spPr>
          <a:xfrm>
            <a:off x="2141512" y="5470879"/>
            <a:ext cx="2161018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activations with </a:t>
            </a:r>
            <a:br>
              <a:rPr lang="en-US" sz="2400" dirty="0"/>
            </a:br>
            <a:r>
              <a:rPr lang="en-US" sz="2400" dirty="0"/>
              <a:t>output class </a:t>
            </a:r>
            <a:br>
              <a:rPr lang="en-US" sz="2400" dirty="0"/>
            </a:br>
            <a:r>
              <a:rPr lang="en-US" sz="2400" dirty="0"/>
              <a:t>as training set</a:t>
            </a:r>
          </a:p>
        </p:txBody>
      </p:sp>
      <p:grpSp>
        <p:nvGrpSpPr>
          <p:cNvPr id="341" name="Group 340"/>
          <p:cNvGrpSpPr>
            <a:grpSpLocks noChangeAspect="1"/>
          </p:cNvGrpSpPr>
          <p:nvPr/>
        </p:nvGrpSpPr>
        <p:grpSpPr>
          <a:xfrm>
            <a:off x="4918032" y="2473835"/>
            <a:ext cx="58801" cy="1080000"/>
            <a:chOff x="1155700" y="4985924"/>
            <a:chExt cx="45719" cy="839721"/>
          </a:xfrm>
        </p:grpSpPr>
        <p:sp>
          <p:nvSpPr>
            <p:cNvPr id="342" name="Rectangle 341"/>
            <p:cNvSpPr/>
            <p:nvPr/>
          </p:nvSpPr>
          <p:spPr>
            <a:xfrm>
              <a:off x="1155700" y="4985924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3" name="Rectangle 342"/>
            <p:cNvSpPr/>
            <p:nvPr/>
          </p:nvSpPr>
          <p:spPr>
            <a:xfrm>
              <a:off x="1155700" y="5047423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4" name="Rectangle 343"/>
            <p:cNvSpPr/>
            <p:nvPr/>
          </p:nvSpPr>
          <p:spPr>
            <a:xfrm>
              <a:off x="1155700" y="5107748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5" name="Rectangle 344"/>
            <p:cNvSpPr/>
            <p:nvPr/>
          </p:nvSpPr>
          <p:spPr>
            <a:xfrm>
              <a:off x="1155700" y="5172075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6" name="Rectangle 345"/>
            <p:cNvSpPr/>
            <p:nvPr/>
          </p:nvSpPr>
          <p:spPr>
            <a:xfrm>
              <a:off x="1155700" y="5229225"/>
              <a:ext cx="45719" cy="57150"/>
            </a:xfrm>
            <a:prstGeom prst="rect">
              <a:avLst/>
            </a:prstGeom>
            <a:solidFill>
              <a:srgbClr val="660066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7" name="Rectangle 346"/>
            <p:cNvSpPr/>
            <p:nvPr/>
          </p:nvSpPr>
          <p:spPr>
            <a:xfrm>
              <a:off x="1155700" y="5286375"/>
              <a:ext cx="45719" cy="57150"/>
            </a:xfrm>
            <a:prstGeom prst="rect">
              <a:avLst/>
            </a:prstGeom>
            <a:solidFill>
              <a:srgbClr val="660066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8" name="Rectangle 347"/>
            <p:cNvSpPr/>
            <p:nvPr/>
          </p:nvSpPr>
          <p:spPr>
            <a:xfrm>
              <a:off x="1155700" y="5349875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9" name="Rectangle 348"/>
            <p:cNvSpPr/>
            <p:nvPr/>
          </p:nvSpPr>
          <p:spPr>
            <a:xfrm>
              <a:off x="1155700" y="5411374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0" name="Rectangle 349"/>
            <p:cNvSpPr/>
            <p:nvPr/>
          </p:nvSpPr>
          <p:spPr>
            <a:xfrm>
              <a:off x="1155700" y="5471699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1" name="Rectangle 350"/>
            <p:cNvSpPr/>
            <p:nvPr/>
          </p:nvSpPr>
          <p:spPr>
            <a:xfrm>
              <a:off x="1155700" y="5528849"/>
              <a:ext cx="45719" cy="57150"/>
            </a:xfrm>
            <a:prstGeom prst="rect">
              <a:avLst/>
            </a:prstGeom>
            <a:solidFill>
              <a:srgbClr val="00009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2" name="Rectangle 351"/>
            <p:cNvSpPr/>
            <p:nvPr/>
          </p:nvSpPr>
          <p:spPr>
            <a:xfrm>
              <a:off x="1155700" y="5590348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3" name="Rectangle 352"/>
            <p:cNvSpPr/>
            <p:nvPr/>
          </p:nvSpPr>
          <p:spPr>
            <a:xfrm>
              <a:off x="1155700" y="5650673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4" name="Rectangle 353"/>
            <p:cNvSpPr/>
            <p:nvPr/>
          </p:nvSpPr>
          <p:spPr>
            <a:xfrm>
              <a:off x="1155700" y="5706996"/>
              <a:ext cx="45719" cy="5715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5" name="Rectangle 354"/>
            <p:cNvSpPr/>
            <p:nvPr/>
          </p:nvSpPr>
          <p:spPr>
            <a:xfrm>
              <a:off x="1155700" y="5768495"/>
              <a:ext cx="45719" cy="57150"/>
            </a:xfrm>
            <a:prstGeom prst="rect">
              <a:avLst/>
            </a:prstGeom>
            <a:solidFill>
              <a:srgbClr val="0080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56" name="Multidocument 355"/>
          <p:cNvSpPr/>
          <p:nvPr/>
        </p:nvSpPr>
        <p:spPr>
          <a:xfrm>
            <a:off x="6424472" y="2349017"/>
            <a:ext cx="1007881" cy="1330281"/>
          </a:xfrm>
          <a:prstGeom prst="flowChartMultidocument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TextBox 356"/>
          <p:cNvSpPr txBox="1"/>
          <p:nvPr/>
        </p:nvSpPr>
        <p:spPr>
          <a:xfrm>
            <a:off x="6392265" y="1478298"/>
            <a:ext cx="10382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output</a:t>
            </a:r>
            <a:br>
              <a:rPr lang="en-US" sz="2400" dirty="0"/>
            </a:br>
            <a:r>
              <a:rPr lang="en-US" sz="2400" dirty="0"/>
              <a:t>classes</a:t>
            </a:r>
          </a:p>
        </p:txBody>
      </p:sp>
      <p:cxnSp>
        <p:nvCxnSpPr>
          <p:cNvPr id="358" name="Straight Arrow Connector 357"/>
          <p:cNvCxnSpPr/>
          <p:nvPr/>
        </p:nvCxnSpPr>
        <p:spPr>
          <a:xfrm flipH="1">
            <a:off x="5155633" y="3796589"/>
            <a:ext cx="1070646" cy="1355278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58B624A1-E3AF-773F-4CDB-4816833369FC}"/>
              </a:ext>
            </a:extLst>
          </p:cNvPr>
          <p:cNvSpPr txBox="1"/>
          <p:nvPr/>
        </p:nvSpPr>
        <p:spPr>
          <a:xfrm>
            <a:off x="0" y="5856881"/>
            <a:ext cx="3198311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21.14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EC2661D-72B5-6F8F-D286-8A26D943F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level model generation</a:t>
            </a:r>
          </a:p>
        </p:txBody>
      </p:sp>
    </p:spTree>
    <p:extLst>
      <p:ext uri="{BB962C8B-B14F-4D97-AF65-F5344CB8AC3E}">
        <p14:creationId xmlns:p14="http://schemas.microsoft.com/office/powerpoint/2010/main" val="3473638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E5449B42-50E7-7639-2ACC-470C5016C978}"/>
              </a:ext>
            </a:extLst>
          </p:cNvPr>
          <p:cNvGrpSpPr/>
          <p:nvPr/>
        </p:nvGrpSpPr>
        <p:grpSpPr>
          <a:xfrm>
            <a:off x="757349" y="1035643"/>
            <a:ext cx="10670485" cy="4821238"/>
            <a:chOff x="166567" y="1828800"/>
            <a:chExt cx="10670485" cy="4821238"/>
          </a:xfrm>
        </p:grpSpPr>
        <p:pic>
          <p:nvPicPr>
            <p:cNvPr id="18434" name="Picture 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1" y="3200400"/>
              <a:ext cx="6646863" cy="3449638"/>
            </a:xfrm>
            <a:prstGeom prst="rect">
              <a:avLst/>
            </a:prstGeom>
            <a:noFill/>
            <a:ln w="9525">
              <a:solidFill>
                <a:srgbClr val="4B002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5966" name="Picture 1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10000" y="3200400"/>
              <a:ext cx="6650038" cy="3449638"/>
            </a:xfrm>
            <a:prstGeom prst="rect">
              <a:avLst/>
            </a:prstGeom>
            <a:noFill/>
            <a:ln w="9525">
              <a:solidFill>
                <a:srgbClr val="4B0025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" name="Group 32"/>
            <p:cNvGrpSpPr>
              <a:grpSpLocks/>
            </p:cNvGrpSpPr>
            <p:nvPr/>
          </p:nvGrpSpPr>
          <p:grpSpPr bwMode="auto">
            <a:xfrm>
              <a:off x="768351" y="3397250"/>
              <a:ext cx="4946650" cy="1936750"/>
              <a:chOff x="-476" y="2140"/>
              <a:chExt cx="3116" cy="1220"/>
            </a:xfrm>
          </p:grpSpPr>
          <p:grpSp>
            <p:nvGrpSpPr>
              <p:cNvPr id="18448" name="Group 15"/>
              <p:cNvGrpSpPr>
                <a:grpSpLocks/>
              </p:cNvGrpSpPr>
              <p:nvPr/>
            </p:nvGrpSpPr>
            <p:grpSpPr bwMode="auto">
              <a:xfrm>
                <a:off x="-476" y="2140"/>
                <a:ext cx="2972" cy="1220"/>
                <a:chOff x="-476" y="2140"/>
                <a:chExt cx="2972" cy="1220"/>
              </a:xfrm>
            </p:grpSpPr>
            <p:sp>
              <p:nvSpPr>
                <p:cNvPr id="18452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-476" y="2140"/>
                  <a:ext cx="1292" cy="75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  <a:cs typeface="ＭＳ Ｐゴシック" charset="0"/>
                    </a:defRPr>
                  </a:lvl1pPr>
                  <a:lvl2pPr marL="37931725" indent="-37474525"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2pPr>
                  <a:lvl3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3pPr>
                  <a:lvl4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4pPr>
                  <a:lvl5pPr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5pPr>
                  <a:lvl6pPr marL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6pPr>
                  <a:lvl7pPr marL="9144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7pPr>
                  <a:lvl8pPr marL="1371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8pPr>
                  <a:lvl9pPr marL="18288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charset="0"/>
                      <a:ea typeface="ＭＳ Ｐゴシック" charset="0"/>
                    </a:defRPr>
                  </a:lvl9pPr>
                </a:lstStyle>
                <a:p>
                  <a:pPr algn="ctr"/>
                  <a:r>
                    <a:rPr lang="en-US" dirty="0"/>
                    <a:t>(2) user asks </a:t>
                  </a:r>
                  <a:br>
                    <a:rPr lang="en-US" dirty="0"/>
                  </a:br>
                  <a:r>
                    <a:rPr lang="en-US" dirty="0"/>
                    <a:t>system to</a:t>
                  </a:r>
                  <a:br>
                    <a:rPr lang="en-US" dirty="0"/>
                  </a:br>
                  <a:r>
                    <a:rPr lang="en-US" dirty="0"/>
                    <a:t>make a query</a:t>
                  </a:r>
                </a:p>
              </p:txBody>
            </p:sp>
            <p:sp>
              <p:nvSpPr>
                <p:cNvPr id="18453" name="Line 9"/>
                <p:cNvSpPr>
                  <a:spLocks noChangeShapeType="1"/>
                </p:cNvSpPr>
                <p:nvPr/>
              </p:nvSpPr>
              <p:spPr bwMode="auto">
                <a:xfrm flipH="1" flipV="1">
                  <a:off x="2352" y="3120"/>
                  <a:ext cx="144" cy="240"/>
                </a:xfrm>
                <a:prstGeom prst="line">
                  <a:avLst/>
                </a:prstGeom>
                <a:noFill/>
                <a:ln w="57150">
                  <a:solidFill>
                    <a:schemeClr val="tx2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49" name="Group 16"/>
              <p:cNvGrpSpPr>
                <a:grpSpLocks/>
              </p:cNvGrpSpPr>
              <p:nvPr/>
            </p:nvGrpSpPr>
            <p:grpSpPr bwMode="auto">
              <a:xfrm>
                <a:off x="679" y="2592"/>
                <a:ext cx="1961" cy="744"/>
                <a:chOff x="679" y="2592"/>
                <a:chExt cx="1961" cy="744"/>
              </a:xfrm>
            </p:grpSpPr>
            <p:sp>
              <p:nvSpPr>
                <p:cNvPr id="18450" name="Oval 11"/>
                <p:cNvSpPr>
                  <a:spLocks noChangeArrowheads="1"/>
                </p:cNvSpPr>
                <p:nvPr/>
              </p:nvSpPr>
              <p:spPr bwMode="auto">
                <a:xfrm>
                  <a:off x="1680" y="3024"/>
                  <a:ext cx="960" cy="312"/>
                </a:xfrm>
                <a:prstGeom prst="ellips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51" name="Line 12"/>
                <p:cNvSpPr>
                  <a:spLocks noChangeShapeType="1"/>
                </p:cNvSpPr>
                <p:nvPr/>
              </p:nvSpPr>
              <p:spPr bwMode="auto">
                <a:xfrm>
                  <a:off x="679" y="2592"/>
                  <a:ext cx="1049" cy="528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" name="Group 29"/>
            <p:cNvGrpSpPr>
              <a:grpSpLocks/>
            </p:cNvGrpSpPr>
            <p:nvPr/>
          </p:nvGrpSpPr>
          <p:grpSpPr bwMode="auto">
            <a:xfrm>
              <a:off x="4191000" y="1828800"/>
              <a:ext cx="3276600" cy="3051175"/>
              <a:chOff x="1680" y="1152"/>
              <a:chExt cx="2064" cy="1922"/>
            </a:xfrm>
          </p:grpSpPr>
          <p:sp>
            <p:nvSpPr>
              <p:cNvPr id="18445" name="Text Box 17"/>
              <p:cNvSpPr txBox="1">
                <a:spLocks noChangeArrowheads="1"/>
              </p:cNvSpPr>
              <p:nvPr/>
            </p:nvSpPr>
            <p:spPr bwMode="auto">
              <a:xfrm>
                <a:off x="1865" y="1152"/>
                <a:ext cx="1549" cy="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dirty="0"/>
                  <a:t>(3) system infers</a:t>
                </a:r>
                <a:br>
                  <a:rPr lang="en-US" dirty="0"/>
                </a:br>
                <a:r>
                  <a:rPr lang="en-US" dirty="0"/>
                  <a:t>SQL query</a:t>
                </a:r>
              </a:p>
            </p:txBody>
          </p:sp>
          <p:sp>
            <p:nvSpPr>
              <p:cNvPr id="18446" name="Oval 22"/>
              <p:cNvSpPr>
                <a:spLocks noChangeArrowheads="1"/>
              </p:cNvSpPr>
              <p:nvPr/>
            </p:nvSpPr>
            <p:spPr bwMode="auto">
              <a:xfrm>
                <a:off x="1680" y="2738"/>
                <a:ext cx="2064" cy="336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7" name="Line 23"/>
              <p:cNvSpPr>
                <a:spLocks noChangeShapeType="1"/>
              </p:cNvSpPr>
              <p:nvPr/>
            </p:nvSpPr>
            <p:spPr bwMode="auto">
              <a:xfrm>
                <a:off x="2640" y="1675"/>
                <a:ext cx="144" cy="1063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31"/>
            <p:cNvGrpSpPr>
              <a:grpSpLocks/>
            </p:cNvGrpSpPr>
            <p:nvPr/>
          </p:nvGrpSpPr>
          <p:grpSpPr bwMode="auto">
            <a:xfrm>
              <a:off x="8427226" y="2030413"/>
              <a:ext cx="2409826" cy="4065588"/>
              <a:chOff x="4163" y="1279"/>
              <a:chExt cx="1518" cy="2561"/>
            </a:xfrm>
          </p:grpSpPr>
          <p:sp>
            <p:nvSpPr>
              <p:cNvPr id="18440" name="Text Box 24"/>
              <p:cNvSpPr txBox="1">
                <a:spLocks noChangeArrowheads="1"/>
              </p:cNvSpPr>
              <p:nvPr/>
            </p:nvSpPr>
            <p:spPr bwMode="auto">
              <a:xfrm>
                <a:off x="4163" y="1279"/>
                <a:ext cx="1518" cy="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dirty="0"/>
                  <a:t>(4) query results</a:t>
                </a:r>
                <a:br>
                  <a:rPr lang="en-US" dirty="0"/>
                </a:br>
                <a:r>
                  <a:rPr lang="en-US" dirty="0"/>
                  <a:t>highlighted</a:t>
                </a:r>
              </a:p>
            </p:txBody>
          </p:sp>
          <p:grpSp>
            <p:nvGrpSpPr>
              <p:cNvPr id="18441" name="Group 30"/>
              <p:cNvGrpSpPr>
                <a:grpSpLocks/>
              </p:cNvGrpSpPr>
              <p:nvPr/>
            </p:nvGrpSpPr>
            <p:grpSpPr bwMode="auto">
              <a:xfrm>
                <a:off x="4224" y="1824"/>
                <a:ext cx="672" cy="2016"/>
                <a:chOff x="4224" y="1824"/>
                <a:chExt cx="672" cy="2016"/>
              </a:xfrm>
            </p:grpSpPr>
            <p:sp>
              <p:nvSpPr>
                <p:cNvPr id="18442" name="Line 26"/>
                <p:cNvSpPr>
                  <a:spLocks noChangeShapeType="1"/>
                </p:cNvSpPr>
                <p:nvPr/>
              </p:nvSpPr>
              <p:spPr bwMode="auto">
                <a:xfrm flipH="1">
                  <a:off x="4224" y="1872"/>
                  <a:ext cx="480" cy="1344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43" name="Line 27"/>
                <p:cNvSpPr>
                  <a:spLocks noChangeShapeType="1"/>
                </p:cNvSpPr>
                <p:nvPr/>
              </p:nvSpPr>
              <p:spPr bwMode="auto">
                <a:xfrm flipH="1">
                  <a:off x="4416" y="1824"/>
                  <a:ext cx="384" cy="1872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44" name="Line 28"/>
                <p:cNvSpPr>
                  <a:spLocks noChangeShapeType="1"/>
                </p:cNvSpPr>
                <p:nvPr/>
              </p:nvSpPr>
              <p:spPr bwMode="auto">
                <a:xfrm flipH="1">
                  <a:off x="4800" y="1920"/>
                  <a:ext cx="96" cy="1920"/>
                </a:xfrm>
                <a:prstGeom prst="line">
                  <a:avLst/>
                </a:prstGeom>
                <a:noFill/>
                <a:ln w="38100">
                  <a:solidFill>
                    <a:srgbClr val="FF0000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4" name="Group 29">
              <a:extLst>
                <a:ext uri="{FF2B5EF4-FFF2-40B4-BE49-F238E27FC236}">
                  <a16:creationId xmlns:a16="http://schemas.microsoft.com/office/drawing/2014/main" id="{B454492D-76F1-4EE0-745A-481947F8F7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6567" y="4385670"/>
              <a:ext cx="7950202" cy="2228850"/>
              <a:chOff x="-1790" y="3451"/>
              <a:chExt cx="5008" cy="1404"/>
            </a:xfrm>
          </p:grpSpPr>
          <p:sp>
            <p:nvSpPr>
              <p:cNvPr id="7" name="Text Box 17">
                <a:extLst>
                  <a:ext uri="{FF2B5EF4-FFF2-40B4-BE49-F238E27FC236}">
                    <a16:creationId xmlns:a16="http://schemas.microsoft.com/office/drawing/2014/main" id="{27D93349-2946-1C4B-FB9A-DCAC8DC4104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-1790" y="4123"/>
                <a:ext cx="1443" cy="5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dirty="0"/>
                  <a:t>(1) user marks</a:t>
                </a:r>
                <a:br>
                  <a:rPr lang="en-US" dirty="0"/>
                </a:br>
                <a:r>
                  <a:rPr lang="en-US" dirty="0"/>
                  <a:t>chosen records</a:t>
                </a:r>
              </a:p>
            </p:txBody>
          </p:sp>
          <p:sp>
            <p:nvSpPr>
              <p:cNvPr id="8" name="Oval 22">
                <a:extLst>
                  <a:ext uri="{FF2B5EF4-FFF2-40B4-BE49-F238E27FC236}">
                    <a16:creationId xmlns:a16="http://schemas.microsoft.com/office/drawing/2014/main" id="{2AFF030E-609A-CEAD-2BBE-BA279D528D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25" y="3451"/>
                <a:ext cx="393" cy="1404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23">
                <a:extLst>
                  <a:ext uri="{FF2B5EF4-FFF2-40B4-BE49-F238E27FC236}">
                    <a16:creationId xmlns:a16="http://schemas.microsoft.com/office/drawing/2014/main" id="{DFBB49C8-645C-D41F-C362-3881E3C06B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-347" y="4168"/>
                <a:ext cx="3156" cy="22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D8735EE7-76F4-5C24-6764-C7EC24C2D36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21.1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69790CBC-96E7-305B-5F1A-9AA8AD2AC4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Query-by-Browsing</a:t>
            </a:r>
          </a:p>
        </p:txBody>
      </p:sp>
    </p:spTree>
    <p:extLst>
      <p:ext uri="{BB962C8B-B14F-4D97-AF65-F5344CB8AC3E}">
        <p14:creationId xmlns:p14="http://schemas.microsoft.com/office/powerpoint/2010/main" val="3576774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012E0710-30D0-7D38-62A2-C440DB8E043B}"/>
              </a:ext>
            </a:extLst>
          </p:cNvPr>
          <p:cNvGrpSpPr/>
          <p:nvPr/>
        </p:nvGrpSpPr>
        <p:grpSpPr>
          <a:xfrm>
            <a:off x="2869015" y="1031361"/>
            <a:ext cx="8153400" cy="5181599"/>
            <a:chOff x="2209800" y="1371601"/>
            <a:chExt cx="8153400" cy="5181599"/>
          </a:xfrm>
        </p:grpSpPr>
        <p:pic>
          <p:nvPicPr>
            <p:cNvPr id="22531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38400" y="1905000"/>
              <a:ext cx="1898650" cy="1981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2" name="Text Box 6"/>
            <p:cNvSpPr txBox="1">
              <a:spLocks noChangeArrowheads="1"/>
            </p:cNvSpPr>
            <p:nvPr/>
          </p:nvSpPr>
          <p:spPr bwMode="auto">
            <a:xfrm>
              <a:off x="4746625" y="2049463"/>
              <a:ext cx="18415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2533" name="Text Box 7"/>
            <p:cNvSpPr txBox="1">
              <a:spLocks noChangeArrowheads="1"/>
            </p:cNvSpPr>
            <p:nvPr/>
          </p:nvSpPr>
          <p:spPr bwMode="auto">
            <a:xfrm>
              <a:off x="2625725" y="1371601"/>
              <a:ext cx="150393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examples</a:t>
              </a:r>
            </a:p>
          </p:txBody>
        </p:sp>
        <p:pic>
          <p:nvPicPr>
            <p:cNvPr id="22534" name="Picture 8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95600" y="4572001"/>
              <a:ext cx="3200400" cy="1958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5" name="Text Box 9"/>
            <p:cNvSpPr txBox="1">
              <a:spLocks noChangeArrowheads="1"/>
            </p:cNvSpPr>
            <p:nvPr/>
          </p:nvSpPr>
          <p:spPr bwMode="auto">
            <a:xfrm>
              <a:off x="2209800" y="4343401"/>
              <a:ext cx="135005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machine</a:t>
              </a:r>
              <a:br>
                <a:rPr lang="en-US"/>
              </a:br>
              <a:r>
                <a:rPr lang="en-US"/>
                <a:t>learning</a:t>
              </a:r>
            </a:p>
          </p:txBody>
        </p:sp>
        <p:sp>
          <p:nvSpPr>
            <p:cNvPr id="22536" name="Arc 12"/>
            <p:cNvSpPr>
              <a:spLocks/>
            </p:cNvSpPr>
            <p:nvPr/>
          </p:nvSpPr>
          <p:spPr bwMode="auto">
            <a:xfrm rot="-5400000" flipH="1" flipV="1">
              <a:off x="3432969" y="3348831"/>
              <a:ext cx="1130300" cy="1290638"/>
            </a:xfrm>
            <a:custGeom>
              <a:avLst/>
              <a:gdLst>
                <a:gd name="T0" fmla="*/ 0 w 21746"/>
                <a:gd name="T1" fmla="*/ 13674130 h 21600"/>
                <a:gd name="T2" fmla="*/ 58750027 w 21746"/>
                <a:gd name="T3" fmla="*/ 7804596 h 21600"/>
                <a:gd name="T4" fmla="*/ 33170817 w 21746"/>
                <a:gd name="T5" fmla="*/ 77117891 h 21600"/>
                <a:gd name="T6" fmla="*/ 0 60000 65536"/>
                <a:gd name="T7" fmla="*/ 0 60000 65536"/>
                <a:gd name="T8" fmla="*/ 0 60000 65536"/>
                <a:gd name="T9" fmla="*/ 0 w 21746"/>
                <a:gd name="T10" fmla="*/ 0 h 21600"/>
                <a:gd name="T11" fmla="*/ 21746 w 2174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46" h="21600" fill="none" extrusionOk="0">
                  <a:moveTo>
                    <a:pt x="-1" y="3829"/>
                  </a:moveTo>
                  <a:cubicBezTo>
                    <a:pt x="3608" y="1335"/>
                    <a:pt x="7891" y="-1"/>
                    <a:pt x="12278" y="0"/>
                  </a:cubicBezTo>
                  <a:cubicBezTo>
                    <a:pt x="15559" y="0"/>
                    <a:pt x="18797" y="747"/>
                    <a:pt x="21746" y="2185"/>
                  </a:cubicBezTo>
                </a:path>
                <a:path w="21746" h="21600" stroke="0" extrusionOk="0">
                  <a:moveTo>
                    <a:pt x="-1" y="3829"/>
                  </a:moveTo>
                  <a:cubicBezTo>
                    <a:pt x="3608" y="1335"/>
                    <a:pt x="7891" y="-1"/>
                    <a:pt x="12278" y="0"/>
                  </a:cubicBezTo>
                  <a:cubicBezTo>
                    <a:pt x="15559" y="0"/>
                    <a:pt x="18797" y="747"/>
                    <a:pt x="21746" y="2185"/>
                  </a:cubicBezTo>
                  <a:lnTo>
                    <a:pt x="12278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2537" name="Picture 1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0800" y="2438400"/>
              <a:ext cx="3962400" cy="596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2538" name="Text Box 14"/>
            <p:cNvSpPr txBox="1">
              <a:spLocks noChangeArrowheads="1"/>
            </p:cNvSpPr>
            <p:nvPr/>
          </p:nvSpPr>
          <p:spPr bwMode="auto">
            <a:xfrm>
              <a:off x="8534401" y="1828800"/>
              <a:ext cx="1641475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/>
                <a:t>SQL query</a:t>
              </a:r>
            </a:p>
          </p:txBody>
        </p:sp>
        <p:sp>
          <p:nvSpPr>
            <p:cNvPr id="22539" name="Oval 15"/>
            <p:cNvSpPr>
              <a:spLocks noChangeArrowheads="1"/>
            </p:cNvSpPr>
            <p:nvPr/>
          </p:nvSpPr>
          <p:spPr bwMode="auto">
            <a:xfrm>
              <a:off x="7924800" y="4267200"/>
              <a:ext cx="990600" cy="3048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err="1"/>
                <a:t>cond</a:t>
              </a:r>
              <a:endParaRPr lang="en-US" dirty="0"/>
            </a:p>
          </p:txBody>
        </p:sp>
        <p:sp>
          <p:nvSpPr>
            <p:cNvPr id="22540" name="Oval 16"/>
            <p:cNvSpPr>
              <a:spLocks noChangeArrowheads="1"/>
            </p:cNvSpPr>
            <p:nvPr/>
          </p:nvSpPr>
          <p:spPr bwMode="auto">
            <a:xfrm>
              <a:off x="8839200" y="5105400"/>
              <a:ext cx="990600" cy="3048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/>
                <a:t>cond</a:t>
              </a:r>
            </a:p>
          </p:txBody>
        </p:sp>
        <p:cxnSp>
          <p:nvCxnSpPr>
            <p:cNvPr id="22541" name="AutoShape 17"/>
            <p:cNvCxnSpPr>
              <a:cxnSpLocks noChangeShapeType="1"/>
              <a:stCxn id="22539" idx="5"/>
              <a:endCxn id="22540" idx="0"/>
            </p:cNvCxnSpPr>
            <p:nvPr/>
          </p:nvCxnSpPr>
          <p:spPr bwMode="auto">
            <a:xfrm>
              <a:off x="8770938" y="4527550"/>
              <a:ext cx="563562" cy="5778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2" name="AutoShape 18"/>
            <p:cNvCxnSpPr>
              <a:cxnSpLocks noChangeShapeType="1"/>
              <a:stCxn id="22539" idx="3"/>
              <a:endCxn id="22543" idx="0"/>
            </p:cNvCxnSpPr>
            <p:nvPr/>
          </p:nvCxnSpPr>
          <p:spPr bwMode="auto">
            <a:xfrm flipH="1">
              <a:off x="7620001" y="4527550"/>
              <a:ext cx="449263" cy="6540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543" name="Text Box 19"/>
            <p:cNvSpPr txBox="1">
              <a:spLocks noChangeArrowheads="1"/>
            </p:cNvSpPr>
            <p:nvPr/>
          </p:nvSpPr>
          <p:spPr bwMode="auto">
            <a:xfrm>
              <a:off x="7391400" y="5181600"/>
              <a:ext cx="4572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3600" dirty="0">
                  <a:solidFill>
                    <a:schemeClr val="accent6">
                      <a:lumMod val="75000"/>
                    </a:schemeClr>
                  </a:solidFill>
                  <a:sym typeface="Monotype Sorts" charset="0"/>
                </a:rPr>
                <a:t></a:t>
              </a:r>
              <a:endParaRPr lang="en-US" sz="36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2544" name="Text Box 20"/>
            <p:cNvSpPr txBox="1">
              <a:spLocks noChangeArrowheads="1"/>
            </p:cNvSpPr>
            <p:nvPr/>
          </p:nvSpPr>
          <p:spPr bwMode="auto">
            <a:xfrm>
              <a:off x="8382000" y="5911850"/>
              <a:ext cx="4572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rgbClr val="CA2118"/>
                  </a:solidFill>
                  <a:sym typeface="Monotype Sorts" charset="0"/>
                </a:rPr>
                <a:t></a:t>
              </a:r>
              <a:endParaRPr lang="en-US" sz="3600">
                <a:solidFill>
                  <a:srgbClr val="CA2118"/>
                </a:solidFill>
              </a:endParaRPr>
            </a:p>
          </p:txBody>
        </p:sp>
        <p:sp>
          <p:nvSpPr>
            <p:cNvPr id="22545" name="Text Box 21"/>
            <p:cNvSpPr txBox="1">
              <a:spLocks noChangeArrowheads="1"/>
            </p:cNvSpPr>
            <p:nvPr/>
          </p:nvSpPr>
          <p:spPr bwMode="auto">
            <a:xfrm>
              <a:off x="9829800" y="5911850"/>
              <a:ext cx="457200" cy="641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sz="3600">
                  <a:solidFill>
                    <a:schemeClr val="accent6">
                      <a:lumMod val="75000"/>
                    </a:schemeClr>
                  </a:solidFill>
                  <a:sym typeface="Monotype Sorts" charset="0"/>
                </a:rPr>
                <a:t></a:t>
              </a:r>
              <a:endParaRPr lang="en-US" sz="360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cxnSp>
          <p:nvCxnSpPr>
            <p:cNvPr id="22546" name="AutoShape 22"/>
            <p:cNvCxnSpPr>
              <a:cxnSpLocks noChangeShapeType="1"/>
              <a:stCxn id="22540" idx="5"/>
              <a:endCxn id="22545" idx="0"/>
            </p:cNvCxnSpPr>
            <p:nvPr/>
          </p:nvCxnSpPr>
          <p:spPr bwMode="auto">
            <a:xfrm>
              <a:off x="9685338" y="5365750"/>
              <a:ext cx="373062" cy="5461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7" name="AutoShape 23"/>
            <p:cNvCxnSpPr>
              <a:cxnSpLocks noChangeShapeType="1"/>
              <a:stCxn id="22540" idx="3"/>
              <a:endCxn id="22544" idx="0"/>
            </p:cNvCxnSpPr>
            <p:nvPr/>
          </p:nvCxnSpPr>
          <p:spPr bwMode="auto">
            <a:xfrm flipH="1">
              <a:off x="8610601" y="5365750"/>
              <a:ext cx="373063" cy="5461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548" name="Text Box 24"/>
            <p:cNvSpPr txBox="1">
              <a:spLocks noChangeArrowheads="1"/>
            </p:cNvSpPr>
            <p:nvPr/>
          </p:nvSpPr>
          <p:spPr bwMode="auto">
            <a:xfrm>
              <a:off x="6698283" y="3886201"/>
              <a:ext cx="1316387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/>
              <a:r>
                <a:rPr lang="en-US"/>
                <a:t>decision</a:t>
              </a:r>
              <a:br>
                <a:rPr lang="en-US"/>
              </a:br>
              <a:r>
                <a:rPr lang="en-US"/>
                <a:t>tree</a:t>
              </a:r>
            </a:p>
          </p:txBody>
        </p:sp>
        <p:sp>
          <p:nvSpPr>
            <p:cNvPr id="22549" name="Arc 25"/>
            <p:cNvSpPr>
              <a:spLocks/>
            </p:cNvSpPr>
            <p:nvPr/>
          </p:nvSpPr>
          <p:spPr bwMode="auto">
            <a:xfrm rot="5400000" flipV="1">
              <a:off x="5569745" y="4336257"/>
              <a:ext cx="1184275" cy="2265363"/>
            </a:xfrm>
            <a:custGeom>
              <a:avLst/>
              <a:gdLst>
                <a:gd name="T0" fmla="*/ 61945861 w 21600"/>
                <a:gd name="T1" fmla="*/ 0 h 21691"/>
                <a:gd name="T2" fmla="*/ 46076905 w 21600"/>
                <a:gd name="T3" fmla="*/ 236589808 h 21691"/>
                <a:gd name="T4" fmla="*/ 0 w 21600"/>
                <a:gd name="T5" fmla="*/ 70602856 h 21691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91"/>
                <a:gd name="T11" fmla="*/ 21600 w 21600"/>
                <a:gd name="T12" fmla="*/ 21691 h 21691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91" fill="none" extrusionOk="0">
                  <a:moveTo>
                    <a:pt x="20607" y="-1"/>
                  </a:moveTo>
                  <a:cubicBezTo>
                    <a:pt x="21265" y="2094"/>
                    <a:pt x="21600" y="4277"/>
                    <a:pt x="21600" y="6473"/>
                  </a:cubicBezTo>
                  <a:cubicBezTo>
                    <a:pt x="21600" y="12174"/>
                    <a:pt x="19345" y="17645"/>
                    <a:pt x="15328" y="21691"/>
                  </a:cubicBezTo>
                </a:path>
                <a:path w="21600" h="21691" stroke="0" extrusionOk="0">
                  <a:moveTo>
                    <a:pt x="20607" y="-1"/>
                  </a:moveTo>
                  <a:cubicBezTo>
                    <a:pt x="21265" y="2094"/>
                    <a:pt x="21600" y="4277"/>
                    <a:pt x="21600" y="6473"/>
                  </a:cubicBezTo>
                  <a:cubicBezTo>
                    <a:pt x="21600" y="12174"/>
                    <a:pt x="19345" y="17645"/>
                    <a:pt x="15328" y="21691"/>
                  </a:cubicBezTo>
                  <a:lnTo>
                    <a:pt x="0" y="6473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0" name="Arc 26"/>
            <p:cNvSpPr>
              <a:spLocks/>
            </p:cNvSpPr>
            <p:nvPr/>
          </p:nvSpPr>
          <p:spPr bwMode="auto">
            <a:xfrm rot="16200000" flipV="1">
              <a:off x="8496300" y="3314700"/>
              <a:ext cx="1295400" cy="1371600"/>
            </a:xfrm>
            <a:custGeom>
              <a:avLst/>
              <a:gdLst>
                <a:gd name="T0" fmla="*/ 0 w 21746"/>
                <a:gd name="T1" fmla="*/ 15443518 h 21600"/>
                <a:gd name="T2" fmla="*/ 77166429 w 21746"/>
                <a:gd name="T3" fmla="*/ 8814499 h 21600"/>
                <a:gd name="T4" fmla="*/ 43568890 w 21746"/>
                <a:gd name="T5" fmla="*/ 87096600 h 21600"/>
                <a:gd name="T6" fmla="*/ 0 60000 65536"/>
                <a:gd name="T7" fmla="*/ 0 60000 65536"/>
                <a:gd name="T8" fmla="*/ 0 60000 65536"/>
                <a:gd name="T9" fmla="*/ 0 w 21746"/>
                <a:gd name="T10" fmla="*/ 0 h 21600"/>
                <a:gd name="T11" fmla="*/ 21746 w 2174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746" h="21600" fill="none" extrusionOk="0">
                  <a:moveTo>
                    <a:pt x="-1" y="3829"/>
                  </a:moveTo>
                  <a:cubicBezTo>
                    <a:pt x="3608" y="1335"/>
                    <a:pt x="7891" y="-1"/>
                    <a:pt x="12278" y="0"/>
                  </a:cubicBezTo>
                  <a:cubicBezTo>
                    <a:pt x="15559" y="0"/>
                    <a:pt x="18797" y="747"/>
                    <a:pt x="21746" y="2185"/>
                  </a:cubicBezTo>
                </a:path>
                <a:path w="21746" h="21600" stroke="0" extrusionOk="0">
                  <a:moveTo>
                    <a:pt x="-1" y="3829"/>
                  </a:moveTo>
                  <a:cubicBezTo>
                    <a:pt x="3608" y="1335"/>
                    <a:pt x="7891" y="-1"/>
                    <a:pt x="12278" y="0"/>
                  </a:cubicBezTo>
                  <a:cubicBezTo>
                    <a:pt x="15559" y="0"/>
                    <a:pt x="18797" y="747"/>
                    <a:pt x="21746" y="2185"/>
                  </a:cubicBezTo>
                  <a:lnTo>
                    <a:pt x="12278" y="21600"/>
                  </a:lnTo>
                  <a:close/>
                </a:path>
              </a:pathLst>
            </a:custGeom>
            <a:noFill/>
            <a:ln w="7620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5C2BEA3-DD66-5D96-BC16-964856B7A2BE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21.2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8E6E7F8-AAD1-DCCD-C969-CD2214387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QbB</a:t>
            </a:r>
            <a:r>
              <a:rPr lang="en-US" dirty="0"/>
              <a:t> – under the bonnet</a:t>
            </a:r>
          </a:p>
        </p:txBody>
      </p:sp>
    </p:spTree>
    <p:extLst>
      <p:ext uri="{BB962C8B-B14F-4D97-AF65-F5344CB8AC3E}">
        <p14:creationId xmlns:p14="http://schemas.microsoft.com/office/powerpoint/2010/main" val="9329914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B98C67AF-904A-04A6-C610-A7A89A62A473}"/>
              </a:ext>
            </a:extLst>
          </p:cNvPr>
          <p:cNvGrpSpPr/>
          <p:nvPr/>
        </p:nvGrpSpPr>
        <p:grpSpPr>
          <a:xfrm>
            <a:off x="3933364" y="271863"/>
            <a:ext cx="7962914" cy="5855031"/>
            <a:chOff x="2721256" y="271863"/>
            <a:chExt cx="7962914" cy="5855031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12159256-D0EC-B84C-BFA0-8EC5231CFE51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864376" y="569850"/>
              <a:ext cx="1080000" cy="108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B1A7AFB-360B-D74D-B0BD-3ADCC41E592E}"/>
                </a:ext>
              </a:extLst>
            </p:cNvPr>
            <p:cNvSpPr txBox="1"/>
            <p:nvPr/>
          </p:nvSpPr>
          <p:spPr>
            <a:xfrm>
              <a:off x="6063627" y="271863"/>
              <a:ext cx="260013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on police database </a:t>
              </a:r>
              <a:br>
                <a:rPr lang="en-US" sz="2400" dirty="0"/>
              </a:br>
              <a:r>
                <a:rPr lang="en-US" sz="2400" dirty="0"/>
                <a:t>of wanted vehicles</a:t>
              </a: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AEC63D0-1EE0-2140-BB6C-B91FFA6483E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03400" y="2014337"/>
              <a:ext cx="1080000" cy="108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25A191F-0D46-B044-8FC7-9EBA6E696334}"/>
                </a:ext>
              </a:extLst>
            </p:cNvPr>
            <p:cNvSpPr txBox="1"/>
            <p:nvPr/>
          </p:nvSpPr>
          <p:spPr>
            <a:xfrm>
              <a:off x="7234859" y="1755918"/>
              <a:ext cx="17898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driving</a:t>
              </a:r>
              <a:br>
                <a:rPr lang="en-US" sz="2400" dirty="0"/>
              </a:br>
              <a:r>
                <a:rPr lang="en-US" sz="2400" dirty="0"/>
                <a:t>dangerously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E490BD1-2EDE-8349-89CE-43F49CD0F2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7322546" y="3482644"/>
              <a:ext cx="1080000" cy="108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C0290F6-925A-CC46-9DCD-B3395EE265E0}"/>
                </a:ext>
              </a:extLst>
            </p:cNvPr>
            <p:cNvSpPr txBox="1"/>
            <p:nvPr/>
          </p:nvSpPr>
          <p:spPr>
            <a:xfrm>
              <a:off x="8394371" y="3224225"/>
              <a:ext cx="17898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driving</a:t>
              </a:r>
              <a:br>
                <a:rPr lang="en-US" sz="2400" dirty="0"/>
              </a:br>
              <a:r>
                <a:rPr lang="en-US" sz="2400" dirty="0"/>
                <a:t>too fast</a:t>
              </a:r>
            </a:p>
          </p:txBody>
        </p: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EACB2D88-B27C-0F49-9C25-0B129F5C2F3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785496" y="1832400"/>
              <a:ext cx="1461569" cy="900000"/>
              <a:chOff x="2721162" y="2446419"/>
              <a:chExt cx="2484761" cy="1530058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B7E8DF0E-ABCA-EB41-81E8-AAB753E6C4F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31439" y="3075541"/>
                <a:ext cx="363595" cy="36359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D32ACFE5-033D-4C46-8986-4023DCBD16D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945332" y="3499144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5F6B3B18-CAD9-6246-A16B-66085848AD9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10024" y="3499144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9EEC210B-80DB-9345-8EBE-E15629B7CE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61486" y="3096000"/>
                <a:ext cx="363595" cy="36359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7A3CD94C-9ADE-8048-9B60-131CC8852E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075379" y="3519603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EDC6A5BC-23D8-8A49-84F7-9A4EC43900C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0071" y="3519603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A75ED6E8-B413-6B47-97BC-93F091B684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78910" y="2446419"/>
                <a:ext cx="540000" cy="540000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225D8EA1-5533-C34B-8170-FA39B1BBB525}"/>
                  </a:ext>
                </a:extLst>
              </p:cNvPr>
              <p:cNvCxnSpPr>
                <a:stCxn id="6" idx="3"/>
                <a:endCxn id="17" idx="7"/>
              </p:cNvCxnSpPr>
              <p:nvPr/>
            </p:nvCxnSpPr>
            <p:spPr>
              <a:xfrm flipH="1">
                <a:off x="3541787" y="2907338"/>
                <a:ext cx="216204" cy="22145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FED326A5-17D0-D140-B9D8-6B026D282FD2}"/>
                  </a:ext>
                </a:extLst>
              </p:cNvPr>
              <p:cNvCxnSpPr>
                <a:cxnSpLocks/>
                <a:stCxn id="6" idx="5"/>
                <a:endCxn id="21" idx="1"/>
              </p:cNvCxnSpPr>
              <p:nvPr/>
            </p:nvCxnSpPr>
            <p:spPr>
              <a:xfrm>
                <a:off x="4139829" y="2907338"/>
                <a:ext cx="274904" cy="241909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B6516B6-F9F2-2045-BEA0-C9B524467149}"/>
                  </a:ext>
                </a:extLst>
              </p:cNvPr>
              <p:cNvCxnSpPr>
                <a:cxnSpLocks/>
                <a:stCxn id="17" idx="3"/>
                <a:endCxn id="18" idx="7"/>
              </p:cNvCxnSpPr>
              <p:nvPr/>
            </p:nvCxnSpPr>
            <p:spPr>
              <a:xfrm flipH="1">
                <a:off x="3152231" y="3385889"/>
                <a:ext cx="13245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04CBC05B-1840-6544-AABB-94416FD3622C}"/>
                  </a:ext>
                </a:extLst>
              </p:cNvPr>
              <p:cNvCxnSpPr>
                <a:cxnSpLocks/>
                <a:stCxn id="17" idx="5"/>
                <a:endCxn id="19" idx="1"/>
              </p:cNvCxnSpPr>
              <p:nvPr/>
            </p:nvCxnSpPr>
            <p:spPr>
              <a:xfrm>
                <a:off x="3541787" y="3385889"/>
                <a:ext cx="10373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524211DD-DAF8-9F46-A9DB-A367D4DD3543}"/>
                  </a:ext>
                </a:extLst>
              </p:cNvPr>
              <p:cNvCxnSpPr>
                <a:cxnSpLocks/>
                <a:stCxn id="21" idx="5"/>
                <a:endCxn id="23" idx="1"/>
              </p:cNvCxnSpPr>
              <p:nvPr/>
            </p:nvCxnSpPr>
            <p:spPr>
              <a:xfrm>
                <a:off x="4671834" y="3406348"/>
                <a:ext cx="10373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151B03E-C252-CB46-B6B4-2FE6F418B3E4}"/>
                  </a:ext>
                </a:extLst>
              </p:cNvPr>
              <p:cNvCxnSpPr>
                <a:cxnSpLocks/>
                <a:stCxn id="21" idx="3"/>
                <a:endCxn id="22" idx="7"/>
              </p:cNvCxnSpPr>
              <p:nvPr/>
            </p:nvCxnSpPr>
            <p:spPr>
              <a:xfrm flipH="1">
                <a:off x="4282278" y="3406348"/>
                <a:ext cx="13245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2A0BF16-9D8B-FF41-BF23-F1CF834F0A63}"/>
                  </a:ext>
                </a:extLst>
              </p:cNvPr>
              <p:cNvSpPr txBox="1"/>
              <p:nvPr/>
            </p:nvSpPr>
            <p:spPr>
              <a:xfrm>
                <a:off x="2721162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D78A5B7-7654-A14D-90FD-7C9D08211CDF}"/>
                  </a:ext>
                </a:extLst>
              </p:cNvPr>
              <p:cNvSpPr txBox="1"/>
              <p:nvPr/>
            </p:nvSpPr>
            <p:spPr>
              <a:xfrm>
                <a:off x="3046370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A30A3E9-F478-8F4F-BB65-FBC87BBB2C6D}"/>
                  </a:ext>
                </a:extLst>
              </p:cNvPr>
              <p:cNvSpPr txBox="1"/>
              <p:nvPr/>
            </p:nvSpPr>
            <p:spPr>
              <a:xfrm>
                <a:off x="3448854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0BCDD23-B4A6-7043-8F16-00CB2C18BB39}"/>
                  </a:ext>
                </a:extLst>
              </p:cNvPr>
              <p:cNvSpPr txBox="1"/>
              <p:nvPr/>
            </p:nvSpPr>
            <p:spPr>
              <a:xfrm>
                <a:off x="3675920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7D65314-C2AE-A349-84E4-327579068DCD}"/>
                  </a:ext>
                </a:extLst>
              </p:cNvPr>
              <p:cNvSpPr txBox="1"/>
              <p:nvPr/>
            </p:nvSpPr>
            <p:spPr>
              <a:xfrm>
                <a:off x="3928762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5487F160-97AD-914A-943B-571DE895EFE6}"/>
                  </a:ext>
                </a:extLst>
              </p:cNvPr>
              <p:cNvSpPr txBox="1"/>
              <p:nvPr/>
            </p:nvSpPr>
            <p:spPr>
              <a:xfrm>
                <a:off x="4177497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95E306FE-1F49-0042-A929-CF042D7B03E2}"/>
                  </a:ext>
                </a:extLst>
              </p:cNvPr>
              <p:cNvSpPr txBox="1"/>
              <p:nvPr/>
            </p:nvSpPr>
            <p:spPr>
              <a:xfrm>
                <a:off x="4538765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43E916F8-586E-EF4A-813F-90CC35E5B897}"/>
                  </a:ext>
                </a:extLst>
              </p:cNvPr>
              <p:cNvSpPr txBox="1"/>
              <p:nvPr/>
            </p:nvSpPr>
            <p:spPr>
              <a:xfrm>
                <a:off x="4862559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</p:grp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67A66BCA-0FE0-6C49-AEB6-9994301A98C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966788" y="3240467"/>
              <a:ext cx="1461569" cy="900000"/>
              <a:chOff x="2721162" y="2446419"/>
              <a:chExt cx="2484761" cy="1530058"/>
            </a:xfrm>
          </p:grpSpPr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20EDDD32-B7E9-F74D-9001-6924DC20A89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31439" y="3075541"/>
                <a:ext cx="363595" cy="36359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9B125AB0-6091-ED44-9CBC-841C0BA583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945332" y="3499144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CDA3E58D-DBD5-7845-9D13-83F210EB68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10024" y="3499144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9F0B7118-5FE3-AD4C-A6C6-BFF7FE7E555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61486" y="3096000"/>
                <a:ext cx="363595" cy="36359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0A80F892-A4DA-6D47-A4F9-EC4EC02B0B1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075379" y="3519603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8070B753-43F2-C54A-B08E-3DE002FCE30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0071" y="3519603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7AE8586C-DD0E-1747-8F04-80B15681CA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78910" y="2446419"/>
                <a:ext cx="540000" cy="540000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B0A5FC7E-474B-0D47-9F5D-DB8E6893D998}"/>
                  </a:ext>
                </a:extLst>
              </p:cNvPr>
              <p:cNvCxnSpPr>
                <a:stCxn id="60" idx="3"/>
                <a:endCxn id="54" idx="7"/>
              </p:cNvCxnSpPr>
              <p:nvPr/>
            </p:nvCxnSpPr>
            <p:spPr>
              <a:xfrm flipH="1">
                <a:off x="3541787" y="2907338"/>
                <a:ext cx="216204" cy="22145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B149BC99-CD3C-C743-A634-BB9B560FAAB4}"/>
                  </a:ext>
                </a:extLst>
              </p:cNvPr>
              <p:cNvCxnSpPr>
                <a:cxnSpLocks/>
                <a:stCxn id="60" idx="5"/>
                <a:endCxn id="57" idx="1"/>
              </p:cNvCxnSpPr>
              <p:nvPr/>
            </p:nvCxnSpPr>
            <p:spPr>
              <a:xfrm>
                <a:off x="4139829" y="2907338"/>
                <a:ext cx="274904" cy="241909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E3688464-E00F-8B4E-B58D-CEC16A19F9E8}"/>
                  </a:ext>
                </a:extLst>
              </p:cNvPr>
              <p:cNvCxnSpPr>
                <a:cxnSpLocks/>
                <a:stCxn id="54" idx="3"/>
                <a:endCxn id="55" idx="7"/>
              </p:cNvCxnSpPr>
              <p:nvPr/>
            </p:nvCxnSpPr>
            <p:spPr>
              <a:xfrm flipH="1">
                <a:off x="3152231" y="3385889"/>
                <a:ext cx="13245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51F14ED1-77DF-C94A-9C49-F0805AFB757C}"/>
                  </a:ext>
                </a:extLst>
              </p:cNvPr>
              <p:cNvCxnSpPr>
                <a:cxnSpLocks/>
                <a:stCxn id="54" idx="5"/>
                <a:endCxn id="56" idx="1"/>
              </p:cNvCxnSpPr>
              <p:nvPr/>
            </p:nvCxnSpPr>
            <p:spPr>
              <a:xfrm>
                <a:off x="3541787" y="3385889"/>
                <a:ext cx="10373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0A32832C-5458-EC45-AF2C-63BF17E77A5D}"/>
                  </a:ext>
                </a:extLst>
              </p:cNvPr>
              <p:cNvCxnSpPr>
                <a:cxnSpLocks/>
                <a:stCxn id="57" idx="5"/>
                <a:endCxn id="59" idx="1"/>
              </p:cNvCxnSpPr>
              <p:nvPr/>
            </p:nvCxnSpPr>
            <p:spPr>
              <a:xfrm>
                <a:off x="4671834" y="3406348"/>
                <a:ext cx="10373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DA7DBBBF-728A-B24C-8923-9FEDF9FCB833}"/>
                  </a:ext>
                </a:extLst>
              </p:cNvPr>
              <p:cNvCxnSpPr>
                <a:cxnSpLocks/>
                <a:stCxn id="57" idx="3"/>
                <a:endCxn id="58" idx="7"/>
              </p:cNvCxnSpPr>
              <p:nvPr/>
            </p:nvCxnSpPr>
            <p:spPr>
              <a:xfrm flipH="1">
                <a:off x="4282278" y="3406348"/>
                <a:ext cx="13245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4C13190D-22FC-4D41-AF58-3F88EAB3469F}"/>
                  </a:ext>
                </a:extLst>
              </p:cNvPr>
              <p:cNvSpPr txBox="1"/>
              <p:nvPr/>
            </p:nvSpPr>
            <p:spPr>
              <a:xfrm>
                <a:off x="2721162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4940C3C3-A696-B941-8CFB-18A2C95426DC}"/>
                  </a:ext>
                </a:extLst>
              </p:cNvPr>
              <p:cNvSpPr txBox="1"/>
              <p:nvPr/>
            </p:nvSpPr>
            <p:spPr>
              <a:xfrm>
                <a:off x="3046370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56B7108B-488B-0D4A-ACE4-13DE68B59ACD}"/>
                  </a:ext>
                </a:extLst>
              </p:cNvPr>
              <p:cNvSpPr txBox="1"/>
              <p:nvPr/>
            </p:nvSpPr>
            <p:spPr>
              <a:xfrm>
                <a:off x="3448854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53F80235-125E-3746-9B24-A087B67872C3}"/>
                  </a:ext>
                </a:extLst>
              </p:cNvPr>
              <p:cNvSpPr txBox="1"/>
              <p:nvPr/>
            </p:nvSpPr>
            <p:spPr>
              <a:xfrm>
                <a:off x="3675920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2F6D73C0-3347-7548-A56A-E5969F71CEEE}"/>
                  </a:ext>
                </a:extLst>
              </p:cNvPr>
              <p:cNvSpPr txBox="1"/>
              <p:nvPr/>
            </p:nvSpPr>
            <p:spPr>
              <a:xfrm>
                <a:off x="3928762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1CB88DA6-6FDC-DA4C-9C8A-774642CC60AA}"/>
                  </a:ext>
                </a:extLst>
              </p:cNvPr>
              <p:cNvSpPr txBox="1"/>
              <p:nvPr/>
            </p:nvSpPr>
            <p:spPr>
              <a:xfrm>
                <a:off x="4177497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73D09D15-128F-5E4B-98C6-807024D641C9}"/>
                  </a:ext>
                </a:extLst>
              </p:cNvPr>
              <p:cNvSpPr txBox="1"/>
              <p:nvPr/>
            </p:nvSpPr>
            <p:spPr>
              <a:xfrm>
                <a:off x="4538765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A434DE1C-474A-EF47-B733-7E360888868B}"/>
                  </a:ext>
                </a:extLst>
              </p:cNvPr>
              <p:cNvSpPr txBox="1"/>
              <p:nvPr/>
            </p:nvSpPr>
            <p:spPr>
              <a:xfrm>
                <a:off x="4862559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76343435-AFB1-3E40-B554-956714F75CD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068676" y="4799100"/>
              <a:ext cx="1461569" cy="900000"/>
              <a:chOff x="2721162" y="2446419"/>
              <a:chExt cx="2484761" cy="1530058"/>
            </a:xfrm>
          </p:grpSpPr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A1437A86-1EDC-C544-9699-96F28D0DDB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31439" y="3075541"/>
                <a:ext cx="363595" cy="36359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D8B3864B-3FBC-0C47-8A0F-9D0FDF3B08D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945332" y="3499144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014C440A-52BB-F047-BF6A-A5F9E632229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10024" y="3499144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EE05E353-E5AA-FD46-AAAA-D434C62CDC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61486" y="3096000"/>
                <a:ext cx="363595" cy="36359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680A87E7-8554-CE45-AC57-A04E745BFC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075379" y="3519603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B39E2468-8C4F-BB46-83A6-E940C90F7BB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0071" y="3519603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1EE30834-3A9D-6A4B-99C1-E81E07DDC5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78910" y="2446419"/>
                <a:ext cx="540000" cy="540000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80C08790-D03D-3B46-ABF0-1A0D9973762C}"/>
                  </a:ext>
                </a:extLst>
              </p:cNvPr>
              <p:cNvCxnSpPr>
                <a:stCxn id="82" idx="3"/>
                <a:endCxn id="76" idx="7"/>
              </p:cNvCxnSpPr>
              <p:nvPr/>
            </p:nvCxnSpPr>
            <p:spPr>
              <a:xfrm flipH="1">
                <a:off x="3541787" y="2907338"/>
                <a:ext cx="216204" cy="22145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9474DD07-A0B1-8749-8BFF-C3250828E6A9}"/>
                  </a:ext>
                </a:extLst>
              </p:cNvPr>
              <p:cNvCxnSpPr>
                <a:cxnSpLocks/>
                <a:stCxn id="82" idx="5"/>
                <a:endCxn id="79" idx="1"/>
              </p:cNvCxnSpPr>
              <p:nvPr/>
            </p:nvCxnSpPr>
            <p:spPr>
              <a:xfrm>
                <a:off x="4139829" y="2907338"/>
                <a:ext cx="274904" cy="241909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4D82D2A3-6D98-F04F-99A3-361EA4974D22}"/>
                  </a:ext>
                </a:extLst>
              </p:cNvPr>
              <p:cNvCxnSpPr>
                <a:cxnSpLocks/>
                <a:stCxn id="76" idx="3"/>
                <a:endCxn id="77" idx="7"/>
              </p:cNvCxnSpPr>
              <p:nvPr/>
            </p:nvCxnSpPr>
            <p:spPr>
              <a:xfrm flipH="1">
                <a:off x="3152231" y="3385889"/>
                <a:ext cx="13245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F055C360-BEC5-AB4B-A44D-49A64FD8EE9B}"/>
                  </a:ext>
                </a:extLst>
              </p:cNvPr>
              <p:cNvCxnSpPr>
                <a:cxnSpLocks/>
                <a:stCxn id="76" idx="5"/>
                <a:endCxn id="78" idx="1"/>
              </p:cNvCxnSpPr>
              <p:nvPr/>
            </p:nvCxnSpPr>
            <p:spPr>
              <a:xfrm>
                <a:off x="3541787" y="3385889"/>
                <a:ext cx="10373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11E03913-FA2F-E842-8C15-C7F4725BCA94}"/>
                  </a:ext>
                </a:extLst>
              </p:cNvPr>
              <p:cNvCxnSpPr>
                <a:cxnSpLocks/>
                <a:stCxn id="79" idx="5"/>
                <a:endCxn id="81" idx="1"/>
              </p:cNvCxnSpPr>
              <p:nvPr/>
            </p:nvCxnSpPr>
            <p:spPr>
              <a:xfrm>
                <a:off x="4671834" y="3406348"/>
                <a:ext cx="10373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9227FBA1-83DC-7A49-A563-B5AEB2FDD53D}"/>
                  </a:ext>
                </a:extLst>
              </p:cNvPr>
              <p:cNvCxnSpPr>
                <a:cxnSpLocks/>
                <a:stCxn id="79" idx="3"/>
                <a:endCxn id="80" idx="7"/>
              </p:cNvCxnSpPr>
              <p:nvPr/>
            </p:nvCxnSpPr>
            <p:spPr>
              <a:xfrm flipH="1">
                <a:off x="4282278" y="3406348"/>
                <a:ext cx="13245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3F375BD8-8D3E-7146-BCFC-90E3E28924FE}"/>
                  </a:ext>
                </a:extLst>
              </p:cNvPr>
              <p:cNvSpPr txBox="1"/>
              <p:nvPr/>
            </p:nvSpPr>
            <p:spPr>
              <a:xfrm>
                <a:off x="2721162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F46EEE82-DAF1-4A44-892D-CF52914C7A4E}"/>
                  </a:ext>
                </a:extLst>
              </p:cNvPr>
              <p:cNvSpPr txBox="1"/>
              <p:nvPr/>
            </p:nvSpPr>
            <p:spPr>
              <a:xfrm>
                <a:off x="3046370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2FBF37D8-1F14-9A43-87D0-8E4471C3D6F3}"/>
                  </a:ext>
                </a:extLst>
              </p:cNvPr>
              <p:cNvSpPr txBox="1"/>
              <p:nvPr/>
            </p:nvSpPr>
            <p:spPr>
              <a:xfrm>
                <a:off x="3448854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AB8E9A43-D452-8D49-A34C-FE731FC71027}"/>
                  </a:ext>
                </a:extLst>
              </p:cNvPr>
              <p:cNvSpPr txBox="1"/>
              <p:nvPr/>
            </p:nvSpPr>
            <p:spPr>
              <a:xfrm>
                <a:off x="3675920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7B7777ED-07C1-9C4D-8C0F-CCB35F3EA5C8}"/>
                  </a:ext>
                </a:extLst>
              </p:cNvPr>
              <p:cNvSpPr txBox="1"/>
              <p:nvPr/>
            </p:nvSpPr>
            <p:spPr>
              <a:xfrm>
                <a:off x="3928762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3592BDEA-1BF6-4842-8E0C-A93D2E057C3F}"/>
                  </a:ext>
                </a:extLst>
              </p:cNvPr>
              <p:cNvSpPr txBox="1"/>
              <p:nvPr/>
            </p:nvSpPr>
            <p:spPr>
              <a:xfrm>
                <a:off x="4177497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45A9A55D-4332-1A42-A5C0-BBF3900D1407}"/>
                  </a:ext>
                </a:extLst>
              </p:cNvPr>
              <p:cNvSpPr txBox="1"/>
              <p:nvPr/>
            </p:nvSpPr>
            <p:spPr>
              <a:xfrm>
                <a:off x="4538765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A44CC11C-CF3C-9C46-B703-10FE4D1FA95A}"/>
                  </a:ext>
                </a:extLst>
              </p:cNvPr>
              <p:cNvSpPr txBox="1"/>
              <p:nvPr/>
            </p:nvSpPr>
            <p:spPr>
              <a:xfrm>
                <a:off x="4862559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</p:grp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AE81B473-45D4-DA4F-B488-07F3EEC21FF5}"/>
                </a:ext>
              </a:extLst>
            </p:cNvPr>
            <p:cNvSpPr txBox="1"/>
            <p:nvPr/>
          </p:nvSpPr>
          <p:spPr>
            <a:xfrm>
              <a:off x="4286175" y="1214315"/>
              <a:ext cx="6495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Y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4415480B-1F20-B742-90EA-8CBD4C60303A}"/>
                </a:ext>
              </a:extLst>
            </p:cNvPr>
            <p:cNvSpPr txBox="1"/>
            <p:nvPr/>
          </p:nvSpPr>
          <p:spPr>
            <a:xfrm>
              <a:off x="5814771" y="1211714"/>
              <a:ext cx="6495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N</a:t>
              </a:r>
            </a:p>
          </p:txBody>
        </p: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D8AA45AE-818E-9743-820B-7F916C3B6D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29750" y="4921719"/>
              <a:ext cx="1136291" cy="1079598"/>
              <a:chOff x="1771112" y="4256741"/>
              <a:chExt cx="1515620" cy="1440000"/>
            </a:xfrm>
          </p:grpSpPr>
          <p:sp>
            <p:nvSpPr>
              <p:cNvPr id="100" name="Snip Diagonal Corner of Rectangle 99">
                <a:extLst>
                  <a:ext uri="{FF2B5EF4-FFF2-40B4-BE49-F238E27FC236}">
                    <a16:creationId xmlns:a16="http://schemas.microsoft.com/office/drawing/2014/main" id="{0485D69C-4D93-6B41-B16D-E083705ABAD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808922" y="4256741"/>
                <a:ext cx="1440000" cy="1440000"/>
              </a:xfrm>
              <a:prstGeom prst="snip2DiagRect">
                <a:avLst>
                  <a:gd name="adj1" fmla="val 26590"/>
                  <a:gd name="adj2" fmla="val 2476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Snip Diagonal Corner of Rectangle 100">
                <a:extLst>
                  <a:ext uri="{FF2B5EF4-FFF2-40B4-BE49-F238E27FC236}">
                    <a16:creationId xmlns:a16="http://schemas.microsoft.com/office/drawing/2014/main" id="{2360491A-671B-2047-B685-D1F00D73C7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898922" y="4346741"/>
                <a:ext cx="1260000" cy="1260000"/>
              </a:xfrm>
              <a:prstGeom prst="snip2DiagRect">
                <a:avLst>
                  <a:gd name="adj1" fmla="val 26590"/>
                  <a:gd name="adj2" fmla="val 24760"/>
                </a:avLst>
              </a:prstGeom>
              <a:solidFill>
                <a:srgbClr val="FF0000"/>
              </a:solidFill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2166D3E6-BD87-0549-B03A-E365E1E34124}"/>
                  </a:ext>
                </a:extLst>
              </p:cNvPr>
              <p:cNvSpPr txBox="1"/>
              <p:nvPr/>
            </p:nvSpPr>
            <p:spPr>
              <a:xfrm>
                <a:off x="1771112" y="4603323"/>
                <a:ext cx="1515620" cy="69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</a:rPr>
                  <a:t>STOP</a:t>
                </a:r>
              </a:p>
            </p:txBody>
          </p:sp>
        </p:grp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5BA45743-3086-7648-A9F0-207BCC1956CC}"/>
                </a:ext>
              </a:extLst>
            </p:cNvPr>
            <p:cNvCxnSpPr>
              <a:cxnSpLocks/>
              <a:stCxn id="2" idx="5"/>
              <a:endCxn id="4" idx="1"/>
            </p:cNvCxnSpPr>
            <p:nvPr/>
          </p:nvCxnSpPr>
          <p:spPr>
            <a:xfrm>
              <a:off x="5786214" y="1491688"/>
              <a:ext cx="475348" cy="68081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47E5E526-9600-1C4E-9360-C7947963E9A4}"/>
                </a:ext>
              </a:extLst>
            </p:cNvPr>
            <p:cNvCxnSpPr>
              <a:cxnSpLocks/>
              <a:stCxn id="4" idx="5"/>
              <a:endCxn id="10" idx="1"/>
            </p:cNvCxnSpPr>
            <p:nvPr/>
          </p:nvCxnSpPr>
          <p:spPr>
            <a:xfrm>
              <a:off x="7025238" y="2936175"/>
              <a:ext cx="455470" cy="70463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Arrow Connector 110">
              <a:extLst>
                <a:ext uri="{FF2B5EF4-FFF2-40B4-BE49-F238E27FC236}">
                  <a16:creationId xmlns:a16="http://schemas.microsoft.com/office/drawing/2014/main" id="{59E394F0-FD55-5D47-A048-309AFC2084FC}"/>
                </a:ext>
              </a:extLst>
            </p:cNvPr>
            <p:cNvCxnSpPr>
              <a:cxnSpLocks/>
              <a:stCxn id="2" idx="3"/>
              <a:endCxn id="6" idx="7"/>
            </p:cNvCxnSpPr>
            <p:nvPr/>
          </p:nvCxnSpPr>
          <p:spPr>
            <a:xfrm flipH="1">
              <a:off x="4619974" y="1491688"/>
              <a:ext cx="402564" cy="387229"/>
            </a:xfrm>
            <a:prstGeom prst="straightConnector1">
              <a:avLst/>
            </a:prstGeom>
            <a:ln w="38100">
              <a:solidFill>
                <a:srgbClr val="0432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>
              <a:extLst>
                <a:ext uri="{FF2B5EF4-FFF2-40B4-BE49-F238E27FC236}">
                  <a16:creationId xmlns:a16="http://schemas.microsoft.com/office/drawing/2014/main" id="{4D5AAE31-A89E-2B47-8559-CDA0621E726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27928" y="2937342"/>
              <a:ext cx="402564" cy="387229"/>
            </a:xfrm>
            <a:prstGeom prst="straightConnector1">
              <a:avLst/>
            </a:prstGeom>
            <a:ln w="38100">
              <a:solidFill>
                <a:srgbClr val="0432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D8D92760-6CA0-6449-8826-B65BB29BFDFC}"/>
                </a:ext>
              </a:extLst>
            </p:cNvPr>
            <p:cNvSpPr txBox="1"/>
            <p:nvPr/>
          </p:nvSpPr>
          <p:spPr>
            <a:xfrm>
              <a:off x="5558621" y="2678976"/>
              <a:ext cx="6495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Y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5AE0E382-10AD-4C41-9234-FD252688F25A}"/>
                </a:ext>
              </a:extLst>
            </p:cNvPr>
            <p:cNvSpPr txBox="1"/>
            <p:nvPr/>
          </p:nvSpPr>
          <p:spPr>
            <a:xfrm>
              <a:off x="7087217" y="2676375"/>
              <a:ext cx="6495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N</a:t>
              </a:r>
            </a:p>
          </p:txBody>
        </p:sp>
        <p:cxnSp>
          <p:nvCxnSpPr>
            <p:cNvPr id="117" name="Straight Arrow Connector 116">
              <a:extLst>
                <a:ext uri="{FF2B5EF4-FFF2-40B4-BE49-F238E27FC236}">
                  <a16:creationId xmlns:a16="http://schemas.microsoft.com/office/drawing/2014/main" id="{F4B83EB2-1CA2-A044-81B5-1C7C750CF575}"/>
                </a:ext>
              </a:extLst>
            </p:cNvPr>
            <p:cNvCxnSpPr>
              <a:cxnSpLocks/>
              <a:stCxn id="10" idx="3"/>
            </p:cNvCxnSpPr>
            <p:nvPr/>
          </p:nvCxnSpPr>
          <p:spPr>
            <a:xfrm flipH="1">
              <a:off x="6880760" y="4404482"/>
              <a:ext cx="599948" cy="59172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>
              <a:extLst>
                <a:ext uri="{FF2B5EF4-FFF2-40B4-BE49-F238E27FC236}">
                  <a16:creationId xmlns:a16="http://schemas.microsoft.com/office/drawing/2014/main" id="{16AC056E-EE91-064D-9ECC-153E4F307398}"/>
                </a:ext>
              </a:extLst>
            </p:cNvPr>
            <p:cNvCxnSpPr>
              <a:cxnSpLocks/>
              <a:stCxn id="10" idx="5"/>
              <a:endCxn id="82" idx="1"/>
            </p:cNvCxnSpPr>
            <p:nvPr/>
          </p:nvCxnSpPr>
          <p:spPr>
            <a:xfrm>
              <a:off x="8244384" y="4404482"/>
              <a:ext cx="434169" cy="441135"/>
            </a:xfrm>
            <a:prstGeom prst="straightConnector1">
              <a:avLst/>
            </a:prstGeom>
            <a:ln w="38100">
              <a:solidFill>
                <a:srgbClr val="0432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2ECD2C06-6DBB-804C-86E0-47CA1FFBAF37}"/>
                </a:ext>
              </a:extLst>
            </p:cNvPr>
            <p:cNvSpPr txBox="1"/>
            <p:nvPr/>
          </p:nvSpPr>
          <p:spPr>
            <a:xfrm>
              <a:off x="6766385" y="4163035"/>
              <a:ext cx="6495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Y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1AAC2C1E-AE23-764E-9226-7ECFE77BEE80}"/>
                </a:ext>
              </a:extLst>
            </p:cNvPr>
            <p:cNvSpPr txBox="1"/>
            <p:nvPr/>
          </p:nvSpPr>
          <p:spPr>
            <a:xfrm>
              <a:off x="8394371" y="4160434"/>
              <a:ext cx="6495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N</a:t>
              </a:r>
            </a:p>
          </p:txBody>
        </p:sp>
        <p:sp>
          <p:nvSpPr>
            <p:cNvPr id="125" name="TextBox 124">
              <a:extLst>
                <a:ext uri="{FF2B5EF4-FFF2-40B4-BE49-F238E27FC236}">
                  <a16:creationId xmlns:a16="http://schemas.microsoft.com/office/drawing/2014/main" id="{A42F1A5C-E465-F74E-A353-6EC1EF1445A2}"/>
                </a:ext>
              </a:extLst>
            </p:cNvPr>
            <p:cNvSpPr txBox="1"/>
            <p:nvPr/>
          </p:nvSpPr>
          <p:spPr>
            <a:xfrm>
              <a:off x="2721256" y="2299959"/>
              <a:ext cx="12558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/>
                <a:t>more</a:t>
              </a:r>
              <a:br>
                <a:rPr lang="en-US" sz="2400" i="1" dirty="0"/>
              </a:br>
              <a:r>
                <a:rPr lang="en-US" sz="2400" i="1" dirty="0"/>
                <a:t>choices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47CF0482-46CB-7A41-B71C-42815D97CAA8}"/>
                </a:ext>
              </a:extLst>
            </p:cNvPr>
            <p:cNvSpPr txBox="1"/>
            <p:nvPr/>
          </p:nvSpPr>
          <p:spPr>
            <a:xfrm>
              <a:off x="3927993" y="3670346"/>
              <a:ext cx="12558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/>
                <a:t>more</a:t>
              </a:r>
              <a:br>
                <a:rPr lang="en-US" sz="2400" i="1" dirty="0"/>
              </a:br>
              <a:r>
                <a:rPr lang="en-US" sz="2400" i="1" dirty="0"/>
                <a:t>choices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0FBF077A-3741-F648-AB0B-6EB5155B2030}"/>
                </a:ext>
              </a:extLst>
            </p:cNvPr>
            <p:cNvSpPr txBox="1"/>
            <p:nvPr/>
          </p:nvSpPr>
          <p:spPr>
            <a:xfrm>
              <a:off x="9428335" y="5295897"/>
              <a:ext cx="12558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/>
                <a:t>more</a:t>
              </a:r>
              <a:br>
                <a:rPr lang="en-US" sz="2400" i="1" dirty="0"/>
              </a:br>
              <a:r>
                <a:rPr lang="en-US" sz="2400" i="1" dirty="0"/>
                <a:t>choices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BD649C54-2666-52DC-F7AF-8D16F8848637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21.3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1C9A9D79-C96A-0682-2760-0DD79E9D6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9" y="0"/>
            <a:ext cx="11825187" cy="1934840"/>
          </a:xfrm>
        </p:spPr>
        <p:txBody>
          <a:bodyPr>
            <a:normAutofit/>
          </a:bodyPr>
          <a:lstStyle/>
          <a:p>
            <a:r>
              <a:rPr lang="en-US" dirty="0"/>
              <a:t>Decision tree for whether </a:t>
            </a:r>
            <a:br>
              <a:rPr lang="en-US" dirty="0"/>
            </a:br>
            <a:r>
              <a:rPr lang="en-US" dirty="0"/>
              <a:t>police stop a car </a:t>
            </a:r>
            <a:br>
              <a:rPr lang="en-US" dirty="0"/>
            </a:br>
            <a:r>
              <a:rPr lang="en-US" sz="3100" dirty="0"/>
              <a:t>(selected path in red)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3235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046DED2B-9A6A-6DA0-B67E-34BF48EFD9EF}"/>
              </a:ext>
            </a:extLst>
          </p:cNvPr>
          <p:cNvGrpSpPr/>
          <p:nvPr/>
        </p:nvGrpSpPr>
        <p:grpSpPr>
          <a:xfrm>
            <a:off x="4283193" y="305362"/>
            <a:ext cx="7309846" cy="6026231"/>
            <a:chOff x="2114157" y="305362"/>
            <a:chExt cx="7309846" cy="6026231"/>
          </a:xfrm>
        </p:grpSpPr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D8D92760-6CA0-6449-8826-B65BB29BFDFC}"/>
                </a:ext>
              </a:extLst>
            </p:cNvPr>
            <p:cNvSpPr txBox="1"/>
            <p:nvPr/>
          </p:nvSpPr>
          <p:spPr>
            <a:xfrm>
              <a:off x="5558621" y="2678976"/>
              <a:ext cx="6495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Y</a:t>
              </a:r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7B1A7AFB-360B-D74D-B0BD-3ADCC41E592E}"/>
                </a:ext>
              </a:extLst>
            </p:cNvPr>
            <p:cNvSpPr txBox="1"/>
            <p:nvPr/>
          </p:nvSpPr>
          <p:spPr>
            <a:xfrm>
              <a:off x="6404858" y="305362"/>
              <a:ext cx="186378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i="1" dirty="0"/>
                <a:t>more choices</a:t>
              </a:r>
              <a:br>
                <a:rPr lang="en-US" sz="2400" i="1" dirty="0"/>
              </a:br>
              <a:r>
                <a:rPr lang="en-US" sz="2400" i="1" dirty="0"/>
                <a:t>before this</a:t>
              </a: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AAEC63D0-1EE0-2140-BB6C-B91FFA6483E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03400" y="2014337"/>
              <a:ext cx="1080000" cy="108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25A191F-0D46-B044-8FC7-9EBA6E696334}"/>
                </a:ext>
              </a:extLst>
            </p:cNvPr>
            <p:cNvSpPr txBox="1"/>
            <p:nvPr/>
          </p:nvSpPr>
          <p:spPr>
            <a:xfrm>
              <a:off x="7234859" y="1755918"/>
              <a:ext cx="12558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driving</a:t>
              </a:r>
              <a:br>
                <a:rPr lang="en-US" sz="2400" dirty="0"/>
              </a:br>
              <a:r>
                <a:rPr lang="en-US" sz="2400" dirty="0"/>
                <a:t>too fast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8E490BD1-2EDE-8349-89CE-43F49CD0F23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08744" y="3687419"/>
              <a:ext cx="1080000" cy="1080000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C0290F6-925A-CC46-9DCD-B3395EE265E0}"/>
                </a:ext>
              </a:extLst>
            </p:cNvPr>
            <p:cNvSpPr txBox="1"/>
            <p:nvPr/>
          </p:nvSpPr>
          <p:spPr>
            <a:xfrm>
              <a:off x="2974717" y="3348758"/>
              <a:ext cx="178987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/>
                <a:t>emergency vehicle</a:t>
              </a:r>
            </a:p>
          </p:txBody>
        </p:sp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67A66BCA-0FE0-6C49-AEB6-9994301A98C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825010" y="3343649"/>
              <a:ext cx="1461569" cy="900000"/>
              <a:chOff x="2721162" y="2446419"/>
              <a:chExt cx="2484761" cy="1530058"/>
            </a:xfrm>
          </p:grpSpPr>
          <p:sp>
            <p:nvSpPr>
              <p:cNvPr id="54" name="Oval 53">
                <a:extLst>
                  <a:ext uri="{FF2B5EF4-FFF2-40B4-BE49-F238E27FC236}">
                    <a16:creationId xmlns:a16="http://schemas.microsoft.com/office/drawing/2014/main" id="{20EDDD32-B7E9-F74D-9001-6924DC20A89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31439" y="3075541"/>
                <a:ext cx="363595" cy="36359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9B125AB0-6091-ED44-9CBC-841C0BA583C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945332" y="3499144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>
                <a:extLst>
                  <a:ext uri="{FF2B5EF4-FFF2-40B4-BE49-F238E27FC236}">
                    <a16:creationId xmlns:a16="http://schemas.microsoft.com/office/drawing/2014/main" id="{CDA3E58D-DBD5-7845-9D13-83F210EB68A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10024" y="3499144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Oval 56">
                <a:extLst>
                  <a:ext uri="{FF2B5EF4-FFF2-40B4-BE49-F238E27FC236}">
                    <a16:creationId xmlns:a16="http://schemas.microsoft.com/office/drawing/2014/main" id="{9F0B7118-5FE3-AD4C-A6C6-BFF7FE7E555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61486" y="3096000"/>
                <a:ext cx="363595" cy="36359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0A80F892-A4DA-6D47-A4F9-EC4EC02B0B1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075379" y="3519603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9" name="Oval 58">
                <a:extLst>
                  <a:ext uri="{FF2B5EF4-FFF2-40B4-BE49-F238E27FC236}">
                    <a16:creationId xmlns:a16="http://schemas.microsoft.com/office/drawing/2014/main" id="{8070B753-43F2-C54A-B08E-3DE002FCE30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0071" y="3519603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Oval 59">
                <a:extLst>
                  <a:ext uri="{FF2B5EF4-FFF2-40B4-BE49-F238E27FC236}">
                    <a16:creationId xmlns:a16="http://schemas.microsoft.com/office/drawing/2014/main" id="{7AE8586C-DD0E-1747-8F04-80B15681CAF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78910" y="2446419"/>
                <a:ext cx="540000" cy="540000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B0A5FC7E-474B-0D47-9F5D-DB8E6893D998}"/>
                  </a:ext>
                </a:extLst>
              </p:cNvPr>
              <p:cNvCxnSpPr>
                <a:stCxn id="60" idx="3"/>
                <a:endCxn id="54" idx="7"/>
              </p:cNvCxnSpPr>
              <p:nvPr/>
            </p:nvCxnSpPr>
            <p:spPr>
              <a:xfrm flipH="1">
                <a:off x="3541787" y="2907338"/>
                <a:ext cx="216204" cy="22145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B149BC99-CD3C-C743-A634-BB9B560FAAB4}"/>
                  </a:ext>
                </a:extLst>
              </p:cNvPr>
              <p:cNvCxnSpPr>
                <a:cxnSpLocks/>
                <a:stCxn id="60" idx="5"/>
                <a:endCxn id="57" idx="1"/>
              </p:cNvCxnSpPr>
              <p:nvPr/>
            </p:nvCxnSpPr>
            <p:spPr>
              <a:xfrm>
                <a:off x="4139829" y="2907338"/>
                <a:ext cx="274904" cy="241909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E3688464-E00F-8B4E-B58D-CEC16A19F9E8}"/>
                  </a:ext>
                </a:extLst>
              </p:cNvPr>
              <p:cNvCxnSpPr>
                <a:cxnSpLocks/>
                <a:stCxn id="54" idx="3"/>
                <a:endCxn id="55" idx="7"/>
              </p:cNvCxnSpPr>
              <p:nvPr/>
            </p:nvCxnSpPr>
            <p:spPr>
              <a:xfrm flipH="1">
                <a:off x="3152231" y="3385889"/>
                <a:ext cx="13245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51F14ED1-77DF-C94A-9C49-F0805AFB757C}"/>
                  </a:ext>
                </a:extLst>
              </p:cNvPr>
              <p:cNvCxnSpPr>
                <a:cxnSpLocks/>
                <a:stCxn id="54" idx="5"/>
                <a:endCxn id="56" idx="1"/>
              </p:cNvCxnSpPr>
              <p:nvPr/>
            </p:nvCxnSpPr>
            <p:spPr>
              <a:xfrm>
                <a:off x="3541787" y="3385889"/>
                <a:ext cx="10373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0A32832C-5458-EC45-AF2C-63BF17E77A5D}"/>
                  </a:ext>
                </a:extLst>
              </p:cNvPr>
              <p:cNvCxnSpPr>
                <a:cxnSpLocks/>
                <a:stCxn id="57" idx="5"/>
                <a:endCxn id="59" idx="1"/>
              </p:cNvCxnSpPr>
              <p:nvPr/>
            </p:nvCxnSpPr>
            <p:spPr>
              <a:xfrm>
                <a:off x="4671834" y="3406348"/>
                <a:ext cx="10373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DA7DBBBF-728A-B24C-8923-9FEDF9FCB833}"/>
                  </a:ext>
                </a:extLst>
              </p:cNvPr>
              <p:cNvCxnSpPr>
                <a:cxnSpLocks/>
                <a:stCxn id="57" idx="3"/>
                <a:endCxn id="58" idx="7"/>
              </p:cNvCxnSpPr>
              <p:nvPr/>
            </p:nvCxnSpPr>
            <p:spPr>
              <a:xfrm flipH="1">
                <a:off x="4282278" y="3406348"/>
                <a:ext cx="13245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4C13190D-22FC-4D41-AF58-3F88EAB3469F}"/>
                  </a:ext>
                </a:extLst>
              </p:cNvPr>
              <p:cNvSpPr txBox="1"/>
              <p:nvPr/>
            </p:nvSpPr>
            <p:spPr>
              <a:xfrm>
                <a:off x="2721162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4940C3C3-A696-B941-8CFB-18A2C95426DC}"/>
                  </a:ext>
                </a:extLst>
              </p:cNvPr>
              <p:cNvSpPr txBox="1"/>
              <p:nvPr/>
            </p:nvSpPr>
            <p:spPr>
              <a:xfrm>
                <a:off x="3046370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56B7108B-488B-0D4A-ACE4-13DE68B59ACD}"/>
                  </a:ext>
                </a:extLst>
              </p:cNvPr>
              <p:cNvSpPr txBox="1"/>
              <p:nvPr/>
            </p:nvSpPr>
            <p:spPr>
              <a:xfrm>
                <a:off x="3448854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53F80235-125E-3746-9B24-A087B67872C3}"/>
                  </a:ext>
                </a:extLst>
              </p:cNvPr>
              <p:cNvSpPr txBox="1"/>
              <p:nvPr/>
            </p:nvSpPr>
            <p:spPr>
              <a:xfrm>
                <a:off x="3675920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2F6D73C0-3347-7548-A56A-E5969F71CEEE}"/>
                  </a:ext>
                </a:extLst>
              </p:cNvPr>
              <p:cNvSpPr txBox="1"/>
              <p:nvPr/>
            </p:nvSpPr>
            <p:spPr>
              <a:xfrm>
                <a:off x="3928762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1CB88DA6-6FDC-DA4C-9C8A-774642CC60AA}"/>
                  </a:ext>
                </a:extLst>
              </p:cNvPr>
              <p:cNvSpPr txBox="1"/>
              <p:nvPr/>
            </p:nvSpPr>
            <p:spPr>
              <a:xfrm>
                <a:off x="4177497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73D09D15-128F-5E4B-98C6-807024D641C9}"/>
                  </a:ext>
                </a:extLst>
              </p:cNvPr>
              <p:cNvSpPr txBox="1"/>
              <p:nvPr/>
            </p:nvSpPr>
            <p:spPr>
              <a:xfrm>
                <a:off x="4538765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A434DE1C-474A-EF47-B733-7E360888868B}"/>
                  </a:ext>
                </a:extLst>
              </p:cNvPr>
              <p:cNvSpPr txBox="1"/>
              <p:nvPr/>
            </p:nvSpPr>
            <p:spPr>
              <a:xfrm>
                <a:off x="4862559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</p:grp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76343435-AFB1-3E40-B554-956714F75CD8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301466" y="4960975"/>
              <a:ext cx="1461569" cy="900000"/>
              <a:chOff x="2721162" y="2446419"/>
              <a:chExt cx="2484761" cy="1530058"/>
            </a:xfrm>
          </p:grpSpPr>
          <p:sp>
            <p:nvSpPr>
              <p:cNvPr id="76" name="Oval 75">
                <a:extLst>
                  <a:ext uri="{FF2B5EF4-FFF2-40B4-BE49-F238E27FC236}">
                    <a16:creationId xmlns:a16="http://schemas.microsoft.com/office/drawing/2014/main" id="{A1437A86-1EDC-C544-9699-96F28D0DDBD6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31439" y="3075541"/>
                <a:ext cx="363595" cy="36359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Oval 76">
                <a:extLst>
                  <a:ext uri="{FF2B5EF4-FFF2-40B4-BE49-F238E27FC236}">
                    <a16:creationId xmlns:a16="http://schemas.microsoft.com/office/drawing/2014/main" id="{D8B3864B-3FBC-0C47-8A0F-9D0FDF3B08D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945332" y="3499144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014C440A-52BB-F047-BF6A-A5F9E632229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10024" y="3499144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Oval 78">
                <a:extLst>
                  <a:ext uri="{FF2B5EF4-FFF2-40B4-BE49-F238E27FC236}">
                    <a16:creationId xmlns:a16="http://schemas.microsoft.com/office/drawing/2014/main" id="{EE05E353-E5AA-FD46-AAAA-D434C62CDC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61486" y="3096000"/>
                <a:ext cx="363595" cy="36359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Oval 79">
                <a:extLst>
                  <a:ext uri="{FF2B5EF4-FFF2-40B4-BE49-F238E27FC236}">
                    <a16:creationId xmlns:a16="http://schemas.microsoft.com/office/drawing/2014/main" id="{680A87E7-8554-CE45-AC57-A04E745BFC12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075379" y="3519603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1" name="Oval 80">
                <a:extLst>
                  <a:ext uri="{FF2B5EF4-FFF2-40B4-BE49-F238E27FC236}">
                    <a16:creationId xmlns:a16="http://schemas.microsoft.com/office/drawing/2014/main" id="{B39E2468-8C4F-BB46-83A6-E940C90F7BB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0071" y="3519603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2" name="Oval 81">
                <a:extLst>
                  <a:ext uri="{FF2B5EF4-FFF2-40B4-BE49-F238E27FC236}">
                    <a16:creationId xmlns:a16="http://schemas.microsoft.com/office/drawing/2014/main" id="{1EE30834-3A9D-6A4B-99C1-E81E07DDC55E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78910" y="2446419"/>
                <a:ext cx="540000" cy="540000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80C08790-D03D-3B46-ABF0-1A0D9973762C}"/>
                  </a:ext>
                </a:extLst>
              </p:cNvPr>
              <p:cNvCxnSpPr>
                <a:cxnSpLocks/>
                <a:stCxn id="82" idx="3"/>
                <a:endCxn id="76" idx="7"/>
              </p:cNvCxnSpPr>
              <p:nvPr/>
            </p:nvCxnSpPr>
            <p:spPr>
              <a:xfrm flipH="1">
                <a:off x="3541787" y="2907338"/>
                <a:ext cx="216204" cy="22145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9474DD07-A0B1-8749-8BFF-C3250828E6A9}"/>
                  </a:ext>
                </a:extLst>
              </p:cNvPr>
              <p:cNvCxnSpPr>
                <a:cxnSpLocks/>
                <a:stCxn id="82" idx="5"/>
                <a:endCxn id="79" idx="1"/>
              </p:cNvCxnSpPr>
              <p:nvPr/>
            </p:nvCxnSpPr>
            <p:spPr>
              <a:xfrm>
                <a:off x="4139829" y="2907338"/>
                <a:ext cx="274904" cy="241909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4D82D2A3-6D98-F04F-99A3-361EA4974D22}"/>
                  </a:ext>
                </a:extLst>
              </p:cNvPr>
              <p:cNvCxnSpPr>
                <a:cxnSpLocks/>
                <a:stCxn id="76" idx="3"/>
                <a:endCxn id="77" idx="7"/>
              </p:cNvCxnSpPr>
              <p:nvPr/>
            </p:nvCxnSpPr>
            <p:spPr>
              <a:xfrm flipH="1">
                <a:off x="3152231" y="3385889"/>
                <a:ext cx="13245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F055C360-BEC5-AB4B-A44D-49A64FD8EE9B}"/>
                  </a:ext>
                </a:extLst>
              </p:cNvPr>
              <p:cNvCxnSpPr>
                <a:cxnSpLocks/>
                <a:stCxn id="76" idx="5"/>
                <a:endCxn id="78" idx="1"/>
              </p:cNvCxnSpPr>
              <p:nvPr/>
            </p:nvCxnSpPr>
            <p:spPr>
              <a:xfrm>
                <a:off x="3541787" y="3385889"/>
                <a:ext cx="10373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11E03913-FA2F-E842-8C15-C7F4725BCA94}"/>
                  </a:ext>
                </a:extLst>
              </p:cNvPr>
              <p:cNvCxnSpPr>
                <a:cxnSpLocks/>
                <a:stCxn id="79" idx="5"/>
                <a:endCxn id="81" idx="1"/>
              </p:cNvCxnSpPr>
              <p:nvPr/>
            </p:nvCxnSpPr>
            <p:spPr>
              <a:xfrm>
                <a:off x="4671834" y="3406348"/>
                <a:ext cx="10373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9227FBA1-83DC-7A49-A563-B5AEB2FDD53D}"/>
                  </a:ext>
                </a:extLst>
              </p:cNvPr>
              <p:cNvCxnSpPr>
                <a:cxnSpLocks/>
                <a:stCxn id="79" idx="3"/>
                <a:endCxn id="80" idx="7"/>
              </p:cNvCxnSpPr>
              <p:nvPr/>
            </p:nvCxnSpPr>
            <p:spPr>
              <a:xfrm flipH="1">
                <a:off x="4282278" y="3406348"/>
                <a:ext cx="13245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3F375BD8-8D3E-7146-BCFC-90E3E28924FE}"/>
                  </a:ext>
                </a:extLst>
              </p:cNvPr>
              <p:cNvSpPr txBox="1"/>
              <p:nvPr/>
            </p:nvSpPr>
            <p:spPr>
              <a:xfrm>
                <a:off x="2721162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F46EEE82-DAF1-4A44-892D-CF52914C7A4E}"/>
                  </a:ext>
                </a:extLst>
              </p:cNvPr>
              <p:cNvSpPr txBox="1"/>
              <p:nvPr/>
            </p:nvSpPr>
            <p:spPr>
              <a:xfrm>
                <a:off x="3046370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91" name="TextBox 90">
                <a:extLst>
                  <a:ext uri="{FF2B5EF4-FFF2-40B4-BE49-F238E27FC236}">
                    <a16:creationId xmlns:a16="http://schemas.microsoft.com/office/drawing/2014/main" id="{2FBF37D8-1F14-9A43-87D0-8E4471C3D6F3}"/>
                  </a:ext>
                </a:extLst>
              </p:cNvPr>
              <p:cNvSpPr txBox="1"/>
              <p:nvPr/>
            </p:nvSpPr>
            <p:spPr>
              <a:xfrm>
                <a:off x="3448854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92" name="TextBox 91">
                <a:extLst>
                  <a:ext uri="{FF2B5EF4-FFF2-40B4-BE49-F238E27FC236}">
                    <a16:creationId xmlns:a16="http://schemas.microsoft.com/office/drawing/2014/main" id="{AB8E9A43-D452-8D49-A34C-FE731FC71027}"/>
                  </a:ext>
                </a:extLst>
              </p:cNvPr>
              <p:cNvSpPr txBox="1"/>
              <p:nvPr/>
            </p:nvSpPr>
            <p:spPr>
              <a:xfrm>
                <a:off x="3675920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7B7777ED-07C1-9C4D-8C0F-CCB35F3EA5C8}"/>
                  </a:ext>
                </a:extLst>
              </p:cNvPr>
              <p:cNvSpPr txBox="1"/>
              <p:nvPr/>
            </p:nvSpPr>
            <p:spPr>
              <a:xfrm>
                <a:off x="3928762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3592BDEA-1BF6-4842-8E0C-A93D2E057C3F}"/>
                  </a:ext>
                </a:extLst>
              </p:cNvPr>
              <p:cNvSpPr txBox="1"/>
              <p:nvPr/>
            </p:nvSpPr>
            <p:spPr>
              <a:xfrm>
                <a:off x="4177497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45A9A55D-4332-1A42-A5C0-BBF3900D1407}"/>
                  </a:ext>
                </a:extLst>
              </p:cNvPr>
              <p:cNvSpPr txBox="1"/>
              <p:nvPr/>
            </p:nvSpPr>
            <p:spPr>
              <a:xfrm>
                <a:off x="4538765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A44CC11C-CF3C-9C46-B703-10FE4D1FA95A}"/>
                  </a:ext>
                </a:extLst>
              </p:cNvPr>
              <p:cNvSpPr txBox="1"/>
              <p:nvPr/>
            </p:nvSpPr>
            <p:spPr>
              <a:xfrm>
                <a:off x="4862559" y="3607145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</p:grpSp>
        <p:grpSp>
          <p:nvGrpSpPr>
            <p:cNvPr id="103" name="Group 102">
              <a:extLst>
                <a:ext uri="{FF2B5EF4-FFF2-40B4-BE49-F238E27FC236}">
                  <a16:creationId xmlns:a16="http://schemas.microsoft.com/office/drawing/2014/main" id="{D8AA45AE-818E-9743-820B-7F916C3B6D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94741" y="5250186"/>
              <a:ext cx="1136291" cy="1079598"/>
              <a:chOff x="1771112" y="4256741"/>
              <a:chExt cx="1515620" cy="1440000"/>
            </a:xfrm>
          </p:grpSpPr>
          <p:sp>
            <p:nvSpPr>
              <p:cNvPr id="100" name="Snip Diagonal Corner of Rectangle 99">
                <a:extLst>
                  <a:ext uri="{FF2B5EF4-FFF2-40B4-BE49-F238E27FC236}">
                    <a16:creationId xmlns:a16="http://schemas.microsoft.com/office/drawing/2014/main" id="{0485D69C-4D93-6B41-B16D-E083705ABADA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808922" y="4256741"/>
                <a:ext cx="1440000" cy="1440000"/>
              </a:xfrm>
              <a:prstGeom prst="snip2DiagRect">
                <a:avLst>
                  <a:gd name="adj1" fmla="val 26590"/>
                  <a:gd name="adj2" fmla="val 24760"/>
                </a:avLst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1" name="Snip Diagonal Corner of Rectangle 100">
                <a:extLst>
                  <a:ext uri="{FF2B5EF4-FFF2-40B4-BE49-F238E27FC236}">
                    <a16:creationId xmlns:a16="http://schemas.microsoft.com/office/drawing/2014/main" id="{2360491A-671B-2047-B685-D1F00D73C75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1898922" y="4346741"/>
                <a:ext cx="1260000" cy="1260000"/>
              </a:xfrm>
              <a:prstGeom prst="snip2DiagRect">
                <a:avLst>
                  <a:gd name="adj1" fmla="val 26590"/>
                  <a:gd name="adj2" fmla="val 24760"/>
                </a:avLst>
              </a:prstGeom>
              <a:solidFill>
                <a:srgbClr val="FF0000"/>
              </a:solidFill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/>
              </a:p>
            </p:txBody>
          </p:sp>
          <p:sp>
            <p:nvSpPr>
              <p:cNvPr id="102" name="TextBox 101">
                <a:extLst>
                  <a:ext uri="{FF2B5EF4-FFF2-40B4-BE49-F238E27FC236}">
                    <a16:creationId xmlns:a16="http://schemas.microsoft.com/office/drawing/2014/main" id="{2166D3E6-BD87-0549-B03A-E365E1E34124}"/>
                  </a:ext>
                </a:extLst>
              </p:cNvPr>
              <p:cNvSpPr txBox="1"/>
              <p:nvPr/>
            </p:nvSpPr>
            <p:spPr>
              <a:xfrm>
                <a:off x="1771112" y="4603323"/>
                <a:ext cx="1515620" cy="69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b="1" dirty="0">
                    <a:solidFill>
                      <a:schemeClr val="bg1"/>
                    </a:solidFill>
                  </a:rPr>
                  <a:t>STOP</a:t>
                </a:r>
              </a:p>
            </p:txBody>
          </p:sp>
        </p:grp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5BA45743-3086-7648-A9F0-207BCC1956CC}"/>
                </a:ext>
              </a:extLst>
            </p:cNvPr>
            <p:cNvCxnSpPr>
              <a:cxnSpLocks/>
              <a:stCxn id="21" idx="3"/>
              <a:endCxn id="4" idx="1"/>
            </p:cNvCxnSpPr>
            <p:nvPr/>
          </p:nvCxnSpPr>
          <p:spPr>
            <a:xfrm>
              <a:off x="5762298" y="1275313"/>
              <a:ext cx="499264" cy="89718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>
              <a:extLst>
                <a:ext uri="{FF2B5EF4-FFF2-40B4-BE49-F238E27FC236}">
                  <a16:creationId xmlns:a16="http://schemas.microsoft.com/office/drawing/2014/main" id="{47E5E526-9600-1C4E-9360-C7947963E9A4}"/>
                </a:ext>
              </a:extLst>
            </p:cNvPr>
            <p:cNvCxnSpPr>
              <a:cxnSpLocks/>
              <a:stCxn id="4" idx="3"/>
              <a:endCxn id="10" idx="7"/>
            </p:cNvCxnSpPr>
            <p:nvPr/>
          </p:nvCxnSpPr>
          <p:spPr>
            <a:xfrm flipH="1">
              <a:off x="5330582" y="2936175"/>
              <a:ext cx="930980" cy="90940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Arrow Connector 113">
              <a:extLst>
                <a:ext uri="{FF2B5EF4-FFF2-40B4-BE49-F238E27FC236}">
                  <a16:creationId xmlns:a16="http://schemas.microsoft.com/office/drawing/2014/main" id="{4D5AAE31-A89E-2B47-8559-CDA0621E7267}"/>
                </a:ext>
              </a:extLst>
            </p:cNvPr>
            <p:cNvCxnSpPr>
              <a:cxnSpLocks/>
            </p:cNvCxnSpPr>
            <p:nvPr/>
          </p:nvCxnSpPr>
          <p:spPr>
            <a:xfrm>
              <a:off x="6992616" y="2963381"/>
              <a:ext cx="402564" cy="387229"/>
            </a:xfrm>
            <a:prstGeom prst="straightConnector1">
              <a:avLst/>
            </a:prstGeom>
            <a:ln w="38100">
              <a:solidFill>
                <a:srgbClr val="0432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5AE0E382-10AD-4C41-9234-FD252688F25A}"/>
                </a:ext>
              </a:extLst>
            </p:cNvPr>
            <p:cNvSpPr txBox="1"/>
            <p:nvPr/>
          </p:nvSpPr>
          <p:spPr>
            <a:xfrm>
              <a:off x="7087217" y="2676375"/>
              <a:ext cx="6495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N</a:t>
              </a: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2ECD2C06-6DBB-804C-86E0-47CA1FFBAF37}"/>
                </a:ext>
              </a:extLst>
            </p:cNvPr>
            <p:cNvSpPr txBox="1"/>
            <p:nvPr/>
          </p:nvSpPr>
          <p:spPr>
            <a:xfrm>
              <a:off x="3852583" y="4367810"/>
              <a:ext cx="6495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Y</a:t>
              </a: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1AAC2C1E-AE23-764E-9226-7ECFE77BEE80}"/>
                </a:ext>
              </a:extLst>
            </p:cNvPr>
            <p:cNvSpPr txBox="1"/>
            <p:nvPr/>
          </p:nvSpPr>
          <p:spPr>
            <a:xfrm>
              <a:off x="5480569" y="4365209"/>
              <a:ext cx="64952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/>
                <a:t>N</a:t>
              </a:r>
            </a:p>
          </p:txBody>
        </p:sp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47CF0482-46CB-7A41-B71C-42815D97CAA8}"/>
                </a:ext>
              </a:extLst>
            </p:cNvPr>
            <p:cNvSpPr txBox="1"/>
            <p:nvPr/>
          </p:nvSpPr>
          <p:spPr>
            <a:xfrm>
              <a:off x="8168168" y="3811920"/>
              <a:ext cx="12558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/>
                <a:t>more</a:t>
              </a:r>
              <a:br>
                <a:rPr lang="en-US" sz="2400" i="1" dirty="0"/>
              </a:br>
              <a:r>
                <a:rPr lang="en-US" sz="2400" i="1" dirty="0"/>
                <a:t>choices</a:t>
              </a: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0FBF077A-3741-F648-AB0B-6EB5155B2030}"/>
                </a:ext>
              </a:extLst>
            </p:cNvPr>
            <p:cNvSpPr txBox="1"/>
            <p:nvPr/>
          </p:nvSpPr>
          <p:spPr>
            <a:xfrm>
              <a:off x="2114157" y="5500596"/>
              <a:ext cx="125583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i="1" dirty="0"/>
                <a:t>more</a:t>
              </a:r>
              <a:br>
                <a:rPr lang="en-US" sz="2400" i="1" dirty="0"/>
              </a:br>
              <a:r>
                <a:rPr lang="en-US" sz="2400" i="1" dirty="0"/>
                <a:t>choices</a:t>
              </a:r>
            </a:p>
          </p:txBody>
        </p:sp>
        <p:cxnSp>
          <p:nvCxnSpPr>
            <p:cNvPr id="99" name="Straight Arrow Connector 98">
              <a:extLst>
                <a:ext uri="{FF2B5EF4-FFF2-40B4-BE49-F238E27FC236}">
                  <a16:creationId xmlns:a16="http://schemas.microsoft.com/office/drawing/2014/main" id="{FD376E2F-98EA-4141-9129-8A4A32624998}"/>
                </a:ext>
              </a:extLst>
            </p:cNvPr>
            <p:cNvCxnSpPr>
              <a:cxnSpLocks/>
              <a:stCxn id="10" idx="5"/>
            </p:cNvCxnSpPr>
            <p:nvPr/>
          </p:nvCxnSpPr>
          <p:spPr>
            <a:xfrm>
              <a:off x="5330582" y="4609257"/>
              <a:ext cx="486831" cy="715207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Arrow Connector 103">
              <a:extLst>
                <a:ext uri="{FF2B5EF4-FFF2-40B4-BE49-F238E27FC236}">
                  <a16:creationId xmlns:a16="http://schemas.microsoft.com/office/drawing/2014/main" id="{E3649CDA-D09B-6F47-9472-8CC4245A11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164633" y="4621000"/>
              <a:ext cx="402564" cy="387229"/>
            </a:xfrm>
            <a:prstGeom prst="straightConnector1">
              <a:avLst/>
            </a:prstGeom>
            <a:ln w="38100">
              <a:solidFill>
                <a:srgbClr val="0432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BDC07610-39C9-E743-9632-4094DEC16987}"/>
                </a:ext>
              </a:extLst>
            </p:cNvPr>
            <p:cNvSpPr txBox="1"/>
            <p:nvPr/>
          </p:nvSpPr>
          <p:spPr>
            <a:xfrm>
              <a:off x="3059672" y="4544025"/>
              <a:ext cx="12558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</a:rPr>
                <a:t>p=0.01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181E1B33-B91E-F942-BC6D-9DC347A9B151}"/>
                </a:ext>
              </a:extLst>
            </p:cNvPr>
            <p:cNvSpPr txBox="1"/>
            <p:nvPr/>
          </p:nvSpPr>
          <p:spPr>
            <a:xfrm>
              <a:off x="5957338" y="4544025"/>
              <a:ext cx="12558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</a:rPr>
                <a:t>p=0.99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391EE846-226F-4846-B2C6-794962AA5CAC}"/>
                </a:ext>
              </a:extLst>
            </p:cNvPr>
            <p:cNvSpPr txBox="1"/>
            <p:nvPr/>
          </p:nvSpPr>
          <p:spPr>
            <a:xfrm>
              <a:off x="4783979" y="2794944"/>
              <a:ext cx="12558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</a:rPr>
                <a:t>p=0.02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57FD47CA-E3C1-6F44-89FC-026856FEB8E4}"/>
                </a:ext>
              </a:extLst>
            </p:cNvPr>
            <p:cNvSpPr txBox="1"/>
            <p:nvPr/>
          </p:nvSpPr>
          <p:spPr>
            <a:xfrm>
              <a:off x="7681645" y="2794944"/>
              <a:ext cx="125583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7030A0"/>
                  </a:solidFill>
                </a:rPr>
                <a:t>p=0.98</a:t>
              </a:r>
            </a:p>
          </p:txBody>
        </p: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EACB2D88-B27C-0F49-9C25-0B129F5C2F3F}"/>
                </a:ext>
              </a:extLst>
            </p:cNvPr>
            <p:cNvGrpSpPr>
              <a:grpSpLocks noChangeAspect="1"/>
            </p:cNvGrpSpPr>
            <p:nvPr/>
          </p:nvGrpSpPr>
          <p:grpSpPr>
            <a:xfrm flipH="1">
              <a:off x="5209576" y="710671"/>
              <a:ext cx="1548902" cy="842128"/>
              <a:chOff x="2721162" y="2446419"/>
              <a:chExt cx="2633236" cy="1431672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B7E8DF0E-ABCA-EB41-81E8-AAB753E6C4F0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231439" y="3075541"/>
                <a:ext cx="363595" cy="36359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D32ACFE5-033D-4C46-8986-4023DCBD16D5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2945332" y="3499144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5F6B3B18-CAD9-6246-A16B-66085848AD9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10024" y="3499144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>
                <a:extLst>
                  <a:ext uri="{FF2B5EF4-FFF2-40B4-BE49-F238E27FC236}">
                    <a16:creationId xmlns:a16="http://schemas.microsoft.com/office/drawing/2014/main" id="{9EEC210B-80DB-9345-8EBE-E15629B7CE9C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361486" y="3096000"/>
                <a:ext cx="363595" cy="363595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>
                <a:extLst>
                  <a:ext uri="{FF2B5EF4-FFF2-40B4-BE49-F238E27FC236}">
                    <a16:creationId xmlns:a16="http://schemas.microsoft.com/office/drawing/2014/main" id="{7A3CD94C-9ADE-8048-9B60-131CC8852E23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4744418" y="3519603"/>
                <a:ext cx="242397" cy="242397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Oval 5">
                <a:extLst>
                  <a:ext uri="{FF2B5EF4-FFF2-40B4-BE49-F238E27FC236}">
                    <a16:creationId xmlns:a16="http://schemas.microsoft.com/office/drawing/2014/main" id="{A75ED6E8-B413-6B47-97BC-93F091B6848B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3678910" y="2446419"/>
                <a:ext cx="540000" cy="540000"/>
              </a:xfrm>
              <a:prstGeom prst="ellipse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225D8EA1-5533-C34B-8170-FA39B1BBB525}"/>
                  </a:ext>
                </a:extLst>
              </p:cNvPr>
              <p:cNvCxnSpPr>
                <a:stCxn id="6" idx="3"/>
                <a:endCxn id="17" idx="7"/>
              </p:cNvCxnSpPr>
              <p:nvPr/>
            </p:nvCxnSpPr>
            <p:spPr>
              <a:xfrm flipH="1">
                <a:off x="3541787" y="2907338"/>
                <a:ext cx="216204" cy="221450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FED326A5-17D0-D140-B9D8-6B026D282FD2}"/>
                  </a:ext>
                </a:extLst>
              </p:cNvPr>
              <p:cNvCxnSpPr>
                <a:cxnSpLocks/>
                <a:stCxn id="6" idx="5"/>
                <a:endCxn id="21" idx="1"/>
              </p:cNvCxnSpPr>
              <p:nvPr/>
            </p:nvCxnSpPr>
            <p:spPr>
              <a:xfrm>
                <a:off x="4139829" y="2907338"/>
                <a:ext cx="274904" cy="241909"/>
              </a:xfrm>
              <a:prstGeom prst="line">
                <a:avLst/>
              </a:prstGeom>
              <a:ln w="285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3B6516B6-F9F2-2045-BEA0-C9B524467149}"/>
                  </a:ext>
                </a:extLst>
              </p:cNvPr>
              <p:cNvCxnSpPr>
                <a:cxnSpLocks/>
                <a:stCxn id="17" idx="3"/>
                <a:endCxn id="18" idx="7"/>
              </p:cNvCxnSpPr>
              <p:nvPr/>
            </p:nvCxnSpPr>
            <p:spPr>
              <a:xfrm flipH="1">
                <a:off x="3152231" y="3385889"/>
                <a:ext cx="13245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04CBC05B-1840-6544-AABB-94416FD3622C}"/>
                  </a:ext>
                </a:extLst>
              </p:cNvPr>
              <p:cNvCxnSpPr>
                <a:cxnSpLocks/>
                <a:stCxn id="17" idx="5"/>
                <a:endCxn id="19" idx="1"/>
              </p:cNvCxnSpPr>
              <p:nvPr/>
            </p:nvCxnSpPr>
            <p:spPr>
              <a:xfrm>
                <a:off x="3541787" y="3385889"/>
                <a:ext cx="103735" cy="148753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151B03E-C252-CB46-B6B4-2FE6F418B3E4}"/>
                  </a:ext>
                </a:extLst>
              </p:cNvPr>
              <p:cNvCxnSpPr>
                <a:cxnSpLocks/>
                <a:stCxn id="21" idx="5"/>
                <a:endCxn id="22" idx="1"/>
              </p:cNvCxnSpPr>
              <p:nvPr/>
            </p:nvCxnSpPr>
            <p:spPr>
              <a:xfrm>
                <a:off x="4671834" y="3406347"/>
                <a:ext cx="108083" cy="148756"/>
              </a:xfrm>
              <a:prstGeom prst="line">
                <a:avLst/>
              </a:prstGeom>
              <a:ln w="28575">
                <a:solidFill>
                  <a:schemeClr val="accent6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42A0BF16-9D8B-FF41-BF23-F1CF834F0A63}"/>
                  </a:ext>
                </a:extLst>
              </p:cNvPr>
              <p:cNvSpPr txBox="1"/>
              <p:nvPr/>
            </p:nvSpPr>
            <p:spPr>
              <a:xfrm>
                <a:off x="2721162" y="3508759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7D78A5B7-7654-A14D-90FD-7C9D08211CDF}"/>
                  </a:ext>
                </a:extLst>
              </p:cNvPr>
              <p:cNvSpPr txBox="1"/>
              <p:nvPr/>
            </p:nvSpPr>
            <p:spPr>
              <a:xfrm>
                <a:off x="3046369" y="3508759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9A30A3E9-F478-8F4F-BB65-FBC87BBB2C6D}"/>
                  </a:ext>
                </a:extLst>
              </p:cNvPr>
              <p:cNvSpPr txBox="1"/>
              <p:nvPr/>
            </p:nvSpPr>
            <p:spPr>
              <a:xfrm>
                <a:off x="3448853" y="3508759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0BCDD23-B4A6-7043-8F16-00CB2C18BB39}"/>
                  </a:ext>
                </a:extLst>
              </p:cNvPr>
              <p:cNvSpPr txBox="1"/>
              <p:nvPr/>
            </p:nvSpPr>
            <p:spPr>
              <a:xfrm>
                <a:off x="3744787" y="3508759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A7D65314-C2AE-A349-84E4-327579068DCD}"/>
                  </a:ext>
                </a:extLst>
              </p:cNvPr>
              <p:cNvSpPr txBox="1"/>
              <p:nvPr/>
            </p:nvSpPr>
            <p:spPr>
              <a:xfrm>
                <a:off x="5011034" y="3508759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5487F160-97AD-914A-943B-571DE895EFE6}"/>
                  </a:ext>
                </a:extLst>
              </p:cNvPr>
              <p:cNvSpPr txBox="1"/>
              <p:nvPr/>
            </p:nvSpPr>
            <p:spPr>
              <a:xfrm>
                <a:off x="4630086" y="3508759"/>
                <a:ext cx="34336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…</a:t>
                </a:r>
              </a:p>
            </p:txBody>
          </p:sp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68F245F-B8B7-4E62-F711-140C7B54124E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21.4</a:t>
            </a: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87F9BF4D-6D1E-C51B-5476-9BC95A68B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decision tree </a:t>
            </a:r>
            <a:br>
              <a:rPr lang="en-US" dirty="0"/>
            </a:br>
            <a:r>
              <a:rPr lang="en-US" sz="3200" dirty="0"/>
              <a:t>taking into account emergency vehicles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75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426F29E2-24AE-BC9A-4007-375A261B0961}"/>
              </a:ext>
            </a:extLst>
          </p:cNvPr>
          <p:cNvGrpSpPr/>
          <p:nvPr/>
        </p:nvGrpSpPr>
        <p:grpSpPr>
          <a:xfrm>
            <a:off x="592724" y="572295"/>
            <a:ext cx="11621878" cy="6343126"/>
            <a:chOff x="18569" y="295850"/>
            <a:chExt cx="11621878" cy="6343126"/>
          </a:xfrm>
        </p:grpSpPr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F4A21319-2FF2-8B43-9BA9-58F2ED646910}"/>
                </a:ext>
              </a:extLst>
            </p:cNvPr>
            <p:cNvGrpSpPr/>
            <p:nvPr/>
          </p:nvGrpSpPr>
          <p:grpSpPr>
            <a:xfrm>
              <a:off x="1689653" y="1292088"/>
              <a:ext cx="4446145" cy="1073426"/>
              <a:chOff x="1073427" y="1292088"/>
              <a:chExt cx="4446145" cy="1073426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E6925E1B-4F9F-3548-8835-118D9ABDC290}"/>
                  </a:ext>
                </a:extLst>
              </p:cNvPr>
              <p:cNvSpPr/>
              <p:nvPr/>
            </p:nvSpPr>
            <p:spPr>
              <a:xfrm>
                <a:off x="2484783" y="1292088"/>
                <a:ext cx="1371600" cy="10734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ts val="4000"/>
                  </a:lnSpc>
                </a:pPr>
                <a:endParaRPr lang="en-US" sz="4000"/>
              </a:p>
            </p:txBody>
          </p:sp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5C25B50-4771-524A-9646-2B7F390DF4F0}"/>
                  </a:ext>
                </a:extLst>
              </p:cNvPr>
              <p:cNvSpPr txBox="1"/>
              <p:nvPr/>
            </p:nvSpPr>
            <p:spPr>
              <a:xfrm>
                <a:off x="1073427" y="1522564"/>
                <a:ext cx="407484" cy="6124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ts val="4000"/>
                  </a:lnSpc>
                </a:pPr>
                <a:r>
                  <a:rPr lang="en-US" sz="4000" dirty="0"/>
                  <a:t>x</a:t>
                </a:r>
              </a:p>
            </p:txBody>
          </p:sp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4FAEC8E-FEE8-1E4C-ADC3-DF300A70B100}"/>
                  </a:ext>
                </a:extLst>
              </p:cNvPr>
              <p:cNvSpPr txBox="1"/>
              <p:nvPr/>
            </p:nvSpPr>
            <p:spPr>
              <a:xfrm>
                <a:off x="2671888" y="1474858"/>
                <a:ext cx="997389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000" dirty="0">
                    <a:solidFill>
                      <a:schemeClr val="bg1"/>
                    </a:solidFill>
                  </a:rPr>
                  <a:t>B(x)</a:t>
                </a:r>
              </a:p>
            </p:txBody>
          </p:sp>
          <p:cxnSp>
            <p:nvCxnSpPr>
              <p:cNvPr id="6" name="Straight Arrow Connector 5">
                <a:extLst>
                  <a:ext uri="{FF2B5EF4-FFF2-40B4-BE49-F238E27FC236}">
                    <a16:creationId xmlns:a16="http://schemas.microsoft.com/office/drawing/2014/main" id="{92FDF73D-DC53-4F41-A307-BF6C22C102DD}"/>
                  </a:ext>
                </a:extLst>
              </p:cNvPr>
              <p:cNvCxnSpPr>
                <a:stCxn id="3" idx="3"/>
                <a:endCxn id="2" idx="1"/>
              </p:cNvCxnSpPr>
              <p:nvPr/>
            </p:nvCxnSpPr>
            <p:spPr>
              <a:xfrm flipV="1">
                <a:off x="1480911" y="1828801"/>
                <a:ext cx="1003872" cy="1"/>
              </a:xfrm>
              <a:prstGeom prst="straightConnector1">
                <a:avLst/>
              </a:prstGeom>
              <a:ln w="76200">
                <a:solidFill>
                  <a:srgbClr val="0432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6316CC49-3F8C-3945-9D8B-DC68FEB5F20D}"/>
                  </a:ext>
                </a:extLst>
              </p:cNvPr>
              <p:cNvCxnSpPr/>
              <p:nvPr/>
            </p:nvCxnSpPr>
            <p:spPr>
              <a:xfrm flipV="1">
                <a:off x="3856383" y="1842771"/>
                <a:ext cx="1003872" cy="1"/>
              </a:xfrm>
              <a:prstGeom prst="straightConnector1">
                <a:avLst/>
              </a:prstGeom>
              <a:ln w="76200">
                <a:solidFill>
                  <a:srgbClr val="0432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792F0C7-179B-4F4B-8BA5-A0A273147113}"/>
                  </a:ext>
                </a:extLst>
              </p:cNvPr>
              <p:cNvSpPr txBox="1"/>
              <p:nvPr/>
            </p:nvSpPr>
            <p:spPr>
              <a:xfrm>
                <a:off x="4860255" y="1663485"/>
                <a:ext cx="659317" cy="6210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4000"/>
                  </a:lnSpc>
                </a:pPr>
                <a:r>
                  <a:rPr lang="en-US" sz="5400" dirty="0">
                    <a:solidFill>
                      <a:srgbClr val="D80003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✘</a:t>
                </a:r>
              </a:p>
            </p:txBody>
          </p:sp>
        </p:grp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C9EBBF2-7D40-8B40-8A32-2642BEF864D8}"/>
                </a:ext>
              </a:extLst>
            </p:cNvPr>
            <p:cNvSpPr txBox="1"/>
            <p:nvPr/>
          </p:nvSpPr>
          <p:spPr>
            <a:xfrm>
              <a:off x="1471644" y="838242"/>
              <a:ext cx="843501" cy="55829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ts val="4000"/>
                </a:lnSpc>
              </a:pPr>
              <a:r>
                <a:rPr lang="en-US" sz="2800" dirty="0"/>
                <a:t>input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02E5AFC-76F7-3E4A-A1DE-511AA4D6A520}"/>
                </a:ext>
              </a:extLst>
            </p:cNvPr>
            <p:cNvSpPr txBox="1"/>
            <p:nvPr/>
          </p:nvSpPr>
          <p:spPr>
            <a:xfrm>
              <a:off x="2982582" y="295850"/>
              <a:ext cx="1648207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black-box </a:t>
              </a:r>
              <a:br>
                <a:rPr lang="en-US" sz="2800" dirty="0"/>
              </a:br>
              <a:r>
                <a:rPr lang="en-US" sz="2800" dirty="0"/>
                <a:t>algorithm</a:t>
              </a:r>
            </a:p>
          </p:txBody>
        </p:sp>
        <p:sp>
          <p:nvSpPr>
            <p:cNvPr id="14" name="Oval Callout 13">
              <a:extLst>
                <a:ext uri="{FF2B5EF4-FFF2-40B4-BE49-F238E27FC236}">
                  <a16:creationId xmlns:a16="http://schemas.microsoft.com/office/drawing/2014/main" id="{BE2FC471-A250-7B40-BAC1-016C51D11C04}"/>
                </a:ext>
              </a:extLst>
            </p:cNvPr>
            <p:cNvSpPr/>
            <p:nvPr/>
          </p:nvSpPr>
          <p:spPr>
            <a:xfrm>
              <a:off x="6269968" y="497330"/>
              <a:ext cx="1124747" cy="954107"/>
            </a:xfrm>
            <a:prstGeom prst="wedgeEllipseCallout">
              <a:avLst>
                <a:gd name="adj1" fmla="val -60722"/>
                <a:gd name="adj2" fmla="val 67030"/>
              </a:avLst>
            </a:prstGeom>
            <a:solidFill>
              <a:srgbClr val="FF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4084AD5-FB1E-D446-BDD7-16294E901B1E}"/>
                </a:ext>
              </a:extLst>
            </p:cNvPr>
            <p:cNvSpPr txBox="1"/>
            <p:nvPr/>
          </p:nvSpPr>
          <p:spPr>
            <a:xfrm>
              <a:off x="6515132" y="708511"/>
              <a:ext cx="696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why?</a:t>
              </a:r>
            </a:p>
          </p:txBody>
        </p: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42DA2D74-6E56-2A47-B65C-109E2567BFB3}"/>
                </a:ext>
              </a:extLst>
            </p:cNvPr>
            <p:cNvGrpSpPr/>
            <p:nvPr/>
          </p:nvGrpSpPr>
          <p:grpSpPr>
            <a:xfrm>
              <a:off x="2057423" y="2971801"/>
              <a:ext cx="3458814" cy="914397"/>
              <a:chOff x="1441197" y="2971801"/>
              <a:chExt cx="3458814" cy="914397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4FF1C1A7-8CF2-E746-AD12-1AFA78C596A3}"/>
                  </a:ext>
                </a:extLst>
              </p:cNvPr>
              <p:cNvGrpSpPr/>
              <p:nvPr/>
            </p:nvGrpSpPr>
            <p:grpSpPr>
              <a:xfrm>
                <a:off x="1441197" y="2971801"/>
                <a:ext cx="3458814" cy="914397"/>
                <a:chOff x="912723" y="1292088"/>
                <a:chExt cx="4660417" cy="1287095"/>
              </a:xfrm>
            </p:grpSpPr>
            <p:sp>
              <p:nvSpPr>
                <p:cNvPr id="22" name="Rectangle 21">
                  <a:extLst>
                    <a:ext uri="{FF2B5EF4-FFF2-40B4-BE49-F238E27FC236}">
                      <a16:creationId xmlns:a16="http://schemas.microsoft.com/office/drawing/2014/main" id="{4815F96F-F7D0-2B4D-8992-6FECADC9163A}"/>
                    </a:ext>
                  </a:extLst>
                </p:cNvPr>
                <p:cNvSpPr/>
                <p:nvPr/>
              </p:nvSpPr>
              <p:spPr>
                <a:xfrm>
                  <a:off x="2484783" y="1292088"/>
                  <a:ext cx="1371600" cy="1073426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ts val="4000"/>
                    </a:lnSpc>
                  </a:pPr>
                  <a:endParaRPr lang="en-US" sz="2800"/>
                </a:p>
              </p:txBody>
            </p:sp>
            <p:sp>
              <p:nvSpPr>
                <p:cNvPr id="23" name="TextBox 22">
                  <a:extLst>
                    <a:ext uri="{FF2B5EF4-FFF2-40B4-BE49-F238E27FC236}">
                      <a16:creationId xmlns:a16="http://schemas.microsoft.com/office/drawing/2014/main" id="{080A38C0-70CD-3241-AA94-457BA424DC89}"/>
                    </a:ext>
                  </a:extLst>
                </p:cNvPr>
                <p:cNvSpPr txBox="1"/>
                <p:nvPr/>
              </p:nvSpPr>
              <p:spPr>
                <a:xfrm>
                  <a:off x="912723" y="1354682"/>
                  <a:ext cx="704557" cy="8048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lnSpc>
                      <a:spcPts val="4000"/>
                    </a:lnSpc>
                  </a:pPr>
                  <a:r>
                    <a:rPr lang="en-US" sz="2800" dirty="0"/>
                    <a:t>x</a:t>
                  </a:r>
                  <a:r>
                    <a:rPr lang="en-US" sz="2800" baseline="-25000" dirty="0"/>
                    <a:t>1</a:t>
                  </a:r>
                </a:p>
              </p:txBody>
            </p:sp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1EA61BF8-1D4C-2A42-823E-56764CFE4412}"/>
                    </a:ext>
                  </a:extLst>
                </p:cNvPr>
                <p:cNvSpPr txBox="1"/>
                <p:nvPr/>
              </p:nvSpPr>
              <p:spPr>
                <a:xfrm>
                  <a:off x="2671889" y="1474858"/>
                  <a:ext cx="1179734" cy="7364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dirty="0">
                      <a:solidFill>
                        <a:schemeClr val="bg1"/>
                      </a:solidFill>
                    </a:rPr>
                    <a:t>B(x</a:t>
                  </a:r>
                  <a:r>
                    <a:rPr lang="en-US" sz="2800" baseline="-25000" dirty="0">
                      <a:solidFill>
                        <a:schemeClr val="bg1"/>
                      </a:solidFill>
                    </a:rPr>
                    <a:t>1</a:t>
                  </a:r>
                  <a:r>
                    <a:rPr lang="en-US" sz="2800" dirty="0">
                      <a:solidFill>
                        <a:schemeClr val="bg1"/>
                      </a:solidFill>
                    </a:rPr>
                    <a:t>)</a:t>
                  </a:r>
                </a:p>
              </p:txBody>
            </p:sp>
            <p:cxnSp>
              <p:nvCxnSpPr>
                <p:cNvPr id="26" name="Straight Arrow Connector 25">
                  <a:extLst>
                    <a:ext uri="{FF2B5EF4-FFF2-40B4-BE49-F238E27FC236}">
                      <a16:creationId xmlns:a16="http://schemas.microsoft.com/office/drawing/2014/main" id="{E7E22FC2-C1AE-D847-8704-3663FCC659AE}"/>
                    </a:ext>
                  </a:extLst>
                </p:cNvPr>
                <p:cNvCxnSpPr/>
                <p:nvPr/>
              </p:nvCxnSpPr>
              <p:spPr>
                <a:xfrm flipV="1">
                  <a:off x="3856383" y="1842771"/>
                  <a:ext cx="1003872" cy="1"/>
                </a:xfrm>
                <a:prstGeom prst="straightConnector1">
                  <a:avLst/>
                </a:prstGeom>
                <a:ln w="57150">
                  <a:solidFill>
                    <a:srgbClr val="0432FF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18BF960D-6478-7A44-A539-0A7D000E5C21}"/>
                    </a:ext>
                  </a:extLst>
                </p:cNvPr>
                <p:cNvSpPr txBox="1"/>
                <p:nvPr/>
              </p:nvSpPr>
              <p:spPr>
                <a:xfrm>
                  <a:off x="4913823" y="1520662"/>
                  <a:ext cx="659317" cy="10585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4000"/>
                    </a:lnSpc>
                  </a:pPr>
                  <a:r>
                    <a:rPr lang="en-US" sz="4000" dirty="0">
                      <a:solidFill>
                        <a:srgbClr val="D80003"/>
                      </a:solidFill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✘</a:t>
                  </a:r>
                </a:p>
              </p:txBody>
            </p:sp>
          </p:grp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B834BF35-CF44-BA4B-A1C7-714B1ECC8D68}"/>
                  </a:ext>
                </a:extLst>
              </p:cNvPr>
              <p:cNvCxnSpPr/>
              <p:nvPr/>
            </p:nvCxnSpPr>
            <p:spPr>
              <a:xfrm flipV="1">
                <a:off x="1890723" y="3357877"/>
                <a:ext cx="745042" cy="1"/>
              </a:xfrm>
              <a:prstGeom prst="straightConnector1">
                <a:avLst/>
              </a:prstGeom>
              <a:ln w="57150">
                <a:solidFill>
                  <a:srgbClr val="0432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1FAE3DD1-69E0-444C-8AC3-ABEC7CF8D018}"/>
                </a:ext>
              </a:extLst>
            </p:cNvPr>
            <p:cNvGrpSpPr/>
            <p:nvPr/>
          </p:nvGrpSpPr>
          <p:grpSpPr>
            <a:xfrm>
              <a:off x="2057423" y="3958569"/>
              <a:ext cx="3498570" cy="767681"/>
              <a:chOff x="912723" y="1292088"/>
              <a:chExt cx="4713985" cy="1080579"/>
            </a:xfrm>
          </p:grpSpPr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628A8ACF-5730-0147-A485-C08B375C8ACE}"/>
                  </a:ext>
                </a:extLst>
              </p:cNvPr>
              <p:cNvSpPr/>
              <p:nvPr/>
            </p:nvSpPr>
            <p:spPr>
              <a:xfrm>
                <a:off x="2484783" y="1292088"/>
                <a:ext cx="1371600" cy="107342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ts val="4000"/>
                  </a:lnSpc>
                </a:pPr>
                <a:endParaRPr lang="en-US" sz="2800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36EBBCF-1E8C-B54E-88B7-DA999A2FD998}"/>
                  </a:ext>
                </a:extLst>
              </p:cNvPr>
              <p:cNvSpPr txBox="1"/>
              <p:nvPr/>
            </p:nvSpPr>
            <p:spPr>
              <a:xfrm>
                <a:off x="912723" y="1354682"/>
                <a:ext cx="704557" cy="8048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ts val="4000"/>
                  </a:lnSpc>
                </a:pPr>
                <a:r>
                  <a:rPr lang="en-US" sz="2800" dirty="0"/>
                  <a:t>x</a:t>
                </a:r>
                <a:r>
                  <a:rPr lang="en-US" sz="2800" baseline="-25000" dirty="0"/>
                  <a:t>1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9B70259F-83BE-4A4E-9C2E-1BA6A7F81418}"/>
                  </a:ext>
                </a:extLst>
              </p:cNvPr>
              <p:cNvSpPr txBox="1"/>
              <p:nvPr/>
            </p:nvSpPr>
            <p:spPr>
              <a:xfrm>
                <a:off x="2671887" y="1474858"/>
                <a:ext cx="1179734" cy="73647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>
                    <a:solidFill>
                      <a:schemeClr val="bg1"/>
                    </a:solidFill>
                  </a:rPr>
                  <a:t>B(x</a:t>
                </a:r>
                <a:r>
                  <a:rPr lang="en-US" sz="2800" baseline="-25000" dirty="0">
                    <a:solidFill>
                      <a:schemeClr val="bg1"/>
                    </a:solidFill>
                  </a:rPr>
                  <a:t>2</a:t>
                </a:r>
                <a:r>
                  <a:rPr lang="en-US" sz="2800" dirty="0">
                    <a:solidFill>
                      <a:schemeClr val="bg1"/>
                    </a:solidFill>
                  </a:rPr>
                  <a:t>)</a:t>
                </a:r>
              </a:p>
            </p:txBody>
          </p: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80EE7520-DDC9-9F47-9E95-7F1229A4C437}"/>
                  </a:ext>
                </a:extLst>
              </p:cNvPr>
              <p:cNvCxnSpPr/>
              <p:nvPr/>
            </p:nvCxnSpPr>
            <p:spPr>
              <a:xfrm flipV="1">
                <a:off x="3856383" y="1842771"/>
                <a:ext cx="1003872" cy="1"/>
              </a:xfrm>
              <a:prstGeom prst="straightConnector1">
                <a:avLst/>
              </a:prstGeom>
              <a:ln w="57150">
                <a:solidFill>
                  <a:srgbClr val="0432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061E5EDA-31A2-0949-9D84-8EA1CE76174E}"/>
                  </a:ext>
                </a:extLst>
              </p:cNvPr>
              <p:cNvSpPr txBox="1"/>
              <p:nvPr/>
            </p:nvSpPr>
            <p:spPr>
              <a:xfrm>
                <a:off x="4967391" y="1520662"/>
                <a:ext cx="659317" cy="852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ts val="4000"/>
                  </a:lnSpc>
                </a:pPr>
                <a:r>
                  <a:rPr lang="en-US" sz="4000" dirty="0">
                    <a:solidFill>
                      <a:srgbClr val="009041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✔</a:t>
                </a:r>
                <a:endParaRPr lang="en-US" sz="4000" dirty="0">
                  <a:solidFill>
                    <a:srgbClr val="D80003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endParaRPr>
              </a:p>
            </p:txBody>
          </p:sp>
        </p:grpSp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F05E2227-2E48-5443-BD8B-5837911A693B}"/>
                </a:ext>
              </a:extLst>
            </p:cNvPr>
            <p:cNvCxnSpPr/>
            <p:nvPr/>
          </p:nvCxnSpPr>
          <p:spPr>
            <a:xfrm flipV="1">
              <a:off x="2506949" y="4344645"/>
              <a:ext cx="745042" cy="1"/>
            </a:xfrm>
            <a:prstGeom prst="straightConnector1">
              <a:avLst/>
            </a:prstGeom>
            <a:ln w="57150">
              <a:solidFill>
                <a:srgbClr val="0432FF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A1A833F0-F857-0D43-9B94-0B7F710148A3}"/>
                </a:ext>
              </a:extLst>
            </p:cNvPr>
            <p:cNvGrpSpPr/>
            <p:nvPr/>
          </p:nvGrpSpPr>
          <p:grpSpPr>
            <a:xfrm>
              <a:off x="2077278" y="5637915"/>
              <a:ext cx="3458814" cy="914397"/>
              <a:chOff x="1441197" y="2971801"/>
              <a:chExt cx="3458814" cy="914397"/>
            </a:xfrm>
          </p:grpSpPr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id="{637390CA-A359-7C48-8358-3A9AA7638286}"/>
                  </a:ext>
                </a:extLst>
              </p:cNvPr>
              <p:cNvGrpSpPr/>
              <p:nvPr/>
            </p:nvGrpSpPr>
            <p:grpSpPr>
              <a:xfrm>
                <a:off x="1441197" y="2971801"/>
                <a:ext cx="3458814" cy="914397"/>
                <a:chOff x="912723" y="1292088"/>
                <a:chExt cx="4660417" cy="1287095"/>
              </a:xfrm>
            </p:grpSpPr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27A850A2-5B72-7140-B70E-A4C58882E5CD}"/>
                    </a:ext>
                  </a:extLst>
                </p:cNvPr>
                <p:cNvSpPr/>
                <p:nvPr/>
              </p:nvSpPr>
              <p:spPr>
                <a:xfrm>
                  <a:off x="2484783" y="1292088"/>
                  <a:ext cx="1371600" cy="1073426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ts val="4000"/>
                    </a:lnSpc>
                  </a:pPr>
                  <a:endParaRPr lang="en-US" sz="2800"/>
                </a:p>
              </p:txBody>
            </p:sp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64A13EC7-6036-8B4F-9915-54A7CCA131F0}"/>
                    </a:ext>
                  </a:extLst>
                </p:cNvPr>
                <p:cNvSpPr txBox="1"/>
                <p:nvPr/>
              </p:nvSpPr>
              <p:spPr>
                <a:xfrm>
                  <a:off x="912723" y="1354682"/>
                  <a:ext cx="458330" cy="80489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lnSpc>
                      <a:spcPts val="4000"/>
                    </a:lnSpc>
                  </a:pPr>
                  <a:r>
                    <a:rPr lang="en-US" sz="2800" dirty="0" err="1"/>
                    <a:t>x</a:t>
                  </a:r>
                  <a:r>
                    <a:rPr lang="en-US" sz="2800" baseline="-25000" dirty="0" err="1"/>
                    <a:t>n</a:t>
                  </a:r>
                  <a:endParaRPr lang="en-US" sz="2800" baseline="-25000" dirty="0"/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F7BD6647-E96A-6348-BCEE-85168EE04AE1}"/>
                    </a:ext>
                  </a:extLst>
                </p:cNvPr>
                <p:cNvSpPr txBox="1"/>
                <p:nvPr/>
              </p:nvSpPr>
              <p:spPr>
                <a:xfrm>
                  <a:off x="2671889" y="1474858"/>
                  <a:ext cx="1179734" cy="7364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800" dirty="0">
                      <a:solidFill>
                        <a:schemeClr val="bg1"/>
                      </a:solidFill>
                    </a:rPr>
                    <a:t>B(</a:t>
                  </a:r>
                  <a:r>
                    <a:rPr lang="en-US" sz="2800" dirty="0" err="1">
                      <a:solidFill>
                        <a:schemeClr val="bg1"/>
                      </a:solidFill>
                    </a:rPr>
                    <a:t>x</a:t>
                  </a:r>
                  <a:r>
                    <a:rPr lang="en-US" sz="2800" baseline="-25000" dirty="0" err="1">
                      <a:solidFill>
                        <a:schemeClr val="bg1"/>
                      </a:solidFill>
                    </a:rPr>
                    <a:t>n</a:t>
                  </a:r>
                  <a:r>
                    <a:rPr lang="en-US" sz="2800" dirty="0">
                      <a:solidFill>
                        <a:schemeClr val="bg1"/>
                      </a:solidFill>
                    </a:rPr>
                    <a:t>)</a:t>
                  </a:r>
                </a:p>
              </p:txBody>
            </p:sp>
            <p:cxnSp>
              <p:nvCxnSpPr>
                <p:cNvPr id="51" name="Straight Arrow Connector 50">
                  <a:extLst>
                    <a:ext uri="{FF2B5EF4-FFF2-40B4-BE49-F238E27FC236}">
                      <a16:creationId xmlns:a16="http://schemas.microsoft.com/office/drawing/2014/main" id="{BFED7FF1-52C6-4D4F-8030-D0A64A4CE8C2}"/>
                    </a:ext>
                  </a:extLst>
                </p:cNvPr>
                <p:cNvCxnSpPr/>
                <p:nvPr/>
              </p:nvCxnSpPr>
              <p:spPr>
                <a:xfrm flipV="1">
                  <a:off x="3856383" y="1842771"/>
                  <a:ext cx="1003872" cy="1"/>
                </a:xfrm>
                <a:prstGeom prst="straightConnector1">
                  <a:avLst/>
                </a:prstGeom>
                <a:ln w="57150">
                  <a:solidFill>
                    <a:srgbClr val="0432FF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6A5C2859-B063-964C-95FF-A3ACF57D3A44}"/>
                    </a:ext>
                  </a:extLst>
                </p:cNvPr>
                <p:cNvSpPr txBox="1"/>
                <p:nvPr/>
              </p:nvSpPr>
              <p:spPr>
                <a:xfrm>
                  <a:off x="4913823" y="1520662"/>
                  <a:ext cx="659317" cy="105852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>
                    <a:lnSpc>
                      <a:spcPts val="4000"/>
                    </a:lnSpc>
                  </a:pPr>
                  <a:r>
                    <a:rPr lang="en-US" sz="4000" dirty="0">
                      <a:solidFill>
                        <a:srgbClr val="D80003"/>
                      </a:solidFill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✘</a:t>
                  </a:r>
                </a:p>
              </p:txBody>
            </p:sp>
          </p:grpSp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B9C31DDE-4A77-704B-A28C-1066483A876B}"/>
                  </a:ext>
                </a:extLst>
              </p:cNvPr>
              <p:cNvCxnSpPr/>
              <p:nvPr/>
            </p:nvCxnSpPr>
            <p:spPr>
              <a:xfrm flipV="1">
                <a:off x="1890723" y="3357877"/>
                <a:ext cx="745042" cy="1"/>
              </a:xfrm>
              <a:prstGeom prst="straightConnector1">
                <a:avLst/>
              </a:prstGeom>
              <a:ln w="57150">
                <a:solidFill>
                  <a:srgbClr val="0432FF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78CBDC5B-E1C7-1E4A-B801-7CCCD004702E}"/>
                </a:ext>
              </a:extLst>
            </p:cNvPr>
            <p:cNvSpPr txBox="1"/>
            <p:nvPr/>
          </p:nvSpPr>
          <p:spPr>
            <a:xfrm>
              <a:off x="3356607" y="4387938"/>
              <a:ext cx="766557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6600" dirty="0"/>
                <a:t>...</a:t>
              </a:r>
            </a:p>
          </p:txBody>
        </p:sp>
        <p:sp>
          <p:nvSpPr>
            <p:cNvPr id="54" name="Left Brace 53">
              <a:extLst>
                <a:ext uri="{FF2B5EF4-FFF2-40B4-BE49-F238E27FC236}">
                  <a16:creationId xmlns:a16="http://schemas.microsoft.com/office/drawing/2014/main" id="{6ACB9CC6-C72D-C849-A1D8-47073FE5936C}"/>
                </a:ext>
              </a:extLst>
            </p:cNvPr>
            <p:cNvSpPr/>
            <p:nvPr/>
          </p:nvSpPr>
          <p:spPr>
            <a:xfrm>
              <a:off x="1571034" y="2971801"/>
              <a:ext cx="421750" cy="3424045"/>
            </a:xfrm>
            <a:prstGeom prst="leftBrace">
              <a:avLst>
                <a:gd name="adj1" fmla="val 34959"/>
                <a:gd name="adj2" fmla="val 31640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D80003"/>
                </a:solidFill>
              </a:endParaRP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645879E0-A07B-C942-B06E-D72767AA05CA}"/>
                </a:ext>
              </a:extLst>
            </p:cNvPr>
            <p:cNvSpPr txBox="1"/>
            <p:nvPr/>
          </p:nvSpPr>
          <p:spPr>
            <a:xfrm>
              <a:off x="18569" y="3673932"/>
              <a:ext cx="1608133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lots of</a:t>
              </a:r>
              <a:br>
                <a:rPr lang="en-US" sz="2800" dirty="0"/>
              </a:br>
              <a:r>
                <a:rPr lang="en-US" sz="2800" dirty="0"/>
                <a:t>variations</a:t>
              </a:r>
            </a:p>
          </p:txBody>
        </p: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35225DC9-027B-1E43-BC24-E4B8CF08F966}"/>
                </a:ext>
              </a:extLst>
            </p:cNvPr>
            <p:cNvGrpSpPr/>
            <p:nvPr/>
          </p:nvGrpSpPr>
          <p:grpSpPr>
            <a:xfrm>
              <a:off x="8929979" y="1598891"/>
              <a:ext cx="1733107" cy="1729409"/>
              <a:chOff x="8214361" y="1956702"/>
              <a:chExt cx="1733107" cy="1729409"/>
            </a:xfrm>
          </p:grpSpPr>
          <p:grpSp>
            <p:nvGrpSpPr>
              <p:cNvPr id="75" name="Group 74">
                <a:extLst>
                  <a:ext uri="{FF2B5EF4-FFF2-40B4-BE49-F238E27FC236}">
                    <a16:creationId xmlns:a16="http://schemas.microsoft.com/office/drawing/2014/main" id="{81B14BE7-0F56-A64C-A305-23F9EC941690}"/>
                  </a:ext>
                </a:extLst>
              </p:cNvPr>
              <p:cNvGrpSpPr/>
              <p:nvPr/>
            </p:nvGrpSpPr>
            <p:grpSpPr>
              <a:xfrm>
                <a:off x="8870480" y="2182744"/>
                <a:ext cx="1073290" cy="1503367"/>
                <a:chOff x="8870480" y="2182744"/>
                <a:chExt cx="1073290" cy="1503367"/>
              </a:xfrm>
              <a:solidFill>
                <a:schemeClr val="accent6">
                  <a:lumMod val="20000"/>
                  <a:lumOff val="80000"/>
                </a:schemeClr>
              </a:solidFill>
            </p:grpSpPr>
            <p:sp>
              <p:nvSpPr>
                <p:cNvPr id="72" name="Right Triangle 71">
                  <a:extLst>
                    <a:ext uri="{FF2B5EF4-FFF2-40B4-BE49-F238E27FC236}">
                      <a16:creationId xmlns:a16="http://schemas.microsoft.com/office/drawing/2014/main" id="{3BCDC5C3-D6B1-8849-90E6-B09ECAD995CE}"/>
                    </a:ext>
                  </a:extLst>
                </p:cNvPr>
                <p:cNvSpPr/>
                <p:nvPr/>
              </p:nvSpPr>
              <p:spPr>
                <a:xfrm flipH="1">
                  <a:off x="8870480" y="2182744"/>
                  <a:ext cx="1073290" cy="595543"/>
                </a:xfrm>
                <a:prstGeom prst="rtTriangle">
                  <a:avLst/>
                </a:prstGeom>
                <a:grpFill/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3" name="Right Triangle 72">
                  <a:extLst>
                    <a:ext uri="{FF2B5EF4-FFF2-40B4-BE49-F238E27FC236}">
                      <a16:creationId xmlns:a16="http://schemas.microsoft.com/office/drawing/2014/main" id="{BED826B0-F674-0B43-8B20-B42630F0A8B7}"/>
                    </a:ext>
                  </a:extLst>
                </p:cNvPr>
                <p:cNvSpPr/>
                <p:nvPr/>
              </p:nvSpPr>
              <p:spPr>
                <a:xfrm flipH="1" flipV="1">
                  <a:off x="8870480" y="2790849"/>
                  <a:ext cx="685865" cy="868982"/>
                </a:xfrm>
                <a:prstGeom prst="rtTriangle">
                  <a:avLst/>
                </a:prstGeom>
                <a:grpFill/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Rectangle 73">
                  <a:extLst>
                    <a:ext uri="{FF2B5EF4-FFF2-40B4-BE49-F238E27FC236}">
                      <a16:creationId xmlns:a16="http://schemas.microsoft.com/office/drawing/2014/main" id="{E5F08803-5408-A249-9D46-67C5CFDC0D80}"/>
                    </a:ext>
                  </a:extLst>
                </p:cNvPr>
                <p:cNvSpPr/>
                <p:nvPr/>
              </p:nvSpPr>
              <p:spPr>
                <a:xfrm>
                  <a:off x="9556345" y="2788151"/>
                  <a:ext cx="387425" cy="897960"/>
                </a:xfrm>
                <a:prstGeom prst="rect">
                  <a:avLst/>
                </a:prstGeom>
                <a:grpFill/>
                <a:ln>
                  <a:solidFill>
                    <a:schemeClr val="accent6">
                      <a:lumMod val="20000"/>
                      <a:lumOff val="8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1FB3689F-39F7-8F4D-9D05-708A9103E432}"/>
                  </a:ext>
                </a:extLst>
              </p:cNvPr>
              <p:cNvSpPr txBox="1"/>
              <p:nvPr/>
            </p:nvSpPr>
            <p:spPr>
              <a:xfrm>
                <a:off x="8496055" y="2330386"/>
                <a:ext cx="489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D80003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✘</a:t>
                </a:r>
              </a:p>
            </p:txBody>
          </p:sp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A8931262-CA60-7846-A298-F1C779859E3C}"/>
                  </a:ext>
                </a:extLst>
              </p:cNvPr>
              <p:cNvSpPr txBox="1"/>
              <p:nvPr/>
            </p:nvSpPr>
            <p:spPr>
              <a:xfrm>
                <a:off x="9229648" y="2950331"/>
                <a:ext cx="48932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9041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✔</a:t>
                </a:r>
                <a:endParaRPr lang="en-US" sz="2400" dirty="0">
                  <a:solidFill>
                    <a:srgbClr val="D80003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endParaRP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AD20404C-7675-934D-8D15-DCB65C69557E}"/>
                  </a:ext>
                </a:extLst>
              </p:cNvPr>
              <p:cNvSpPr txBox="1"/>
              <p:nvPr/>
            </p:nvSpPr>
            <p:spPr>
              <a:xfrm>
                <a:off x="8759246" y="3198167"/>
                <a:ext cx="489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D80003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✘</a:t>
                </a:r>
              </a:p>
            </p:txBody>
          </p:sp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5B80CD0F-9468-0449-8DC2-00834696025B}"/>
                  </a:ext>
                </a:extLst>
              </p:cNvPr>
              <p:cNvSpPr txBox="1"/>
              <p:nvPr/>
            </p:nvSpPr>
            <p:spPr>
              <a:xfrm>
                <a:off x="8369080" y="2901596"/>
                <a:ext cx="489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D80003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✘</a:t>
                </a:r>
              </a:p>
            </p:txBody>
          </p:sp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93E8A8BD-21C5-AB40-94F4-60D1ABE51DD5}"/>
                  </a:ext>
                </a:extLst>
              </p:cNvPr>
              <p:cNvSpPr txBox="1"/>
              <p:nvPr/>
            </p:nvSpPr>
            <p:spPr>
              <a:xfrm>
                <a:off x="9057088" y="2576311"/>
                <a:ext cx="48932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9041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✔</a:t>
                </a:r>
                <a:endParaRPr lang="en-US" sz="2400" dirty="0">
                  <a:solidFill>
                    <a:srgbClr val="D80003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endParaRP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6832E13E-4B7A-154D-B316-E70280860F38}"/>
                  </a:ext>
                </a:extLst>
              </p:cNvPr>
              <p:cNvSpPr txBox="1"/>
              <p:nvPr/>
            </p:nvSpPr>
            <p:spPr>
              <a:xfrm>
                <a:off x="9458144" y="2545995"/>
                <a:ext cx="48932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009041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✔</a:t>
                </a:r>
                <a:endParaRPr lang="en-US" sz="2400" dirty="0">
                  <a:solidFill>
                    <a:srgbClr val="D80003"/>
                  </a:solidFill>
                  <a:latin typeface="Arial Unicode MS" panose="020B0604020202020204" pitchFamily="34" charset="-128"/>
                  <a:ea typeface="Arial Unicode MS" panose="020B0604020202020204" pitchFamily="34" charset="-128"/>
                  <a:cs typeface="Arial Unicode MS" panose="020B0604020202020204" pitchFamily="34" charset="-128"/>
                </a:endParaRP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F788B3ED-4807-6143-A689-4910697554A2}"/>
                  </a:ext>
                </a:extLst>
              </p:cNvPr>
              <p:cNvSpPr txBox="1"/>
              <p:nvPr/>
            </p:nvSpPr>
            <p:spPr>
              <a:xfrm>
                <a:off x="8369080" y="2004818"/>
                <a:ext cx="489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D80003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✘</a:t>
                </a:r>
              </a:p>
            </p:txBody>
          </p:sp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5ED1768C-7357-B542-8C81-B1F4522B5896}"/>
                  </a:ext>
                </a:extLst>
              </p:cNvPr>
              <p:cNvSpPr txBox="1"/>
              <p:nvPr/>
            </p:nvSpPr>
            <p:spPr>
              <a:xfrm>
                <a:off x="9070857" y="2029915"/>
                <a:ext cx="48932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rgbClr val="D80003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rPr>
                  <a:t>✘</a:t>
                </a:r>
              </a:p>
            </p:txBody>
          </p: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3E5E1B8F-3F49-184F-81E7-329E0AD7B419}"/>
                  </a:ext>
                </a:extLst>
              </p:cNvPr>
              <p:cNvCxnSpPr/>
              <p:nvPr/>
            </p:nvCxnSpPr>
            <p:spPr>
              <a:xfrm flipH="1">
                <a:off x="8858404" y="2182744"/>
                <a:ext cx="1085366" cy="609307"/>
              </a:xfrm>
              <a:prstGeom prst="line">
                <a:avLst/>
              </a:prstGeom>
              <a:ln w="762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7365D1A9-0E47-364C-8840-2A14FF7F734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870480" y="2788151"/>
                <a:ext cx="689701" cy="889627"/>
              </a:xfrm>
              <a:prstGeom prst="line">
                <a:avLst/>
              </a:prstGeom>
              <a:ln w="762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B413823B-9545-0B44-AEE3-4DB27491745A}"/>
                  </a:ext>
                </a:extLst>
              </p:cNvPr>
              <p:cNvSpPr/>
              <p:nvPr/>
            </p:nvSpPr>
            <p:spPr>
              <a:xfrm>
                <a:off x="8214361" y="1956702"/>
                <a:ext cx="1729409" cy="1729409"/>
              </a:xfrm>
              <a:prstGeom prst="rect">
                <a:avLst/>
              </a:prstGeom>
              <a:noFill/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FAFBE8E8-8E24-4949-9517-05BF68409D26}"/>
                </a:ext>
              </a:extLst>
            </p:cNvPr>
            <p:cNvSpPr txBox="1"/>
            <p:nvPr/>
          </p:nvSpPr>
          <p:spPr>
            <a:xfrm>
              <a:off x="8972984" y="5684869"/>
              <a:ext cx="1643400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 err="1"/>
                <a:t>visualise</a:t>
              </a:r>
              <a:br>
                <a:rPr lang="en-US" sz="2800" dirty="0"/>
              </a:br>
              <a:r>
                <a:rPr lang="en-US" sz="2800" dirty="0"/>
                <a:t>sensitivity</a:t>
              </a:r>
            </a:p>
          </p:txBody>
        </p:sp>
        <p:sp>
          <p:nvSpPr>
            <p:cNvPr id="78" name="Left Brace 77">
              <a:extLst>
                <a:ext uri="{FF2B5EF4-FFF2-40B4-BE49-F238E27FC236}">
                  <a16:creationId xmlns:a16="http://schemas.microsoft.com/office/drawing/2014/main" id="{AEDD93D0-0635-8147-9578-3199298EBB26}"/>
                </a:ext>
              </a:extLst>
            </p:cNvPr>
            <p:cNvSpPr/>
            <p:nvPr/>
          </p:nvSpPr>
          <p:spPr>
            <a:xfrm flipH="1">
              <a:off x="5742800" y="2971801"/>
              <a:ext cx="421750" cy="3424045"/>
            </a:xfrm>
            <a:prstGeom prst="leftBrace">
              <a:avLst>
                <a:gd name="adj1" fmla="val 34959"/>
                <a:gd name="adj2" fmla="val 29554"/>
              </a:avLst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D80003"/>
                </a:solidFill>
              </a:endParaRPr>
            </a:p>
          </p:txBody>
        </p:sp>
        <p:cxnSp>
          <p:nvCxnSpPr>
            <p:cNvPr id="79" name="Straight Arrow Connector 78">
              <a:extLst>
                <a:ext uri="{FF2B5EF4-FFF2-40B4-BE49-F238E27FC236}">
                  <a16:creationId xmlns:a16="http://schemas.microsoft.com/office/drawing/2014/main" id="{CFBD9C6D-FBAB-5A44-BA4A-1E5663BA615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16783" y="2971801"/>
              <a:ext cx="2056850" cy="914398"/>
            </a:xfrm>
            <a:prstGeom prst="straightConnector1">
              <a:avLst/>
            </a:prstGeom>
            <a:ln w="28575">
              <a:solidFill>
                <a:srgbClr val="D80003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90FE54B6-A743-1D46-9F3C-71E4BC598D5C}"/>
                </a:ext>
              </a:extLst>
            </p:cNvPr>
            <p:cNvSpPr txBox="1"/>
            <p:nvPr/>
          </p:nvSpPr>
          <p:spPr>
            <a:xfrm>
              <a:off x="8406526" y="628531"/>
              <a:ext cx="2893741" cy="95410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800" dirty="0"/>
                <a:t>create local</a:t>
              </a:r>
              <a:br>
                <a:rPr lang="en-US" sz="2800" dirty="0"/>
              </a:br>
              <a:r>
                <a:rPr lang="en-US" sz="2800" dirty="0"/>
                <a:t>decision model</a:t>
              </a:r>
            </a:p>
          </p:txBody>
        </p:sp>
        <p:cxnSp>
          <p:nvCxnSpPr>
            <p:cNvPr id="92" name="Straight Arrow Connector 91">
              <a:extLst>
                <a:ext uri="{FF2B5EF4-FFF2-40B4-BE49-F238E27FC236}">
                  <a16:creationId xmlns:a16="http://schemas.microsoft.com/office/drawing/2014/main" id="{B17F8A34-B50B-EB40-8D57-F62411E102B5}"/>
                </a:ext>
              </a:extLst>
            </p:cNvPr>
            <p:cNvCxnSpPr>
              <a:cxnSpLocks/>
            </p:cNvCxnSpPr>
            <p:nvPr/>
          </p:nvCxnSpPr>
          <p:spPr>
            <a:xfrm>
              <a:off x="6416783" y="4080295"/>
              <a:ext cx="2056850" cy="914398"/>
            </a:xfrm>
            <a:prstGeom prst="straightConnector1">
              <a:avLst/>
            </a:prstGeom>
            <a:ln w="28575">
              <a:solidFill>
                <a:srgbClr val="D80003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id="{99ED7136-FF5B-C940-9B8E-F87786F42BD9}"/>
                </a:ext>
              </a:extLst>
            </p:cNvPr>
            <p:cNvGrpSpPr/>
            <p:nvPr/>
          </p:nvGrpSpPr>
          <p:grpSpPr>
            <a:xfrm>
              <a:off x="8644952" y="4399518"/>
              <a:ext cx="2995495" cy="1331686"/>
              <a:chOff x="8764220" y="4160982"/>
              <a:chExt cx="2995495" cy="1331686"/>
            </a:xfrm>
          </p:grpSpPr>
          <p:cxnSp>
            <p:nvCxnSpPr>
              <p:cNvPr id="103" name="Straight Connector 102">
                <a:extLst>
                  <a:ext uri="{FF2B5EF4-FFF2-40B4-BE49-F238E27FC236}">
                    <a16:creationId xmlns:a16="http://schemas.microsoft.com/office/drawing/2014/main" id="{04310D72-4186-7244-AD38-968FEDAA2D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23722" y="4160982"/>
                <a:ext cx="0" cy="1285919"/>
              </a:xfrm>
              <a:prstGeom prst="line">
                <a:avLst/>
              </a:prstGeom>
              <a:ln w="28575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6" name="Group 105">
                <a:extLst>
                  <a:ext uri="{FF2B5EF4-FFF2-40B4-BE49-F238E27FC236}">
                    <a16:creationId xmlns:a16="http://schemas.microsoft.com/office/drawing/2014/main" id="{2F8A0DBD-7614-8345-ADA9-358CD496B309}"/>
                  </a:ext>
                </a:extLst>
              </p:cNvPr>
              <p:cNvGrpSpPr/>
              <p:nvPr/>
            </p:nvGrpSpPr>
            <p:grpSpPr>
              <a:xfrm>
                <a:off x="8764220" y="4175972"/>
                <a:ext cx="2923104" cy="523220"/>
                <a:chOff x="8764220" y="4175972"/>
                <a:chExt cx="2923104" cy="523220"/>
              </a:xfrm>
            </p:grpSpPr>
            <p:sp>
              <p:nvSpPr>
                <p:cNvPr id="95" name="TextBox 94">
                  <a:extLst>
                    <a:ext uri="{FF2B5EF4-FFF2-40B4-BE49-F238E27FC236}">
                      <a16:creationId xmlns:a16="http://schemas.microsoft.com/office/drawing/2014/main" id="{663E488F-C984-9A45-842A-B32BB7A5934F}"/>
                    </a:ext>
                  </a:extLst>
                </p:cNvPr>
                <p:cNvSpPr txBox="1"/>
                <p:nvPr/>
              </p:nvSpPr>
              <p:spPr>
                <a:xfrm>
                  <a:off x="10368177" y="4175972"/>
                  <a:ext cx="48932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9041"/>
                      </a:solidFill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✔</a:t>
                  </a:r>
                  <a:endParaRPr lang="en-US" sz="2400" dirty="0">
                    <a:solidFill>
                      <a:srgbClr val="D80003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96" name="TextBox 95">
                  <a:extLst>
                    <a:ext uri="{FF2B5EF4-FFF2-40B4-BE49-F238E27FC236}">
                      <a16:creationId xmlns:a16="http://schemas.microsoft.com/office/drawing/2014/main" id="{3976C6A2-DB26-9D40-9794-9168365F27E1}"/>
                    </a:ext>
                  </a:extLst>
                </p:cNvPr>
                <p:cNvSpPr txBox="1"/>
                <p:nvPr/>
              </p:nvSpPr>
              <p:spPr>
                <a:xfrm>
                  <a:off x="8764220" y="4206750"/>
                  <a:ext cx="4893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D80003"/>
                      </a:solidFill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✘</a:t>
                  </a:r>
                </a:p>
              </p:txBody>
            </p:sp>
            <p:sp>
              <p:nvSpPr>
                <p:cNvPr id="98" name="TextBox 97">
                  <a:extLst>
                    <a:ext uri="{FF2B5EF4-FFF2-40B4-BE49-F238E27FC236}">
                      <a16:creationId xmlns:a16="http://schemas.microsoft.com/office/drawing/2014/main" id="{16F7247A-9B48-604A-9D8C-9335018EC18A}"/>
                    </a:ext>
                  </a:extLst>
                </p:cNvPr>
                <p:cNvSpPr txBox="1"/>
                <p:nvPr/>
              </p:nvSpPr>
              <p:spPr>
                <a:xfrm>
                  <a:off x="10735076" y="4202403"/>
                  <a:ext cx="952248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/>
                    <a:t>smoker</a:t>
                  </a:r>
                </a:p>
              </p:txBody>
            </p:sp>
            <p:sp>
              <p:nvSpPr>
                <p:cNvPr id="100" name="Rounded Rectangle 99">
                  <a:extLst>
                    <a:ext uri="{FF2B5EF4-FFF2-40B4-BE49-F238E27FC236}">
                      <a16:creationId xmlns:a16="http://schemas.microsoft.com/office/drawing/2014/main" id="{B55A221D-7537-9840-8787-D05CE8C11932}"/>
                    </a:ext>
                  </a:extLst>
                </p:cNvPr>
                <p:cNvSpPr/>
                <p:nvPr/>
              </p:nvSpPr>
              <p:spPr>
                <a:xfrm>
                  <a:off x="9261556" y="4361950"/>
                  <a:ext cx="1124332" cy="11884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1" name="Rounded Rectangle 100">
                  <a:extLst>
                    <a:ext uri="{FF2B5EF4-FFF2-40B4-BE49-F238E27FC236}">
                      <a16:creationId xmlns:a16="http://schemas.microsoft.com/office/drawing/2014/main" id="{3EF62573-C8C2-0D48-AA6A-44F67D4CD32D}"/>
                    </a:ext>
                  </a:extLst>
                </p:cNvPr>
                <p:cNvSpPr/>
                <p:nvPr/>
              </p:nvSpPr>
              <p:spPr>
                <a:xfrm>
                  <a:off x="9346200" y="4363172"/>
                  <a:ext cx="651927" cy="12434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4" name="Oval 103">
                  <a:extLst>
                    <a:ext uri="{FF2B5EF4-FFF2-40B4-BE49-F238E27FC236}">
                      <a16:creationId xmlns:a16="http://schemas.microsoft.com/office/drawing/2014/main" id="{D8748B1F-CC41-2F40-9B2F-EA3FD5375426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346200" y="4360728"/>
                  <a:ext cx="118800" cy="118846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5" name="Oval 104">
                  <a:extLst>
                    <a:ext uri="{FF2B5EF4-FFF2-40B4-BE49-F238E27FC236}">
                      <a16:creationId xmlns:a16="http://schemas.microsoft.com/office/drawing/2014/main" id="{0952D6FA-01DA-1248-88A8-9B15CA273812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885165" y="4360728"/>
                  <a:ext cx="118800" cy="118846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3B241110-8897-C84A-8254-06CC28867131}"/>
                  </a:ext>
                </a:extLst>
              </p:cNvPr>
              <p:cNvGrpSpPr/>
              <p:nvPr/>
            </p:nvGrpSpPr>
            <p:grpSpPr>
              <a:xfrm>
                <a:off x="8764220" y="4572887"/>
                <a:ext cx="2862639" cy="523220"/>
                <a:chOff x="8764220" y="4175972"/>
                <a:chExt cx="2862639" cy="523220"/>
              </a:xfrm>
            </p:grpSpPr>
            <p:sp>
              <p:nvSpPr>
                <p:cNvPr id="108" name="TextBox 107">
                  <a:extLst>
                    <a:ext uri="{FF2B5EF4-FFF2-40B4-BE49-F238E27FC236}">
                      <a16:creationId xmlns:a16="http://schemas.microsoft.com/office/drawing/2014/main" id="{C8EA09DD-838A-554C-96EE-08E2E263EFA7}"/>
                    </a:ext>
                  </a:extLst>
                </p:cNvPr>
                <p:cNvSpPr txBox="1"/>
                <p:nvPr/>
              </p:nvSpPr>
              <p:spPr>
                <a:xfrm>
                  <a:off x="10368177" y="4175972"/>
                  <a:ext cx="48932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9041"/>
                      </a:solidFill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✔</a:t>
                  </a:r>
                  <a:endParaRPr lang="en-US" sz="2400" dirty="0">
                    <a:solidFill>
                      <a:srgbClr val="D80003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109" name="TextBox 108">
                  <a:extLst>
                    <a:ext uri="{FF2B5EF4-FFF2-40B4-BE49-F238E27FC236}">
                      <a16:creationId xmlns:a16="http://schemas.microsoft.com/office/drawing/2014/main" id="{40C778B2-5B80-A242-ABFB-2929FF179C57}"/>
                    </a:ext>
                  </a:extLst>
                </p:cNvPr>
                <p:cNvSpPr txBox="1"/>
                <p:nvPr/>
              </p:nvSpPr>
              <p:spPr>
                <a:xfrm>
                  <a:off x="8764220" y="4206750"/>
                  <a:ext cx="4893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D80003"/>
                      </a:solidFill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✘</a:t>
                  </a:r>
                </a:p>
              </p:txBody>
            </p:sp>
            <p:sp>
              <p:nvSpPr>
                <p:cNvPr id="110" name="TextBox 109">
                  <a:extLst>
                    <a:ext uri="{FF2B5EF4-FFF2-40B4-BE49-F238E27FC236}">
                      <a16:creationId xmlns:a16="http://schemas.microsoft.com/office/drawing/2014/main" id="{FDD1C81E-9871-D641-9AA8-748C42C1FE0A}"/>
                    </a:ext>
                  </a:extLst>
                </p:cNvPr>
                <p:cNvSpPr txBox="1"/>
                <p:nvPr/>
              </p:nvSpPr>
              <p:spPr>
                <a:xfrm>
                  <a:off x="10735076" y="4202403"/>
                  <a:ext cx="89178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/>
                    <a:t>weight</a:t>
                  </a:r>
                </a:p>
              </p:txBody>
            </p:sp>
            <p:sp>
              <p:nvSpPr>
                <p:cNvPr id="111" name="Rounded Rectangle 110">
                  <a:extLst>
                    <a:ext uri="{FF2B5EF4-FFF2-40B4-BE49-F238E27FC236}">
                      <a16:creationId xmlns:a16="http://schemas.microsoft.com/office/drawing/2014/main" id="{FF70728E-B4F0-1949-9B54-031CEF84BC7C}"/>
                    </a:ext>
                  </a:extLst>
                </p:cNvPr>
                <p:cNvSpPr/>
                <p:nvPr/>
              </p:nvSpPr>
              <p:spPr>
                <a:xfrm>
                  <a:off x="9261556" y="4361950"/>
                  <a:ext cx="1124332" cy="11884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ounded Rectangle 111">
                  <a:extLst>
                    <a:ext uri="{FF2B5EF4-FFF2-40B4-BE49-F238E27FC236}">
                      <a16:creationId xmlns:a16="http://schemas.microsoft.com/office/drawing/2014/main" id="{54A79E53-1FB1-EF43-B6C5-B7037BC52D86}"/>
                    </a:ext>
                  </a:extLst>
                </p:cNvPr>
                <p:cNvSpPr/>
                <p:nvPr/>
              </p:nvSpPr>
              <p:spPr>
                <a:xfrm>
                  <a:off x="9612266" y="4363172"/>
                  <a:ext cx="481753" cy="116402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3" name="Oval 112">
                  <a:extLst>
                    <a:ext uri="{FF2B5EF4-FFF2-40B4-BE49-F238E27FC236}">
                      <a16:creationId xmlns:a16="http://schemas.microsoft.com/office/drawing/2014/main" id="{9E54FB14-8B09-ED41-BAFA-FB3B878EB0D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624473" y="4361950"/>
                  <a:ext cx="118800" cy="118846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Oval 113">
                  <a:extLst>
                    <a:ext uri="{FF2B5EF4-FFF2-40B4-BE49-F238E27FC236}">
                      <a16:creationId xmlns:a16="http://schemas.microsoft.com/office/drawing/2014/main" id="{F17814E8-57AA-E343-B906-8973C5EE46E0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960115" y="4360728"/>
                  <a:ext cx="118800" cy="118846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FD99DFC5-0465-3546-8D04-3A0BAAE3435F}"/>
                  </a:ext>
                </a:extLst>
              </p:cNvPr>
              <p:cNvGrpSpPr/>
              <p:nvPr/>
            </p:nvGrpSpPr>
            <p:grpSpPr>
              <a:xfrm>
                <a:off x="8764220" y="4969448"/>
                <a:ext cx="2995495" cy="523220"/>
                <a:chOff x="8764220" y="4175972"/>
                <a:chExt cx="2995495" cy="523220"/>
              </a:xfrm>
            </p:grpSpPr>
            <p:sp>
              <p:nvSpPr>
                <p:cNvPr id="116" name="TextBox 115">
                  <a:extLst>
                    <a:ext uri="{FF2B5EF4-FFF2-40B4-BE49-F238E27FC236}">
                      <a16:creationId xmlns:a16="http://schemas.microsoft.com/office/drawing/2014/main" id="{D683899C-D3EB-AF41-B9FB-B0D1039E34AC}"/>
                    </a:ext>
                  </a:extLst>
                </p:cNvPr>
                <p:cNvSpPr txBox="1"/>
                <p:nvPr/>
              </p:nvSpPr>
              <p:spPr>
                <a:xfrm>
                  <a:off x="10368177" y="4175972"/>
                  <a:ext cx="489324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009041"/>
                      </a:solidFill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✔</a:t>
                  </a:r>
                  <a:endParaRPr lang="en-US" sz="2400" dirty="0">
                    <a:solidFill>
                      <a:srgbClr val="D80003"/>
                    </a:solidFill>
                    <a:latin typeface="Arial Unicode MS" panose="020B0604020202020204" pitchFamily="34" charset="-128"/>
                    <a:ea typeface="Arial Unicode MS" panose="020B0604020202020204" pitchFamily="34" charset="-128"/>
                    <a:cs typeface="Arial Unicode MS" panose="020B0604020202020204" pitchFamily="34" charset="-128"/>
                  </a:endParaRPr>
                </a:p>
              </p:txBody>
            </p:sp>
            <p:sp>
              <p:nvSpPr>
                <p:cNvPr id="117" name="TextBox 116">
                  <a:extLst>
                    <a:ext uri="{FF2B5EF4-FFF2-40B4-BE49-F238E27FC236}">
                      <a16:creationId xmlns:a16="http://schemas.microsoft.com/office/drawing/2014/main" id="{4B4A408D-EEA2-8C49-B0C1-24DED82AFBD8}"/>
                    </a:ext>
                  </a:extLst>
                </p:cNvPr>
                <p:cNvSpPr txBox="1"/>
                <p:nvPr/>
              </p:nvSpPr>
              <p:spPr>
                <a:xfrm>
                  <a:off x="8764220" y="4206750"/>
                  <a:ext cx="489324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sz="2400" dirty="0">
                      <a:solidFill>
                        <a:srgbClr val="D80003"/>
                      </a:solidFill>
                      <a:latin typeface="Arial Unicode MS" panose="020B0604020202020204" pitchFamily="34" charset="-128"/>
                      <a:ea typeface="Arial Unicode MS" panose="020B0604020202020204" pitchFamily="34" charset="-128"/>
                      <a:cs typeface="Arial Unicode MS" panose="020B0604020202020204" pitchFamily="34" charset="-128"/>
                    </a:rPr>
                    <a:t>✘</a:t>
                  </a:r>
                </a:p>
              </p:txBody>
            </p:sp>
            <p:sp>
              <p:nvSpPr>
                <p:cNvPr id="118" name="TextBox 117">
                  <a:extLst>
                    <a:ext uri="{FF2B5EF4-FFF2-40B4-BE49-F238E27FC236}">
                      <a16:creationId xmlns:a16="http://schemas.microsoft.com/office/drawing/2014/main" id="{574ACCF3-C5C3-F748-8CA5-59B444333BA8}"/>
                    </a:ext>
                  </a:extLst>
                </p:cNvPr>
                <p:cNvSpPr txBox="1"/>
                <p:nvPr/>
              </p:nvSpPr>
              <p:spPr>
                <a:xfrm>
                  <a:off x="10735076" y="4202403"/>
                  <a:ext cx="1024639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/>
                    <a:t>exercise</a:t>
                  </a:r>
                </a:p>
              </p:txBody>
            </p:sp>
            <p:sp>
              <p:nvSpPr>
                <p:cNvPr id="119" name="Rounded Rectangle 118">
                  <a:extLst>
                    <a:ext uri="{FF2B5EF4-FFF2-40B4-BE49-F238E27FC236}">
                      <a16:creationId xmlns:a16="http://schemas.microsoft.com/office/drawing/2014/main" id="{D847D67B-71A1-1347-AB7C-3D584DF62897}"/>
                    </a:ext>
                  </a:extLst>
                </p:cNvPr>
                <p:cNvSpPr/>
                <p:nvPr/>
              </p:nvSpPr>
              <p:spPr>
                <a:xfrm>
                  <a:off x="9261556" y="4361950"/>
                  <a:ext cx="1124332" cy="118846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0" name="Rounded Rectangle 119">
                  <a:extLst>
                    <a:ext uri="{FF2B5EF4-FFF2-40B4-BE49-F238E27FC236}">
                      <a16:creationId xmlns:a16="http://schemas.microsoft.com/office/drawing/2014/main" id="{3CDF4A1B-9CD4-1949-9C2D-4C9DC8FAAFBE}"/>
                    </a:ext>
                  </a:extLst>
                </p:cNvPr>
                <p:cNvSpPr/>
                <p:nvPr/>
              </p:nvSpPr>
              <p:spPr>
                <a:xfrm>
                  <a:off x="9637912" y="4369896"/>
                  <a:ext cx="630842" cy="10246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bg1">
                    <a:lumMod val="65000"/>
                  </a:schemeClr>
                </a:solidFill>
                <a:ln>
                  <a:solidFill>
                    <a:schemeClr val="bg2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1" name="Oval 120">
                  <a:extLst>
                    <a:ext uri="{FF2B5EF4-FFF2-40B4-BE49-F238E27FC236}">
                      <a16:creationId xmlns:a16="http://schemas.microsoft.com/office/drawing/2014/main" id="{D4919A6C-38E8-9C43-8764-C069B97816CF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9631188" y="4361950"/>
                  <a:ext cx="118800" cy="118846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C0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2" name="Oval 121">
                  <a:extLst>
                    <a:ext uri="{FF2B5EF4-FFF2-40B4-BE49-F238E27FC236}">
                      <a16:creationId xmlns:a16="http://schemas.microsoft.com/office/drawing/2014/main" id="{09E5DF2D-94B9-6344-8C4F-25AF8AD4559C}"/>
                    </a:ext>
                  </a:extLst>
                </p:cNvPr>
                <p:cNvSpPr>
                  <a:spLocks noChangeAspect="1"/>
                </p:cNvSpPr>
                <p:nvPr/>
              </p:nvSpPr>
              <p:spPr>
                <a:xfrm>
                  <a:off x="10182068" y="4360728"/>
                  <a:ext cx="118800" cy="118846"/>
                </a:xfrm>
                <a:prstGeom prst="ellipse">
                  <a:avLst/>
                </a:prstGeom>
                <a:solidFill>
                  <a:srgbClr val="00B050"/>
                </a:solidFill>
                <a:ln>
                  <a:solidFill>
                    <a:schemeClr val="accent6">
                      <a:lumMod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42B0796-BEC8-5F59-F589-0320275D71A5}"/>
              </a:ext>
            </a:extLst>
          </p:cNvPr>
          <p:cNvSpPr txBox="1"/>
          <p:nvPr/>
        </p:nvSpPr>
        <p:spPr>
          <a:xfrm>
            <a:off x="0" y="6150114"/>
            <a:ext cx="1933543" cy="70788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4000" dirty="0"/>
              <a:t>Fig. 21.5</a:t>
            </a:r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0B3C0AB7-4F1F-1D4C-2901-7443F1BCB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Sensitivity analysis</a:t>
            </a:r>
          </a:p>
        </p:txBody>
      </p:sp>
    </p:spTree>
    <p:extLst>
      <p:ext uri="{BB962C8B-B14F-4D97-AF65-F5344CB8AC3E}">
        <p14:creationId xmlns:p14="http://schemas.microsoft.com/office/powerpoint/2010/main" val="1345681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4FA1BF3-3126-C9C3-EE90-F09CAC7C4D44}"/>
              </a:ext>
            </a:extLst>
          </p:cNvPr>
          <p:cNvGrpSpPr/>
          <p:nvPr/>
        </p:nvGrpSpPr>
        <p:grpSpPr>
          <a:xfrm>
            <a:off x="3076347" y="0"/>
            <a:ext cx="9144001" cy="6595383"/>
            <a:chOff x="1524000" y="0"/>
            <a:chExt cx="9144001" cy="6595383"/>
          </a:xfrm>
        </p:grpSpPr>
        <p:sp>
          <p:nvSpPr>
            <p:cNvPr id="25" name="Rectangle 24"/>
            <p:cNvSpPr/>
            <p:nvPr/>
          </p:nvSpPr>
          <p:spPr>
            <a:xfrm>
              <a:off x="2914267" y="2145138"/>
              <a:ext cx="1733541" cy="1733541"/>
            </a:xfrm>
            <a:prstGeom prst="rect">
              <a:avLst/>
            </a:prstGeom>
            <a:solidFill>
              <a:srgbClr val="31A43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774140" y="285452"/>
              <a:ext cx="2494869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>
                  <a:solidFill>
                    <a:schemeClr val="accent6">
                      <a:lumMod val="50000"/>
                    </a:schemeClr>
                  </a:solidFill>
                </a:rPr>
                <a:t>white-box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5797164" y="158146"/>
              <a:ext cx="2387142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>
                  <a:solidFill>
                    <a:schemeClr val="accent6">
                      <a:lumMod val="50000"/>
                    </a:schemeClr>
                  </a:solidFill>
                </a:rPr>
                <a:t>black-box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4431778" y="4255684"/>
              <a:ext cx="2194281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400" dirty="0">
                  <a:solidFill>
                    <a:schemeClr val="accent6">
                      <a:lumMod val="50000"/>
                    </a:schemeClr>
                  </a:solidFill>
                </a:rPr>
                <a:t>grey-box</a:t>
              </a:r>
            </a:p>
          </p:txBody>
        </p:sp>
        <p:cxnSp>
          <p:nvCxnSpPr>
            <p:cNvPr id="8" name="Straight Connector 7"/>
            <p:cNvCxnSpPr/>
            <p:nvPr/>
          </p:nvCxnSpPr>
          <p:spPr>
            <a:xfrm flipH="1">
              <a:off x="1524000" y="3363574"/>
              <a:ext cx="4651384" cy="262564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 flipV="1">
              <a:off x="5454504" y="0"/>
              <a:ext cx="720880" cy="336357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6175384" y="3363574"/>
              <a:ext cx="4492617" cy="206128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1774140" y="1119582"/>
              <a:ext cx="3680365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/>
                <a:t>creating scrutable </a:t>
              </a:r>
              <a:br>
                <a:rPr lang="en-US" sz="2800" dirty="0"/>
              </a:br>
              <a:r>
                <a:rPr lang="en-US" sz="2800" dirty="0"/>
                <a:t>internal representations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872830" y="354094"/>
              <a:ext cx="4702874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2800" dirty="0" err="1"/>
                <a:t>analysing</a:t>
              </a:r>
              <a:r>
                <a:rPr lang="en-US" sz="2800" dirty="0"/>
                <a:t> and </a:t>
              </a:r>
              <a:br>
                <a:rPr lang="en-US" sz="2800" dirty="0"/>
              </a:br>
              <a:r>
                <a:rPr lang="en-US" sz="2800" dirty="0"/>
                <a:t>understanding</a:t>
              </a:r>
              <a:br>
                <a:rPr lang="en-US" sz="2800" dirty="0"/>
              </a:br>
              <a:r>
                <a:rPr lang="en-US" sz="2800" dirty="0"/>
                <a:t>from the outside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271896" y="5163619"/>
              <a:ext cx="3718937" cy="138499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800" dirty="0"/>
                <a:t>peeking within</a:t>
              </a:r>
              <a:br>
                <a:rPr lang="en-US" sz="2800" dirty="0"/>
              </a:br>
              <a:r>
                <a:rPr lang="en-US" sz="2800" dirty="0"/>
                <a:t>understanding</a:t>
              </a:r>
              <a:br>
                <a:rPr lang="en-US" sz="2800" dirty="0"/>
              </a:br>
              <a:r>
                <a:rPr lang="en-US" sz="2800" dirty="0"/>
                <a:t>internal representations</a:t>
              </a:r>
            </a:p>
          </p:txBody>
        </p:sp>
        <p:sp>
          <p:nvSpPr>
            <p:cNvPr id="22" name="Internal Storage 21"/>
            <p:cNvSpPr/>
            <p:nvPr/>
          </p:nvSpPr>
          <p:spPr>
            <a:xfrm>
              <a:off x="3206545" y="2457672"/>
              <a:ext cx="1148985" cy="1108470"/>
            </a:xfrm>
            <a:prstGeom prst="flowChartInternalStorage">
              <a:avLst/>
            </a:prstGeom>
            <a:solidFill>
              <a:schemeClr val="bg1"/>
            </a:solidFill>
            <a:ln>
              <a:solidFill>
                <a:srgbClr val="0D0D0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Picture 23" descr="375px-Eye_symbol_lateral.svg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924378">
              <a:off x="1774139" y="3248722"/>
              <a:ext cx="827170" cy="827170"/>
            </a:xfrm>
            <a:prstGeom prst="rect">
              <a:avLst/>
            </a:prstGeom>
          </p:spPr>
        </p:pic>
        <p:cxnSp>
          <p:nvCxnSpPr>
            <p:cNvPr id="27" name="Straight Connector 26"/>
            <p:cNvCxnSpPr>
              <a:stCxn id="24" idx="3"/>
            </p:cNvCxnSpPr>
            <p:nvPr/>
          </p:nvCxnSpPr>
          <p:spPr>
            <a:xfrm flipV="1">
              <a:off x="2593348" y="3126173"/>
              <a:ext cx="1213435" cy="455374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28" name="Picture 27" descr="375px-Eye_symbol_lateral.svg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319223" flipH="1">
              <a:off x="9552386" y="3985827"/>
              <a:ext cx="827170" cy="8271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8010409" y="1923831"/>
              <a:ext cx="1202342" cy="1202342"/>
            </a:xfrm>
            <a:prstGeom prst="rect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Arrow Connector 32"/>
            <p:cNvCxnSpPr/>
            <p:nvPr/>
          </p:nvCxnSpPr>
          <p:spPr>
            <a:xfrm flipV="1">
              <a:off x="6707459" y="2525003"/>
              <a:ext cx="1260000" cy="532"/>
            </a:xfrm>
            <a:prstGeom prst="straightConnector1">
              <a:avLst/>
            </a:prstGeom>
            <a:ln w="57150" cmpd="sng"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V="1">
              <a:off x="9281407" y="2524471"/>
              <a:ext cx="1260000" cy="532"/>
            </a:xfrm>
            <a:prstGeom prst="straightConnector1">
              <a:avLst/>
            </a:prstGeom>
            <a:ln w="57150" cmpd="sng"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707459" y="2673611"/>
              <a:ext cx="2808830" cy="1443844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H="1">
              <a:off x="9814102" y="2715087"/>
              <a:ext cx="549242" cy="1249124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>
              <a:spLocks/>
            </p:cNvSpPr>
            <p:nvPr/>
          </p:nvSpPr>
          <p:spPr>
            <a:xfrm>
              <a:off x="7337459" y="5335383"/>
              <a:ext cx="1260000" cy="1260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/>
            <p:cNvGrpSpPr>
              <a:grpSpLocks/>
            </p:cNvGrpSpPr>
            <p:nvPr/>
          </p:nvGrpSpPr>
          <p:grpSpPr>
            <a:xfrm>
              <a:off x="7895459" y="5335383"/>
              <a:ext cx="144000" cy="1260000"/>
              <a:chOff x="1155700" y="4985924"/>
              <a:chExt cx="45719" cy="839721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1155700" y="4985924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1155700" y="5047423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1155700" y="5107748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1155700" y="517207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1155700" y="522922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1155700" y="5286375"/>
                <a:ext cx="45719" cy="57150"/>
              </a:xfrm>
              <a:prstGeom prst="rect">
                <a:avLst/>
              </a:prstGeom>
              <a:solidFill>
                <a:srgbClr val="660066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1155700" y="5349875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1155700" y="5411374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155700" y="5471699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155700" y="5528849"/>
                <a:ext cx="45719" cy="57150"/>
              </a:xfrm>
              <a:prstGeom prst="rect">
                <a:avLst/>
              </a:prstGeom>
              <a:solidFill>
                <a:srgbClr val="00009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1155700" y="5590348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155700" y="5650673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1155700" y="5706996"/>
                <a:ext cx="45719" cy="57150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1155700" y="5768495"/>
                <a:ext cx="45719" cy="57150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58" name="Picture 57" descr="375px-Eye_symbol_lateral.svg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365583">
              <a:off x="5838727" y="5466423"/>
              <a:ext cx="827170" cy="827170"/>
            </a:xfrm>
            <a:prstGeom prst="rect">
              <a:avLst/>
            </a:prstGeom>
          </p:spPr>
        </p:pic>
        <p:cxnSp>
          <p:nvCxnSpPr>
            <p:cNvPr id="59" name="Straight Connector 58"/>
            <p:cNvCxnSpPr>
              <a:cxnSpLocks/>
              <a:stCxn id="58" idx="3"/>
            </p:cNvCxnSpPr>
            <p:nvPr/>
          </p:nvCxnSpPr>
          <p:spPr>
            <a:xfrm>
              <a:off x="6663561" y="5923907"/>
              <a:ext cx="1224000" cy="92739"/>
            </a:xfrm>
            <a:prstGeom prst="line">
              <a:avLst/>
            </a:prstGeom>
            <a:ln>
              <a:solidFill>
                <a:srgbClr val="FF0000"/>
              </a:solidFill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74C08F47-C1A0-31AA-AAE0-77C5CFEEFFA2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21.6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2F2CC13-64C5-5435-5D36-8611DAB25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9" y="0"/>
            <a:ext cx="2976367" cy="2829988"/>
          </a:xfrm>
        </p:spPr>
        <p:txBody>
          <a:bodyPr>
            <a:noAutofit/>
          </a:bodyPr>
          <a:lstStyle/>
          <a:p>
            <a:r>
              <a:rPr lang="en-US" sz="3200" dirty="0"/>
              <a:t>Three broad </a:t>
            </a:r>
            <a:br>
              <a:rPr lang="en-US" sz="3200" dirty="0"/>
            </a:br>
            <a:r>
              <a:rPr lang="en-US" sz="3200" dirty="0"/>
              <a:t>classes of </a:t>
            </a:r>
            <a:br>
              <a:rPr lang="en-US" sz="3200" dirty="0"/>
            </a:br>
            <a:r>
              <a:rPr lang="en-US" sz="3200" dirty="0" err="1"/>
              <a:t>explainability</a:t>
            </a:r>
            <a:r>
              <a:rPr lang="en-US" sz="3200" dirty="0"/>
              <a:t> </a:t>
            </a:r>
            <a:br>
              <a:rPr lang="en-US" sz="3200" dirty="0"/>
            </a:br>
            <a:r>
              <a:rPr lang="en-US" sz="3200" dirty="0"/>
              <a:t>technique</a:t>
            </a:r>
          </a:p>
        </p:txBody>
      </p:sp>
    </p:spTree>
    <p:extLst>
      <p:ext uri="{BB962C8B-B14F-4D97-AF65-F5344CB8AC3E}">
        <p14:creationId xmlns:p14="http://schemas.microsoft.com/office/powerpoint/2010/main" val="2111804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Simplification of rule set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807748" y="2403314"/>
            <a:ext cx="13401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/>
              <a:t>scrutable</a:t>
            </a:r>
            <a:br>
              <a:rPr lang="en-US" sz="2400" dirty="0"/>
            </a:br>
            <a:r>
              <a:rPr lang="en-US" sz="2400" dirty="0"/>
              <a:t>rules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711696" y="2403314"/>
            <a:ext cx="13860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black-box</a:t>
            </a:r>
            <a:br>
              <a:rPr lang="en-US" sz="2400" dirty="0"/>
            </a:br>
            <a:r>
              <a:rPr lang="en-US" sz="2400" dirty="0"/>
              <a:t>learning</a:t>
            </a:r>
          </a:p>
        </p:txBody>
      </p:sp>
      <p:sp>
        <p:nvSpPr>
          <p:cNvPr id="28" name="Rectangle 27"/>
          <p:cNvSpPr/>
          <p:nvPr/>
        </p:nvSpPr>
        <p:spPr>
          <a:xfrm>
            <a:off x="3870528" y="3356270"/>
            <a:ext cx="1068353" cy="1068353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nternal Storage 28"/>
          <p:cNvSpPr/>
          <p:nvPr/>
        </p:nvSpPr>
        <p:spPr>
          <a:xfrm>
            <a:off x="6045022" y="3336211"/>
            <a:ext cx="1148985" cy="1108470"/>
          </a:xfrm>
          <a:prstGeom prst="flowChartInternalStorage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2845578" y="3890446"/>
            <a:ext cx="1003750" cy="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Multidocument 30"/>
          <p:cNvSpPr/>
          <p:nvPr/>
        </p:nvSpPr>
        <p:spPr>
          <a:xfrm>
            <a:off x="1782399" y="3366398"/>
            <a:ext cx="1007881" cy="1330281"/>
          </a:xfrm>
          <a:prstGeom prst="flowChartMultidocument">
            <a:avLst/>
          </a:prstGeom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1710325" y="2403314"/>
            <a:ext cx="11520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training</a:t>
            </a:r>
            <a:br>
              <a:rPr lang="en-US" sz="2400" dirty="0"/>
            </a:br>
            <a:r>
              <a:rPr lang="en-US" sz="2400" dirty="0"/>
              <a:t>set</a:t>
            </a:r>
          </a:p>
        </p:txBody>
      </p:sp>
      <p:sp>
        <p:nvSpPr>
          <p:cNvPr id="33" name="Internal Storage 32"/>
          <p:cNvSpPr/>
          <p:nvPr/>
        </p:nvSpPr>
        <p:spPr>
          <a:xfrm>
            <a:off x="8903346" y="3336211"/>
            <a:ext cx="1148985" cy="1108470"/>
          </a:xfrm>
          <a:prstGeom prst="flowChartInternalStorage">
            <a:avLst/>
          </a:prstGeom>
          <a:solidFill>
            <a:schemeClr val="bg1"/>
          </a:solidFill>
          <a:ln>
            <a:solidFill>
              <a:srgbClr val="0D0D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Collate 33"/>
          <p:cNvSpPr/>
          <p:nvPr/>
        </p:nvSpPr>
        <p:spPr>
          <a:xfrm>
            <a:off x="7881331" y="3547766"/>
            <a:ext cx="342680" cy="685360"/>
          </a:xfrm>
          <a:prstGeom prst="flowChartCollate">
            <a:avLst/>
          </a:prstGeom>
          <a:solidFill>
            <a:srgbClr val="000090"/>
          </a:solidFill>
          <a:ln>
            <a:solidFill>
              <a:srgbClr val="00009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992843" y="3890446"/>
            <a:ext cx="1003750" cy="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7250423" y="3890446"/>
            <a:ext cx="1577483" cy="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833256" y="2403314"/>
            <a:ext cx="157251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inscrutable</a:t>
            </a:r>
            <a:br>
              <a:rPr lang="en-US" sz="2400" dirty="0"/>
            </a:br>
            <a:r>
              <a:rPr lang="en-US" sz="2400" dirty="0"/>
              <a:t>rules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575618" y="2913738"/>
            <a:ext cx="9541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tweak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13FFE6-7D5D-BD86-97CB-6F4BDBAB8ACD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21.7</a:t>
            </a:r>
          </a:p>
        </p:txBody>
      </p:sp>
    </p:spTree>
    <p:extLst>
      <p:ext uri="{BB962C8B-B14F-4D97-AF65-F5344CB8AC3E}">
        <p14:creationId xmlns:p14="http://schemas.microsoft.com/office/powerpoint/2010/main" val="619337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Adversarial learning to generate training sets for white-box learning 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16A02D5-72C3-D400-B011-4DC25E671501}"/>
              </a:ext>
            </a:extLst>
          </p:cNvPr>
          <p:cNvGrpSpPr/>
          <p:nvPr/>
        </p:nvGrpSpPr>
        <p:grpSpPr>
          <a:xfrm>
            <a:off x="2853484" y="1630719"/>
            <a:ext cx="8336207" cy="4697610"/>
            <a:chOff x="1854027" y="1630719"/>
            <a:chExt cx="8336207" cy="4697610"/>
          </a:xfrm>
        </p:grpSpPr>
        <p:sp>
          <p:nvSpPr>
            <p:cNvPr id="16" name="Rectangle 15"/>
            <p:cNvSpPr/>
            <p:nvPr/>
          </p:nvSpPr>
          <p:spPr>
            <a:xfrm>
              <a:off x="2641862" y="5259976"/>
              <a:ext cx="1068353" cy="106835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Multidocument 16"/>
            <p:cNvSpPr/>
            <p:nvPr/>
          </p:nvSpPr>
          <p:spPr>
            <a:xfrm>
              <a:off x="4849566" y="3630393"/>
              <a:ext cx="1007881" cy="1330281"/>
            </a:xfrm>
            <a:prstGeom prst="flowChartMultidocument">
              <a:avLst/>
            </a:prstGeom>
            <a:ln>
              <a:solidFill>
                <a:srgbClr val="0D0D0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484293" y="2625138"/>
              <a:ext cx="173842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case-base of </a:t>
              </a:r>
              <a:br>
                <a:rPr lang="en-US" sz="2400" dirty="0"/>
              </a:br>
              <a:r>
                <a:rPr lang="en-US" sz="2400" dirty="0"/>
                <a:t>behaviour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62869" y="3912490"/>
              <a:ext cx="1068353" cy="106835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850053" y="2882606"/>
              <a:ext cx="1340181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err="1"/>
                <a:t>scrutable</a:t>
              </a:r>
              <a:br>
                <a:rPr lang="en-US" sz="2400" dirty="0"/>
              </a:br>
              <a:r>
                <a:rPr lang="en-US" sz="2400" dirty="0"/>
                <a:t>rules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854027" y="1630719"/>
              <a:ext cx="264402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black-box</a:t>
              </a:r>
              <a:br>
                <a:rPr lang="en-US" sz="2400" dirty="0"/>
              </a:br>
              <a:r>
                <a:rPr lang="en-US" sz="2400" dirty="0"/>
                <a:t>adversarial learning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774657" y="2902879"/>
              <a:ext cx="1444777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/>
                <a:t>white-box</a:t>
              </a:r>
              <a:br>
                <a:rPr lang="en-US" sz="2400" dirty="0"/>
              </a:br>
              <a:r>
                <a:rPr lang="en-US" sz="2400" dirty="0"/>
                <a:t>learning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641862" y="2621995"/>
              <a:ext cx="1068353" cy="1068353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Internal Storage 27"/>
            <p:cNvSpPr/>
            <p:nvPr/>
          </p:nvSpPr>
          <p:spPr>
            <a:xfrm>
              <a:off x="8945651" y="3843031"/>
              <a:ext cx="1148985" cy="1108470"/>
            </a:xfrm>
            <a:prstGeom prst="flowChartInternalStorage">
              <a:avLst/>
            </a:prstGeom>
            <a:solidFill>
              <a:schemeClr val="bg1"/>
            </a:solidFill>
            <a:ln>
              <a:solidFill>
                <a:srgbClr val="0D0D0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>
              <a:stCxn id="27" idx="2"/>
              <a:endCxn id="16" idx="0"/>
            </p:cNvCxnSpPr>
            <p:nvPr/>
          </p:nvCxnSpPr>
          <p:spPr>
            <a:xfrm>
              <a:off x="3176039" y="3690348"/>
              <a:ext cx="0" cy="1569628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prstDash val="dash"/>
              <a:headEnd type="arrow"/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5978424" y="4446666"/>
              <a:ext cx="2871629" cy="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3357461" y="4446666"/>
              <a:ext cx="1391315" cy="0"/>
            </a:xfrm>
            <a:prstGeom prst="straightConnector1">
              <a:avLst/>
            </a:prstGeom>
            <a:ln w="57150" cmpd="sng"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0A070884-98BA-3139-B947-11CBCF51C0AA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21.8</a:t>
            </a:r>
          </a:p>
        </p:txBody>
      </p:sp>
    </p:spTree>
    <p:extLst>
      <p:ext uri="{BB962C8B-B14F-4D97-AF65-F5344CB8AC3E}">
        <p14:creationId xmlns:p14="http://schemas.microsoft.com/office/powerpoint/2010/main" val="3533310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57953</TotalTime>
  <Words>951</Words>
  <Application>Microsoft Macintosh PowerPoint</Application>
  <PresentationFormat>Widescreen</PresentationFormat>
  <Paragraphs>288</Paragraphs>
  <Slides>16</Slides>
  <Notes>16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Aptos</vt:lpstr>
      <vt:lpstr>Arial</vt:lpstr>
      <vt:lpstr>Calibri</vt:lpstr>
      <vt:lpstr>Calibri Light</vt:lpstr>
      <vt:lpstr>Monotype Sorts</vt:lpstr>
      <vt:lpstr>Office Theme</vt:lpstr>
      <vt:lpstr>Chapter 21</vt:lpstr>
      <vt:lpstr>Query-by-Browsing</vt:lpstr>
      <vt:lpstr>QbB – under the bonnet</vt:lpstr>
      <vt:lpstr>Decision tree for whether  police stop a car  (selected path in red)</vt:lpstr>
      <vt:lpstr>Alternative decision tree  taking into account emergency vehicles</vt:lpstr>
      <vt:lpstr>Sensitivity analysis</vt:lpstr>
      <vt:lpstr>Three broad  classes of  explainability  technique</vt:lpstr>
      <vt:lpstr>Simplification of rule set</vt:lpstr>
      <vt:lpstr>Adversarial learning to generate training sets for white-box learning </vt:lpstr>
      <vt:lpstr>Exploratory analysis for human visualisation</vt:lpstr>
      <vt:lpstr>Key feature detection through perturbations</vt:lpstr>
      <vt:lpstr>Identifying central and boundary examples</vt:lpstr>
      <vt:lpstr>Identifying central and boundary examples</vt:lpstr>
      <vt:lpstr>Grey-box techniques prising open the black-box at an internal layer</vt:lpstr>
      <vt:lpstr>Clustering and comprehension of low-level features </vt:lpstr>
      <vt:lpstr>High level model generation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Dix A.J.</dc:creator>
  <cp:lastModifiedBy>Alan Dix</cp:lastModifiedBy>
  <cp:revision>163</cp:revision>
  <dcterms:created xsi:type="dcterms:W3CDTF">2020-12-29T13:51:26Z</dcterms:created>
  <dcterms:modified xsi:type="dcterms:W3CDTF">2025-04-22T17:46:37Z</dcterms:modified>
</cp:coreProperties>
</file>