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574" r:id="rId2"/>
    <p:sldId id="595" r:id="rId3"/>
    <p:sldId id="405" r:id="rId4"/>
    <p:sldId id="584" r:id="rId5"/>
    <p:sldId id="337" r:id="rId6"/>
    <p:sldId id="340" r:id="rId7"/>
    <p:sldId id="593" r:id="rId8"/>
    <p:sldId id="59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AEE1"/>
    <a:srgbClr val="942092"/>
    <a:srgbClr val="660066"/>
    <a:srgbClr val="92D151"/>
    <a:srgbClr val="CBB6FD"/>
    <a:srgbClr val="FF40FF"/>
    <a:srgbClr val="0432FF"/>
    <a:srgbClr val="00FDFF"/>
    <a:srgbClr val="EEE8BC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40"/>
    <p:restoredTop sz="68904"/>
  </p:normalViewPr>
  <p:slideViewPr>
    <p:cSldViewPr snapToGrid="0" snapToObjects="1">
      <p:cViewPr varScale="1">
        <p:scale>
          <a:sx n="81" d="100"/>
          <a:sy n="81" d="100"/>
        </p:scale>
        <p:origin x="120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420AE-8A32-DF45-AA1D-9290FEB2E3A3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D25C2-CC05-8D45-A0DE-0805BFD14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4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22.1	Basic SOAR diagram. After Newell \</a:t>
            </a:r>
            <a:r>
              <a:rPr lang="en-GB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citeyear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{Newell:92}.	347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22.2	Rubin's vase (Source: </a:t>
            </a:r>
            <a:r>
              <a:rPr lang="en-GB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NevitNevit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Dilmen, CC BY-SA 3.0 via Wikimedia Commons).	348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22.3	Semantic network for disambiguation.	349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22.4	Regret in machine learning.	353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22.5	ChatGPT advice about an emotional situation (\</a:t>
            </a:r>
            <a:r>
              <a:rPr lang="en-GB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url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{https://</a:t>
            </a:r>
            <a:r>
              <a:rPr lang="en-GB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askaichat.app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/}, 6th May 2024).	353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53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F4093-CE24-64B3-A360-8080B5588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472143-E363-F594-6068-8DFDA4260D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3AC033-C433-1B75-5F7B-5E3E3FCD91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List of Figures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6F06E-2AF7-6001-874C-262EC0ECD0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81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22.1	Basic SOAR diagram. After Newell (1992)	347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11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22.2	Rubin's vase	348</a:t>
            </a:r>
          </a:p>
          <a:p>
            <a:endParaRPr lang="en-US" dirty="0"/>
          </a:p>
          <a:p>
            <a:r>
              <a:rPr lang="en-US" dirty="0"/>
              <a:t>cog/</a:t>
            </a:r>
            <a:r>
              <a:rPr lang="en-US" dirty="0" err="1"/>
              <a:t>rubins-vase.png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Ataturk.svg</a:t>
            </a:r>
            <a:r>
              <a:rPr lang="en-US" dirty="0"/>
              <a:t>: </a:t>
            </a:r>
            <a:r>
              <a:rPr lang="en-US" dirty="0" err="1"/>
              <a:t>NevitNevit</a:t>
            </a:r>
            <a:r>
              <a:rPr lang="en-US" dirty="0"/>
              <a:t> </a:t>
            </a:r>
            <a:r>
              <a:rPr lang="en-US" dirty="0" err="1"/>
              <a:t>Dilmen</a:t>
            </a:r>
            <a:r>
              <a:rPr lang="en-US" dirty="0"/>
              <a:t>, CC BY-SA 3.0  via Wikimedia Commons. https://</a:t>
            </a:r>
            <a:r>
              <a:rPr lang="en-US" dirty="0" err="1"/>
              <a:t>commons.wikimedia.org</a:t>
            </a:r>
            <a:r>
              <a:rPr lang="en-US" dirty="0"/>
              <a:t>/wiki/File:Face_or_vase_ata_01.svg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66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22.3	Semantic network for disambiguation.	349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0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22.4	Regret in machine learning.	353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52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C522B8-7D0D-74EB-B480-BAF1BC0007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91D5343-CA5D-69C8-539B-8E859CAACE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C54103-3F12-3742-FEB0-2C90A5604D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22.5	ChatGPT advice about an emotional situation	353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askaichat.app</a:t>
            </a:r>
            <a:r>
              <a:rPr lang="en-US" dirty="0"/>
              <a:t>/  (6th May 2024)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E8C68-269D-080F-A8AE-D62C0ADFCF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12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3631D-AA71-FD35-EE10-BA2D040EBF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F4534F-F12F-9FD7-887D-F8DDC4DDD3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FE2A15-35E4-186D-A658-62156DDDDA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22.5	ChatGPT advice about an emotional situation	353</a:t>
            </a:r>
          </a:p>
          <a:p>
            <a:r>
              <a:rPr lang="en-US" dirty="0"/>
              <a:t>….  </a:t>
            </a:r>
            <a:r>
              <a:rPr lang="en-US" dirty="0" err="1"/>
              <a:t>ctd</a:t>
            </a:r>
            <a:r>
              <a:rPr lang="en-US" dirty="0"/>
              <a:t>   ….</a:t>
            </a:r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askaichat.app</a:t>
            </a:r>
            <a:r>
              <a:rPr lang="en-US" dirty="0"/>
              <a:t>/  (6th May 2024)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CD631A-1DC8-AE43-0FEF-C332916182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62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1C139-5317-EE4E-83CD-C1D409B88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87DC7-11CF-4346-B61C-2699C417D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EF7C8-7CAD-F544-980A-34D0DCEF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81E05-649F-5942-B978-4A8130F4A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CDBDD-2B7D-EA45-BEF2-12D200C81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9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CB437-2066-B24D-BAD0-BF756F75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CDAE5-1AB9-2549-9324-9BDF11957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42F7A-E5D2-9B4C-AF5A-6D9E4AC94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40D08-A43A-CD4E-AD6C-567C8531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1E36F-5180-E443-B14F-6DA4B7D6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016C52-EDDA-E840-96A0-5015D2D2C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D395C-EFAC-064E-AF2C-30A3044F9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5059F-FFE0-744C-AEC8-2F9F9C1B9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46CB3-58DC-3D4A-96C6-2E7A746EE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22880-D2E1-164C-9A5E-CA8B15DE1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9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B7D79-63F2-8748-8F20-D003C815E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6F210-1BAB-DA4F-8DB1-F0C0D7542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D5B8D-CA30-5F40-912E-DC8641F1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29192-3DD1-AC46-BA3E-F086362D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FF049-9AC9-C445-8ED8-739C69C3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8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4564A-515B-4942-9721-5A208A1F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AA69-F436-D242-AF4B-230EA5BE8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F49AA-2C04-FE41-93F9-82A645380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D9A42-781A-7647-BA44-F8A6A849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9DD79-247C-EF4C-B7FC-8C00210A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8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486E-96C3-2C4B-8F71-32EAEC981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F8D6E-2D6C-FA4E-B750-240E89B8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73A7A-C701-1B45-AB23-DFB10B253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94000-9E0A-454A-9015-C390889F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EF7AA-A6E4-4E44-9DE3-50CADBF3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F1BA7-85C7-3F44-A23B-40FFC4B9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7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0539-CB8E-9B4E-AE04-A3E97433B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62A0E-FCA2-1546-837B-430766B12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F2B66-4EBE-4B4F-8ACB-7990BC25A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634CB-C6B8-C04F-8A2C-B76C17458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67B79-4B59-8848-AA95-116E5C3EC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63368E-A34B-A644-98DD-2F142A06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84464A-6060-2944-B277-2DFBAC597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046CBE-E098-014A-94EF-60A2ACCE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55680-6998-9944-AFD2-15B80995A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9" y="0"/>
            <a:ext cx="11825187" cy="1623848"/>
          </a:xfrm>
        </p:spPr>
        <p:txBody>
          <a:bodyPr anchor="t">
            <a:normAutofit/>
          </a:bodyPr>
          <a:lstStyle>
            <a:lvl1pPr>
              <a:defRPr sz="4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A2F74-5D9F-AC49-B161-5A9312CE6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AEE50-C384-0E45-90C0-ABA9C67FC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C07CB-B7E3-AB4C-9C97-DA1C3D56D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975184-D611-3243-9797-D565090E1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823B3-3912-1042-96A9-F7AD4460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A0643-D0CA-F940-B0A5-D1EDC068E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4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1D9C-F352-D045-BABC-72CFAAE6F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845DB-7D98-544E-A848-11AC35B0A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5D71A-ABBD-0C4D-A7AC-0B6448EC1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04E87-C643-A147-BCC9-79F2DA501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21BA5-CF92-5B4F-9030-84B48D4F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88813-A5DF-EA42-BC2C-309A4E81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9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5D8AE-1CF7-2F42-A4A4-22FFC042B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59AE04-8526-BC44-9280-9F47139E4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1E4D76-90E8-E840-8E23-2D4BD5FE2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B019F-985D-7544-9F45-54EC89DDE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018D4-E14A-BA45-BEC6-004C4F7B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957B1-0CA5-304F-99E7-72D488401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6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D5024D-366B-8E47-B918-5C798CE8D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10871-B1F5-6B40-9484-0A4B95523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20D22-0DC0-D548-B700-DDEB544ED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EA66D-BD09-3945-A3A9-48ACF163B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F53D1-9C7C-5040-B71C-00AE0772C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4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D2A2A1-F542-4C1F-03C8-186BF31FD0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>
                <a:latin typeface="+mn-lt"/>
              </a:rPr>
              <a:t>Chapter 22</a:t>
            </a:r>
            <a:endParaRPr lang="en-US" dirty="0">
              <a:latin typeface="+mn-lt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414DD0A-669F-FE86-4079-852769AC50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6000" dirty="0">
                <a:latin typeface="+mj-lt"/>
              </a:rPr>
              <a:t>Models of the mind – Human-Like Computing</a:t>
            </a:r>
          </a:p>
        </p:txBody>
      </p:sp>
    </p:spTree>
    <p:extLst>
      <p:ext uri="{BB962C8B-B14F-4D97-AF65-F5344CB8AC3E}">
        <p14:creationId xmlns:p14="http://schemas.microsoft.com/office/powerpoint/2010/main" val="199472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D797D-AD8D-4643-7516-2378FC8EF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9B4778-D302-8D46-56A3-1126EC58C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9550" y="1536251"/>
            <a:ext cx="6526924" cy="1122363"/>
          </a:xfrm>
        </p:spPr>
        <p:txBody>
          <a:bodyPr/>
          <a:lstStyle/>
          <a:p>
            <a:r>
              <a:rPr lang="en-US" sz="5400" dirty="0">
                <a:latin typeface="+mn-lt"/>
              </a:rPr>
              <a:t>Chapter 1</a:t>
            </a:r>
            <a:endParaRPr lang="en-US" dirty="0">
              <a:latin typeface="+mn-lt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0A52D69-5479-332E-A10F-C6AF58589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9550" y="3034473"/>
            <a:ext cx="6526924" cy="2767234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j-lt"/>
              </a:rPr>
              <a:t>Introduction</a:t>
            </a:r>
          </a:p>
        </p:txBody>
      </p:sp>
      <p:pic>
        <p:nvPicPr>
          <p:cNvPr id="3" name="Picture 2" descr="A book cover of a book&#10;&#10;AI-generated content may be incorrect.">
            <a:extLst>
              <a:ext uri="{FF2B5EF4-FFF2-40B4-BE49-F238E27FC236}">
                <a16:creationId xmlns:a16="http://schemas.microsoft.com/office/drawing/2014/main" id="{389F93A7-5294-73EE-713E-CDE6D05A4F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074024" cy="685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61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3CD71642-8D30-6D41-CADA-713579B263DE}"/>
              </a:ext>
            </a:extLst>
          </p:cNvPr>
          <p:cNvGrpSpPr/>
          <p:nvPr/>
        </p:nvGrpSpPr>
        <p:grpSpPr>
          <a:xfrm>
            <a:off x="743683" y="1810725"/>
            <a:ext cx="4945224" cy="3242308"/>
            <a:chOff x="7035283" y="719824"/>
            <a:chExt cx="4945224" cy="3242308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8E7C743B-848F-03B9-055E-00E448A22415}"/>
                </a:ext>
              </a:extLst>
            </p:cNvPr>
            <p:cNvSpPr/>
            <p:nvPr/>
          </p:nvSpPr>
          <p:spPr>
            <a:xfrm>
              <a:off x="7035283" y="719824"/>
              <a:ext cx="4945224" cy="3242308"/>
            </a:xfrm>
            <a:prstGeom prst="roundRect">
              <a:avLst>
                <a:gd name="adj" fmla="val 4957"/>
              </a:avLst>
            </a:prstGeom>
            <a:solidFill>
              <a:schemeClr val="accent2">
                <a:lumMod val="20000"/>
                <a:lumOff val="80000"/>
              </a:schemeClr>
            </a:solidFill>
            <a:effectLst>
              <a:outerShdw blurRad="127000" dist="1270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F3EC37A-EC20-5090-8674-41798FFB18B1}"/>
                </a:ext>
              </a:extLst>
            </p:cNvPr>
            <p:cNvSpPr txBox="1"/>
            <p:nvPr/>
          </p:nvSpPr>
          <p:spPr>
            <a:xfrm>
              <a:off x="7370515" y="764698"/>
              <a:ext cx="4274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</a:rPr>
                <a:t>Long-Term Recognition Memory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D575E08-EBC5-8072-3698-6CCDE8A88A6E}"/>
                </a:ext>
              </a:extLst>
            </p:cNvPr>
            <p:cNvSpPr txBox="1"/>
            <p:nvPr/>
          </p:nvSpPr>
          <p:spPr>
            <a:xfrm>
              <a:off x="8321961" y="1195685"/>
              <a:ext cx="23718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Multiple Productions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F2482B5-F81F-6E38-6E0E-9EB13BB01647}"/>
                </a:ext>
              </a:extLst>
            </p:cNvPr>
            <p:cNvGrpSpPr/>
            <p:nvPr/>
          </p:nvGrpSpPr>
          <p:grpSpPr>
            <a:xfrm>
              <a:off x="7161327" y="1728821"/>
              <a:ext cx="4701247" cy="684857"/>
              <a:chOff x="7161327" y="1728821"/>
              <a:chExt cx="4701247" cy="684857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7861786-2148-B497-5664-A039D03E5BF6}"/>
                  </a:ext>
                </a:extLst>
              </p:cNvPr>
              <p:cNvSpPr txBox="1"/>
              <p:nvPr/>
            </p:nvSpPr>
            <p:spPr>
              <a:xfrm>
                <a:off x="9820027" y="2044346"/>
                <a:ext cx="20425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action1 and action2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F150628-B8B0-BED9-4CE9-892336793107}"/>
                  </a:ext>
                </a:extLst>
              </p:cNvPr>
              <p:cNvSpPr txBox="1"/>
              <p:nvPr/>
            </p:nvSpPr>
            <p:spPr>
              <a:xfrm>
                <a:off x="7161327" y="1728821"/>
                <a:ext cx="39217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production1: condition1 and condition2</a:t>
                </a:r>
              </a:p>
            </p:txBody>
          </p: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8EFA735F-379F-EEEF-CFFB-15FCB3F9E5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22184" y="2229012"/>
                <a:ext cx="579910" cy="0"/>
              </a:xfrm>
              <a:prstGeom prst="straightConnector1">
                <a:avLst/>
              </a:prstGeom>
              <a:ln w="63500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41AD54C-C179-89E2-2588-AA53514E5E1A}"/>
                </a:ext>
              </a:extLst>
            </p:cNvPr>
            <p:cNvGrpSpPr/>
            <p:nvPr/>
          </p:nvGrpSpPr>
          <p:grpSpPr>
            <a:xfrm>
              <a:off x="7157271" y="2551277"/>
              <a:ext cx="4701247" cy="684857"/>
              <a:chOff x="7161327" y="1728821"/>
              <a:chExt cx="4701247" cy="684857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CEB5584-6B68-4878-C8BA-70C0E26ED5E8}"/>
                  </a:ext>
                </a:extLst>
              </p:cNvPr>
              <p:cNvSpPr txBox="1"/>
              <p:nvPr/>
            </p:nvSpPr>
            <p:spPr>
              <a:xfrm>
                <a:off x="9820027" y="2044346"/>
                <a:ext cx="20425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action1 and action4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40B7750-1E90-325A-ED7D-E0C4B06A2BDA}"/>
                  </a:ext>
                </a:extLst>
              </p:cNvPr>
              <p:cNvSpPr txBox="1"/>
              <p:nvPr/>
            </p:nvSpPr>
            <p:spPr>
              <a:xfrm>
                <a:off x="7161327" y="1728821"/>
                <a:ext cx="39217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production2: condition3 and condition4</a:t>
                </a:r>
              </a:p>
            </p:txBody>
          </p: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67361CE4-AD69-C4A4-C75B-30F00A3348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22184" y="2229012"/>
                <a:ext cx="579910" cy="0"/>
              </a:xfrm>
              <a:prstGeom prst="straightConnector1">
                <a:avLst/>
              </a:prstGeom>
              <a:ln w="63500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5790163-0122-DFF9-D464-84070A95351E}"/>
              </a:ext>
            </a:extLst>
          </p:cNvPr>
          <p:cNvGrpSpPr/>
          <p:nvPr/>
        </p:nvGrpSpPr>
        <p:grpSpPr>
          <a:xfrm>
            <a:off x="743683" y="99883"/>
            <a:ext cx="10484136" cy="885972"/>
            <a:chOff x="6924424" y="1038985"/>
            <a:chExt cx="4747205" cy="885972"/>
          </a:xfrm>
        </p:grpSpPr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AFE5925B-FDF9-ECEC-DF3C-8C34911AD15B}"/>
                </a:ext>
              </a:extLst>
            </p:cNvPr>
            <p:cNvSpPr/>
            <p:nvPr/>
          </p:nvSpPr>
          <p:spPr>
            <a:xfrm>
              <a:off x="6924424" y="1038985"/>
              <a:ext cx="4747205" cy="885972"/>
            </a:xfrm>
            <a:prstGeom prst="roundRect">
              <a:avLst>
                <a:gd name="adj" fmla="val 4957"/>
              </a:avLst>
            </a:prstGeom>
            <a:solidFill>
              <a:schemeClr val="accent5">
                <a:lumMod val="20000"/>
                <a:lumOff val="80000"/>
              </a:schemeClr>
            </a:solidFill>
            <a:effectLst>
              <a:outerShdw blurRad="127000" dist="1270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83B075-39DB-4BEF-A932-C7368EA8AE3D}"/>
                </a:ext>
              </a:extLst>
            </p:cNvPr>
            <p:cNvSpPr txBox="1"/>
            <p:nvPr/>
          </p:nvSpPr>
          <p:spPr>
            <a:xfrm>
              <a:off x="8982163" y="1243498"/>
              <a:ext cx="6317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5">
                      <a:lumMod val="50000"/>
                    </a:schemeClr>
                  </a:solidFill>
                </a:rPr>
                <a:t>Chunking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739A464-B972-4BF8-A5E9-08E728DAA6D1}"/>
              </a:ext>
            </a:extLst>
          </p:cNvPr>
          <p:cNvGrpSpPr/>
          <p:nvPr/>
        </p:nvGrpSpPr>
        <p:grpSpPr>
          <a:xfrm>
            <a:off x="6828444" y="1810725"/>
            <a:ext cx="4399375" cy="4859443"/>
            <a:chOff x="7210022" y="869793"/>
            <a:chExt cx="4399375" cy="4859443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DDB02C90-93F5-5BFA-818E-791B2E8F6FBC}"/>
                </a:ext>
              </a:extLst>
            </p:cNvPr>
            <p:cNvGrpSpPr/>
            <p:nvPr/>
          </p:nvGrpSpPr>
          <p:grpSpPr>
            <a:xfrm>
              <a:off x="7210022" y="869793"/>
              <a:ext cx="4399375" cy="4859443"/>
              <a:chOff x="6395873" y="3871488"/>
              <a:chExt cx="4399375" cy="4019052"/>
            </a:xfrm>
          </p:grpSpPr>
          <p:sp>
            <p:nvSpPr>
              <p:cNvPr id="25" name="Rounded Rectangle 24">
                <a:extLst>
                  <a:ext uri="{FF2B5EF4-FFF2-40B4-BE49-F238E27FC236}">
                    <a16:creationId xmlns:a16="http://schemas.microsoft.com/office/drawing/2014/main" id="{E376C89F-B6FF-A88E-6404-85122D373E4C}"/>
                  </a:ext>
                </a:extLst>
              </p:cNvPr>
              <p:cNvSpPr/>
              <p:nvPr/>
            </p:nvSpPr>
            <p:spPr>
              <a:xfrm>
                <a:off x="6395873" y="3871488"/>
                <a:ext cx="4399375" cy="4019052"/>
              </a:xfrm>
              <a:prstGeom prst="roundRect">
                <a:avLst>
                  <a:gd name="adj" fmla="val 495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127000" dist="1270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DCC2A88-8DF4-FDF5-D5AF-FEEF99FAF02E}"/>
                  </a:ext>
                </a:extLst>
              </p:cNvPr>
              <p:cNvSpPr txBox="1"/>
              <p:nvPr/>
            </p:nvSpPr>
            <p:spPr>
              <a:xfrm>
                <a:off x="7383274" y="3903106"/>
                <a:ext cx="2424573" cy="3818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accent6">
                        <a:lumMod val="50000"/>
                      </a:schemeClr>
                    </a:solidFill>
                  </a:rPr>
                  <a:t>Working Memory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A6AC3CB-7C4E-E8A0-EDC3-325FCAD44B83}"/>
                  </a:ext>
                </a:extLst>
              </p:cNvPr>
              <p:cNvSpPr txBox="1"/>
              <p:nvPr/>
            </p:nvSpPr>
            <p:spPr>
              <a:xfrm>
                <a:off x="6790900" y="4228440"/>
                <a:ext cx="3609321" cy="3309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/>
                  <a:t>Contains current problem spaces</a:t>
                </a: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E610287-53A7-48AC-BCF1-75CD06B711E1}"/>
                </a:ext>
              </a:extLst>
            </p:cNvPr>
            <p:cNvSpPr txBox="1"/>
            <p:nvPr/>
          </p:nvSpPr>
          <p:spPr>
            <a:xfrm>
              <a:off x="7754146" y="3297246"/>
              <a:ext cx="12526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Goal stack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CF3930E-DCCC-4CEF-C31B-717B0AB9C393}"/>
                </a:ext>
              </a:extLst>
            </p:cNvPr>
            <p:cNvSpPr txBox="1"/>
            <p:nvPr/>
          </p:nvSpPr>
          <p:spPr>
            <a:xfrm>
              <a:off x="10531908" y="2678440"/>
              <a:ext cx="10374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impasse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B2BAEEE-AA0B-1DC9-A212-FBFFE30CF45F}"/>
                </a:ext>
              </a:extLst>
            </p:cNvPr>
            <p:cNvSpPr txBox="1"/>
            <p:nvPr/>
          </p:nvSpPr>
          <p:spPr>
            <a:xfrm>
              <a:off x="10536709" y="4095628"/>
              <a:ext cx="10374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impasse</a:t>
              </a: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5C3172DA-9FB0-B9F1-8E58-D03BBE30F0F1}"/>
                </a:ext>
              </a:extLst>
            </p:cNvPr>
            <p:cNvGrpSpPr/>
            <p:nvPr/>
          </p:nvGrpSpPr>
          <p:grpSpPr>
            <a:xfrm>
              <a:off x="9863209" y="1706031"/>
              <a:ext cx="1289045" cy="1068901"/>
              <a:chOff x="1519989" y="4280145"/>
              <a:chExt cx="1289045" cy="1068901"/>
            </a:xfrm>
          </p:grpSpPr>
          <p:sp>
            <p:nvSpPr>
              <p:cNvPr id="30" name="Triangle 29">
                <a:extLst>
                  <a:ext uri="{FF2B5EF4-FFF2-40B4-BE49-F238E27FC236}">
                    <a16:creationId xmlns:a16="http://schemas.microsoft.com/office/drawing/2014/main" id="{08B2CCA5-B413-8DF0-4392-012B85567C16}"/>
                  </a:ext>
                </a:extLst>
              </p:cNvPr>
              <p:cNvSpPr/>
              <p:nvPr/>
            </p:nvSpPr>
            <p:spPr>
              <a:xfrm rot="16200000">
                <a:off x="1630061" y="4170073"/>
                <a:ext cx="1068901" cy="1289045"/>
              </a:xfrm>
              <a:prstGeom prst="triangl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0120F23-FC7F-EA13-C843-BB1A822886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840508" y="4724595"/>
                <a:ext cx="180000" cy="180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FDEE1090-11F1-E3D9-97BC-11402A756866}"/>
                  </a:ext>
                </a:extLst>
              </p:cNvPr>
              <p:cNvGrpSpPr/>
              <p:nvPr/>
            </p:nvGrpSpPr>
            <p:grpSpPr>
              <a:xfrm>
                <a:off x="1999221" y="4583763"/>
                <a:ext cx="360979" cy="461665"/>
                <a:chOff x="1042126" y="5443868"/>
                <a:chExt cx="360979" cy="461665"/>
              </a:xfrm>
            </p:grpSpPr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EE9CA796-BDBB-9D06-5A9B-D7571434AEB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042126" y="5475767"/>
                  <a:ext cx="360979" cy="360000"/>
                </a:xfrm>
                <a:prstGeom prst="ellipse">
                  <a:avLst/>
                </a:prstGeom>
                <a:solidFill>
                  <a:schemeClr val="bg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4159EADB-9B1F-333F-ABA6-33A6D8525BD7}"/>
                    </a:ext>
                  </a:extLst>
                </p:cNvPr>
                <p:cNvSpPr txBox="1"/>
                <p:nvPr/>
              </p:nvSpPr>
              <p:spPr>
                <a:xfrm>
                  <a:off x="1075771" y="5443868"/>
                  <a:ext cx="32733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/>
                    <a:t>?</a:t>
                  </a:r>
                </a:p>
              </p:txBody>
            </p:sp>
          </p:grp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FA8335F2-1B6C-A606-1CF1-F6F700568E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01146" y="4814595"/>
                <a:ext cx="396000" cy="0"/>
              </a:xfrm>
              <a:prstGeom prst="straightConnector1">
                <a:avLst/>
              </a:prstGeom>
              <a:ln w="50800">
                <a:solidFill>
                  <a:schemeClr val="tx1">
                    <a:lumMod val="50000"/>
                    <a:lumOff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272B29E0-F89E-18F8-47D7-699DC064719D}"/>
                  </a:ext>
                </a:extLst>
              </p:cNvPr>
              <p:cNvGrpSpPr/>
              <p:nvPr/>
            </p:nvGrpSpPr>
            <p:grpSpPr>
              <a:xfrm>
                <a:off x="2372558" y="4487232"/>
                <a:ext cx="396000" cy="654726"/>
                <a:chOff x="2372558" y="4475805"/>
                <a:chExt cx="396000" cy="654726"/>
              </a:xfrm>
            </p:grpSpPr>
            <p:cxnSp>
              <p:nvCxnSpPr>
                <p:cNvPr id="37" name="Straight Arrow Connector 36">
                  <a:extLst>
                    <a:ext uri="{FF2B5EF4-FFF2-40B4-BE49-F238E27FC236}">
                      <a16:creationId xmlns:a16="http://schemas.microsoft.com/office/drawing/2014/main" id="{218D9EA1-0F46-CAC1-366A-ACE1649CBC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72558" y="4950531"/>
                  <a:ext cx="396000" cy="180000"/>
                </a:xfrm>
                <a:prstGeom prst="straightConnector1">
                  <a:avLst/>
                </a:prstGeom>
                <a:ln w="50800">
                  <a:solidFill>
                    <a:schemeClr val="tx1">
                      <a:lumMod val="50000"/>
                      <a:lumOff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>
                  <a:extLst>
                    <a:ext uri="{FF2B5EF4-FFF2-40B4-BE49-F238E27FC236}">
                      <a16:creationId xmlns:a16="http://schemas.microsoft.com/office/drawing/2014/main" id="{BD49A34E-3806-E6C0-8378-47BCE7022F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372558" y="4475805"/>
                  <a:ext cx="396000" cy="180000"/>
                </a:xfrm>
                <a:prstGeom prst="straightConnector1">
                  <a:avLst/>
                </a:prstGeom>
                <a:ln w="50800">
                  <a:solidFill>
                    <a:schemeClr val="tx1">
                      <a:lumMod val="50000"/>
                      <a:lumOff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1F778A57-7367-220E-36A6-99A06CE6351A}"/>
                </a:ext>
              </a:extLst>
            </p:cNvPr>
            <p:cNvGrpSpPr/>
            <p:nvPr/>
          </p:nvGrpSpPr>
          <p:grpSpPr>
            <a:xfrm>
              <a:off x="9863209" y="3091320"/>
              <a:ext cx="1289045" cy="1068901"/>
              <a:chOff x="1519989" y="4280145"/>
              <a:chExt cx="1289045" cy="1068901"/>
            </a:xfrm>
          </p:grpSpPr>
          <p:sp>
            <p:nvSpPr>
              <p:cNvPr id="42" name="Triangle 41">
                <a:extLst>
                  <a:ext uri="{FF2B5EF4-FFF2-40B4-BE49-F238E27FC236}">
                    <a16:creationId xmlns:a16="http://schemas.microsoft.com/office/drawing/2014/main" id="{295EB57B-E46E-D732-CC72-046EE2249EBA}"/>
                  </a:ext>
                </a:extLst>
              </p:cNvPr>
              <p:cNvSpPr/>
              <p:nvPr/>
            </p:nvSpPr>
            <p:spPr>
              <a:xfrm rot="16200000">
                <a:off x="1630061" y="4170073"/>
                <a:ext cx="1068901" cy="1289045"/>
              </a:xfrm>
              <a:prstGeom prst="triangl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40FEB447-071D-72E0-3E96-FBF16B1E894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840508" y="4724595"/>
                <a:ext cx="180000" cy="180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ECBF0486-BA8D-74AE-E0CD-E7B0029D7291}"/>
                  </a:ext>
                </a:extLst>
              </p:cNvPr>
              <p:cNvGrpSpPr/>
              <p:nvPr/>
            </p:nvGrpSpPr>
            <p:grpSpPr>
              <a:xfrm>
                <a:off x="1999221" y="4583763"/>
                <a:ext cx="360979" cy="461665"/>
                <a:chOff x="1042126" y="5443868"/>
                <a:chExt cx="360979" cy="461665"/>
              </a:xfrm>
            </p:grpSpPr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FC65AC38-8741-312D-4708-C02DBD72130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042126" y="5475767"/>
                  <a:ext cx="360979" cy="360000"/>
                </a:xfrm>
                <a:prstGeom prst="ellipse">
                  <a:avLst/>
                </a:prstGeom>
                <a:solidFill>
                  <a:schemeClr val="bg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A5734E2D-020C-E95F-2BC6-E96042C9BF93}"/>
                    </a:ext>
                  </a:extLst>
                </p:cNvPr>
                <p:cNvSpPr txBox="1"/>
                <p:nvPr/>
              </p:nvSpPr>
              <p:spPr>
                <a:xfrm>
                  <a:off x="1075771" y="5443868"/>
                  <a:ext cx="32733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/>
                    <a:t>?</a:t>
                  </a:r>
                </a:p>
              </p:txBody>
            </p:sp>
          </p:grpSp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05277C2F-AF1F-A56C-5E30-AD5B7051E9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01146" y="4814595"/>
                <a:ext cx="396000" cy="0"/>
              </a:xfrm>
              <a:prstGeom prst="straightConnector1">
                <a:avLst/>
              </a:prstGeom>
              <a:ln w="50800">
                <a:solidFill>
                  <a:schemeClr val="tx1">
                    <a:lumMod val="50000"/>
                    <a:lumOff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F350EC9A-1F37-074F-24F0-F43E0BBF70FE}"/>
                </a:ext>
              </a:extLst>
            </p:cNvPr>
            <p:cNvGrpSpPr/>
            <p:nvPr/>
          </p:nvGrpSpPr>
          <p:grpSpPr>
            <a:xfrm>
              <a:off x="9863209" y="4468616"/>
              <a:ext cx="1289045" cy="1068901"/>
              <a:chOff x="1519989" y="4280145"/>
              <a:chExt cx="1289045" cy="1068901"/>
            </a:xfrm>
          </p:grpSpPr>
          <p:sp>
            <p:nvSpPr>
              <p:cNvPr id="52" name="Triangle 51">
                <a:extLst>
                  <a:ext uri="{FF2B5EF4-FFF2-40B4-BE49-F238E27FC236}">
                    <a16:creationId xmlns:a16="http://schemas.microsoft.com/office/drawing/2014/main" id="{6A8AA7C2-79C0-F871-8354-28C4D7E5A3A0}"/>
                  </a:ext>
                </a:extLst>
              </p:cNvPr>
              <p:cNvSpPr/>
              <p:nvPr/>
            </p:nvSpPr>
            <p:spPr>
              <a:xfrm rot="16200000">
                <a:off x="1630061" y="4170073"/>
                <a:ext cx="1068901" cy="1289045"/>
              </a:xfrm>
              <a:prstGeom prst="triangl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CA6AE8CC-B1E1-6DE9-F04F-9F048D0C808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840508" y="4724595"/>
                <a:ext cx="180000" cy="180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0718BA71-D996-3814-D164-41251C9B5C4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98766" y="2471314"/>
              <a:ext cx="501231" cy="991734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D3F8793A-7F21-C3B2-5DDC-B85FDEC930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98766" y="3911457"/>
              <a:ext cx="501231" cy="991734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Left Brace 60">
              <a:extLst>
                <a:ext uri="{FF2B5EF4-FFF2-40B4-BE49-F238E27FC236}">
                  <a16:creationId xmlns:a16="http://schemas.microsoft.com/office/drawing/2014/main" id="{4C005630-16C3-B6DC-B416-06F6D8748400}"/>
                </a:ext>
              </a:extLst>
            </p:cNvPr>
            <p:cNvSpPr/>
            <p:nvPr/>
          </p:nvSpPr>
          <p:spPr>
            <a:xfrm>
              <a:off x="9002845" y="2045330"/>
              <a:ext cx="557108" cy="3277103"/>
            </a:xfrm>
            <a:prstGeom prst="leftBrace">
              <a:avLst>
                <a:gd name="adj1" fmla="val 44014"/>
                <a:gd name="adj2" fmla="val 50000"/>
              </a:avLst>
            </a:prstGeom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4706A458-E45A-7481-7334-983AC7164AB0}"/>
              </a:ext>
            </a:extLst>
          </p:cNvPr>
          <p:cNvSpPr txBox="1"/>
          <p:nvPr/>
        </p:nvSpPr>
        <p:spPr>
          <a:xfrm>
            <a:off x="860713" y="4332955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. . .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3814B59-F5FA-C559-08A4-2C321ABDB4C5}"/>
              </a:ext>
            </a:extLst>
          </p:cNvPr>
          <p:cNvGrpSpPr/>
          <p:nvPr/>
        </p:nvGrpSpPr>
        <p:grpSpPr>
          <a:xfrm>
            <a:off x="5707520" y="2411299"/>
            <a:ext cx="1142851" cy="2041160"/>
            <a:chOff x="5707520" y="2248589"/>
            <a:chExt cx="1142851" cy="2041160"/>
          </a:xfrm>
        </p:grpSpPr>
        <p:sp>
          <p:nvSpPr>
            <p:cNvPr id="64" name="Right Arrow 63">
              <a:extLst>
                <a:ext uri="{FF2B5EF4-FFF2-40B4-BE49-F238E27FC236}">
                  <a16:creationId xmlns:a16="http://schemas.microsoft.com/office/drawing/2014/main" id="{E7911C37-6C5A-82D6-820E-E32976DD060A}"/>
                </a:ext>
              </a:extLst>
            </p:cNvPr>
            <p:cNvSpPr/>
            <p:nvPr/>
          </p:nvSpPr>
          <p:spPr>
            <a:xfrm>
              <a:off x="5707520" y="2248589"/>
              <a:ext cx="1130847" cy="63895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ight Arrow 64">
              <a:extLst>
                <a:ext uri="{FF2B5EF4-FFF2-40B4-BE49-F238E27FC236}">
                  <a16:creationId xmlns:a16="http://schemas.microsoft.com/office/drawing/2014/main" id="{C6F79F4A-DE92-E3F5-7F91-78DC54CDF715}"/>
                </a:ext>
              </a:extLst>
            </p:cNvPr>
            <p:cNvSpPr/>
            <p:nvPr/>
          </p:nvSpPr>
          <p:spPr>
            <a:xfrm>
              <a:off x="5719524" y="3650791"/>
              <a:ext cx="1130847" cy="63895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1C791B54-2242-4F95-1259-EC6E794B956E}"/>
              </a:ext>
            </a:extLst>
          </p:cNvPr>
          <p:cNvGrpSpPr/>
          <p:nvPr/>
        </p:nvGrpSpPr>
        <p:grpSpPr>
          <a:xfrm>
            <a:off x="7537566" y="996082"/>
            <a:ext cx="2981131" cy="812538"/>
            <a:chOff x="7381657" y="996082"/>
            <a:chExt cx="2981131" cy="812538"/>
          </a:xfrm>
        </p:grpSpPr>
        <p:sp>
          <p:nvSpPr>
            <p:cNvPr id="66" name="Right Arrow 65">
              <a:extLst>
                <a:ext uri="{FF2B5EF4-FFF2-40B4-BE49-F238E27FC236}">
                  <a16:creationId xmlns:a16="http://schemas.microsoft.com/office/drawing/2014/main" id="{B55487AC-D18A-6FBB-F49E-707048121129}"/>
                </a:ext>
              </a:extLst>
            </p:cNvPr>
            <p:cNvSpPr/>
            <p:nvPr/>
          </p:nvSpPr>
          <p:spPr>
            <a:xfrm rot="16200000">
              <a:off x="7294867" y="1082872"/>
              <a:ext cx="812538" cy="63895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ight Arrow 66">
              <a:extLst>
                <a:ext uri="{FF2B5EF4-FFF2-40B4-BE49-F238E27FC236}">
                  <a16:creationId xmlns:a16="http://schemas.microsoft.com/office/drawing/2014/main" id="{C133B3B4-DCAA-1136-53B3-BB4AE9822B6E}"/>
                </a:ext>
              </a:extLst>
            </p:cNvPr>
            <p:cNvSpPr/>
            <p:nvPr/>
          </p:nvSpPr>
          <p:spPr>
            <a:xfrm rot="16200000">
              <a:off x="9637040" y="1082872"/>
              <a:ext cx="812538" cy="63895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ight Arrow 68">
            <a:extLst>
              <a:ext uri="{FF2B5EF4-FFF2-40B4-BE49-F238E27FC236}">
                <a16:creationId xmlns:a16="http://schemas.microsoft.com/office/drawing/2014/main" id="{373CF461-DE5E-7FE7-74DA-F43754ACDC34}"/>
              </a:ext>
            </a:extLst>
          </p:cNvPr>
          <p:cNvSpPr/>
          <p:nvPr/>
        </p:nvSpPr>
        <p:spPr>
          <a:xfrm rot="5400000" flipV="1">
            <a:off x="2810026" y="1078090"/>
            <a:ext cx="812538" cy="6389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B2BDCD-9798-DD78-98D6-A5309E0C1C83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22.1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E3AEA3-1B18-9953-90F1-BFE80E837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5058" y="5612937"/>
            <a:ext cx="2808783" cy="124506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Basic SOAR diagram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966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22.2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Rubin's vase</a:t>
            </a:r>
          </a:p>
        </p:txBody>
      </p:sp>
      <p:pic>
        <p:nvPicPr>
          <p:cNvPr id="5" name="Picture 4" descr="A silhouette of two men's faces&#10;&#10;Description automatically generated">
            <a:extLst>
              <a:ext uri="{FF2B5EF4-FFF2-40B4-BE49-F238E27FC236}">
                <a16:creationId xmlns:a16="http://schemas.microsoft.com/office/drawing/2014/main" id="{ED515EC0-0DE3-860D-7BBB-276ADB735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7163" y="790659"/>
            <a:ext cx="4333222" cy="569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01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44345F5D-1D1E-FC83-2DF5-F778023500ED}"/>
              </a:ext>
            </a:extLst>
          </p:cNvPr>
          <p:cNvGrpSpPr/>
          <p:nvPr/>
        </p:nvGrpSpPr>
        <p:grpSpPr>
          <a:xfrm>
            <a:off x="1908804" y="379168"/>
            <a:ext cx="9897252" cy="6273461"/>
            <a:chOff x="1015673" y="379168"/>
            <a:chExt cx="9897252" cy="6273461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C787512-24BB-6440-9627-6EE1335A728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68561" y="2486476"/>
              <a:ext cx="1509766" cy="2039797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653CD501-C17C-3D4F-9E2D-0672248189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17500" y="4495783"/>
              <a:ext cx="5035138" cy="1386831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C49175D6-8D56-5E40-AD8F-E4C3A9E8C74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286551" y="2470121"/>
              <a:ext cx="1766087" cy="1995172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9FE05D7-7106-2345-9704-CA148564C4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34300" y="4581935"/>
              <a:ext cx="1372092" cy="1300679"/>
            </a:xfrm>
            <a:prstGeom prst="line">
              <a:avLst/>
            </a:prstGeom>
            <a:ln w="762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57FF93B-A5C7-BD44-A39C-663D52171A5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520433" y="4581935"/>
              <a:ext cx="1443313" cy="1328476"/>
            </a:xfrm>
            <a:prstGeom prst="line">
              <a:avLst/>
            </a:prstGeom>
            <a:ln w="762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44A88C55-6096-5E40-9785-1A1F460719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8327" y="1708541"/>
              <a:ext cx="1547124" cy="372422"/>
            </a:xfrm>
            <a:prstGeom prst="line">
              <a:avLst/>
            </a:prstGeom>
            <a:ln w="762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54527527-A73A-3B4C-878B-6C2BDD41041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682439" y="1703451"/>
              <a:ext cx="1625456" cy="433402"/>
            </a:xfrm>
            <a:prstGeom prst="line">
              <a:avLst/>
            </a:prstGeom>
            <a:ln w="762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2D597182-6A76-D145-BF11-E6C74857F6C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60505" y="2938328"/>
              <a:ext cx="3046579" cy="14814"/>
            </a:xfrm>
            <a:prstGeom prst="line">
              <a:avLst/>
            </a:prstGeom>
            <a:ln w="762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C4E131E-4022-8541-A231-5060E64B4F2E}"/>
                </a:ext>
              </a:extLst>
            </p:cNvPr>
            <p:cNvGrpSpPr/>
            <p:nvPr/>
          </p:nvGrpSpPr>
          <p:grpSpPr>
            <a:xfrm>
              <a:off x="3358327" y="379168"/>
              <a:ext cx="4648224" cy="2833171"/>
              <a:chOff x="3358327" y="-33207"/>
              <a:chExt cx="4648224" cy="2833171"/>
            </a:xfrm>
          </p:grpSpPr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EFB3E9E-BC8D-3C4C-9AE8-5B1AB7650AF9}"/>
                  </a:ext>
                </a:extLst>
              </p:cNvPr>
              <p:cNvSpPr txBox="1"/>
              <p:nvPr/>
            </p:nvSpPr>
            <p:spPr>
              <a:xfrm>
                <a:off x="5091861" y="-33207"/>
                <a:ext cx="1181157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/>
                  <a:t>bow</a:t>
                </a:r>
              </a:p>
            </p:txBody>
          </p: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8B930A84-C621-9441-B8A5-C2DAD43EAD03}"/>
                  </a:ext>
                </a:extLst>
              </p:cNvPr>
              <p:cNvGrpSpPr/>
              <p:nvPr/>
            </p:nvGrpSpPr>
            <p:grpSpPr>
              <a:xfrm>
                <a:off x="3358327" y="1359964"/>
                <a:ext cx="1440000" cy="1440000"/>
                <a:chOff x="3465451" y="1359964"/>
                <a:chExt cx="1440000" cy="1440000"/>
              </a:xfrm>
            </p:grpSpPr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A0283A78-BCB4-F449-AE2A-F108C9D318A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465451" y="1359964"/>
                  <a:ext cx="1440000" cy="1440000"/>
                </a:xfrm>
                <a:prstGeom prst="ellipse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E706CBC1-735E-C04D-BB41-0CEE692BD191}"/>
                    </a:ext>
                  </a:extLst>
                </p:cNvPr>
                <p:cNvSpPr txBox="1"/>
                <p:nvPr/>
              </p:nvSpPr>
              <p:spPr>
                <a:xfrm>
                  <a:off x="3644919" y="1664466"/>
                  <a:ext cx="1081065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/>
                    <a:t>front </a:t>
                  </a:r>
                  <a:br>
                    <a:rPr lang="en-US" sz="2400" dirty="0"/>
                  </a:br>
                  <a:r>
                    <a:rPr lang="en-US" sz="2400" dirty="0"/>
                    <a:t>of boat</a:t>
                  </a: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D5C73D78-7CF4-E849-AD95-EA600AF9C20D}"/>
                  </a:ext>
                </a:extLst>
              </p:cNvPr>
              <p:cNvGrpSpPr/>
              <p:nvPr/>
            </p:nvGrpSpPr>
            <p:grpSpPr>
              <a:xfrm>
                <a:off x="4962439" y="969311"/>
                <a:ext cx="1440000" cy="1440000"/>
                <a:chOff x="4969149" y="1403299"/>
                <a:chExt cx="1440000" cy="1440000"/>
              </a:xfrm>
            </p:grpSpPr>
            <p:sp>
              <p:nvSpPr>
                <p:cNvPr id="13" name="Oval 12">
                  <a:extLst>
                    <a:ext uri="{FF2B5EF4-FFF2-40B4-BE49-F238E27FC236}">
                      <a16:creationId xmlns:a16="http://schemas.microsoft.com/office/drawing/2014/main" id="{C7AFAB76-20C9-AE4C-BCB6-D9F7E92F58A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969149" y="1403299"/>
                  <a:ext cx="1440000" cy="1440000"/>
                </a:xfrm>
                <a:prstGeom prst="ellipse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A8D9DF86-C57E-274A-8101-F89B14B1231B}"/>
                    </a:ext>
                  </a:extLst>
                </p:cNvPr>
                <p:cNvSpPr txBox="1"/>
                <p:nvPr/>
              </p:nvSpPr>
              <p:spPr>
                <a:xfrm>
                  <a:off x="5094819" y="1892467"/>
                  <a:ext cx="118866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/>
                    <a:t>weapon</a:t>
                  </a:r>
                </a:p>
              </p:txBody>
            </p: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9C634B2E-76A3-2143-975F-3F8107FE2138}"/>
                  </a:ext>
                </a:extLst>
              </p:cNvPr>
              <p:cNvGrpSpPr/>
              <p:nvPr/>
            </p:nvGrpSpPr>
            <p:grpSpPr>
              <a:xfrm>
                <a:off x="6566551" y="1359964"/>
                <a:ext cx="1440000" cy="1440000"/>
                <a:chOff x="6359356" y="1430660"/>
                <a:chExt cx="1440000" cy="1440000"/>
              </a:xfrm>
            </p:grpSpPr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571AEBB0-F9CA-DE40-AE47-97C6ECBEB57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359356" y="1430660"/>
                  <a:ext cx="1440000" cy="1440000"/>
                </a:xfrm>
                <a:prstGeom prst="ellipse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902C0243-7CFB-AA43-A655-8D39FB1CBD43}"/>
                    </a:ext>
                  </a:extLst>
                </p:cNvPr>
                <p:cNvSpPr txBox="1"/>
                <p:nvPr/>
              </p:nvSpPr>
              <p:spPr>
                <a:xfrm>
                  <a:off x="6509168" y="1735162"/>
                  <a:ext cx="1140377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/>
                    <a:t>bend at</a:t>
                  </a:r>
                  <a:br>
                    <a:rPr lang="en-US" sz="2400" dirty="0"/>
                  </a:br>
                  <a:r>
                    <a:rPr lang="en-US" sz="2400" dirty="0"/>
                    <a:t>waist</a:t>
                  </a:r>
                </a:p>
              </p:txBody>
            </p:sp>
          </p:grp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DC6AD30B-1E86-D34C-BA93-2BBEA45BE7D1}"/>
                </a:ext>
              </a:extLst>
            </p:cNvPr>
            <p:cNvGrpSpPr/>
            <p:nvPr/>
          </p:nvGrpSpPr>
          <p:grpSpPr>
            <a:xfrm>
              <a:off x="6838884" y="3806273"/>
              <a:ext cx="3846329" cy="2846356"/>
              <a:chOff x="6820955" y="3393898"/>
              <a:chExt cx="3846329" cy="2846356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4ED0411-CAA0-3042-84DB-F969F5CD1756}"/>
                  </a:ext>
                </a:extLst>
              </p:cNvPr>
              <p:cNvSpPr txBox="1"/>
              <p:nvPr/>
            </p:nvSpPr>
            <p:spPr>
              <a:xfrm>
                <a:off x="8948544" y="5166312"/>
                <a:ext cx="171874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/>
                  <a:t>Queen</a:t>
                </a:r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BC572B3B-86D9-8B41-91FA-6CD13C3BC3F2}"/>
                  </a:ext>
                </a:extLst>
              </p:cNvPr>
              <p:cNvGrpSpPr/>
              <p:nvPr/>
            </p:nvGrpSpPr>
            <p:grpSpPr>
              <a:xfrm>
                <a:off x="8314709" y="3393898"/>
                <a:ext cx="1440000" cy="1440000"/>
                <a:chOff x="7758898" y="3381350"/>
                <a:chExt cx="1440000" cy="1440000"/>
              </a:xfrm>
            </p:grpSpPr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F26BD22E-3598-9540-8A14-22BEFA4C6C2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758898" y="3381350"/>
                  <a:ext cx="1440000" cy="1440000"/>
                </a:xfrm>
                <a:prstGeom prst="ellipse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09FA0A18-66C3-6F48-AB06-16A8E2C27C1E}"/>
                    </a:ext>
                  </a:extLst>
                </p:cNvPr>
                <p:cNvSpPr txBox="1"/>
                <p:nvPr/>
              </p:nvSpPr>
              <p:spPr>
                <a:xfrm>
                  <a:off x="7830964" y="3870518"/>
                  <a:ext cx="129586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/>
                    <a:t>monarch</a:t>
                  </a:r>
                </a:p>
              </p:txBody>
            </p: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E5B6191B-34E5-4944-A0AB-87588BEEA7E7}"/>
                  </a:ext>
                </a:extLst>
              </p:cNvPr>
              <p:cNvGrpSpPr/>
              <p:nvPr/>
            </p:nvGrpSpPr>
            <p:grpSpPr>
              <a:xfrm>
                <a:off x="6820955" y="4800254"/>
                <a:ext cx="1440000" cy="1440000"/>
                <a:chOff x="6838882" y="4954520"/>
                <a:chExt cx="1440000" cy="1440000"/>
              </a:xfrm>
            </p:grpSpPr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C256E0D9-7308-6445-BE1F-C785AD3B6EE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38882" y="4954520"/>
                  <a:ext cx="1440000" cy="1440000"/>
                </a:xfrm>
                <a:prstGeom prst="ellipse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EF827E15-AE3D-FD4C-BDAE-63B687634073}"/>
                    </a:ext>
                  </a:extLst>
                </p:cNvPr>
                <p:cNvSpPr txBox="1"/>
                <p:nvPr/>
              </p:nvSpPr>
              <p:spPr>
                <a:xfrm>
                  <a:off x="7149956" y="5259022"/>
                  <a:ext cx="817853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/>
                    <a:t>rock</a:t>
                  </a:r>
                  <a:br>
                    <a:rPr lang="en-US" sz="2400" dirty="0"/>
                  </a:br>
                  <a:r>
                    <a:rPr lang="en-US" sz="2400" dirty="0"/>
                    <a:t>band</a:t>
                  </a:r>
                </a:p>
              </p:txBody>
            </p:sp>
          </p:grp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372D96BB-28C9-0D4B-ACB6-B45CE79B3BC4}"/>
                </a:ext>
              </a:extLst>
            </p:cNvPr>
            <p:cNvGrpSpPr/>
            <p:nvPr/>
          </p:nvGrpSpPr>
          <p:grpSpPr>
            <a:xfrm>
              <a:off x="1015673" y="3806273"/>
              <a:ext cx="3671239" cy="2846356"/>
              <a:chOff x="1105318" y="3393898"/>
              <a:chExt cx="3671239" cy="2846356"/>
            </a:xfrm>
          </p:grpSpPr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CEC8DD2-054D-514F-8B18-5EE23376BF11}"/>
                  </a:ext>
                </a:extLst>
              </p:cNvPr>
              <p:cNvSpPr txBox="1"/>
              <p:nvPr/>
            </p:nvSpPr>
            <p:spPr>
              <a:xfrm>
                <a:off x="1105318" y="5166312"/>
                <a:ext cx="1356846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/>
                  <a:t>stern</a:t>
                </a:r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FB7DE121-4471-824C-9E22-758C84A9D9C0}"/>
                  </a:ext>
                </a:extLst>
              </p:cNvPr>
              <p:cNvGrpSpPr/>
              <p:nvPr/>
            </p:nvGrpSpPr>
            <p:grpSpPr>
              <a:xfrm>
                <a:off x="3255692" y="4800254"/>
                <a:ext cx="1520865" cy="1440000"/>
                <a:chOff x="3112255" y="4800254"/>
                <a:chExt cx="1520865" cy="1440000"/>
              </a:xfrm>
            </p:grpSpPr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9CF55C69-1F74-8B46-B2CB-EEDA524E6E9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152687" y="4800254"/>
                  <a:ext cx="1440000" cy="1440000"/>
                </a:xfrm>
                <a:prstGeom prst="ellipse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CE7ECFD0-02FA-A147-88D4-4978A5966290}"/>
                    </a:ext>
                  </a:extLst>
                </p:cNvPr>
                <p:cNvSpPr txBox="1"/>
                <p:nvPr/>
              </p:nvSpPr>
              <p:spPr>
                <a:xfrm>
                  <a:off x="3112255" y="4997182"/>
                  <a:ext cx="1520865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/>
                    <a:t>facial </a:t>
                  </a:r>
                  <a:br>
                    <a:rPr lang="en-US" sz="2400" dirty="0"/>
                  </a:br>
                  <a:r>
                    <a:rPr lang="en-US" sz="2400" dirty="0"/>
                    <a:t>expression</a:t>
                  </a:r>
                </a:p>
              </p:txBody>
            </p: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8D176B3F-0962-7F4F-9919-0E2A60488BD4}"/>
                  </a:ext>
                </a:extLst>
              </p:cNvPr>
              <p:cNvGrpSpPr/>
              <p:nvPr/>
            </p:nvGrpSpPr>
            <p:grpSpPr>
              <a:xfrm>
                <a:off x="1908165" y="3393898"/>
                <a:ext cx="1440000" cy="1440000"/>
                <a:chOff x="2392255" y="3196679"/>
                <a:chExt cx="1440000" cy="1440000"/>
              </a:xfrm>
            </p:grpSpPr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8E90A7A8-3563-0543-8D7B-F67DFEC2288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392255" y="3196679"/>
                  <a:ext cx="1440000" cy="1440000"/>
                </a:xfrm>
                <a:prstGeom prst="ellipse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CC324574-797F-EE48-AF5D-BAC5CFE6E94B}"/>
                    </a:ext>
                  </a:extLst>
                </p:cNvPr>
                <p:cNvSpPr txBox="1"/>
                <p:nvPr/>
              </p:nvSpPr>
              <p:spPr>
                <a:xfrm>
                  <a:off x="2571723" y="3501181"/>
                  <a:ext cx="1081065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/>
                    <a:t>back </a:t>
                  </a:r>
                  <a:br>
                    <a:rPr lang="en-US" sz="2400" dirty="0"/>
                  </a:br>
                  <a:r>
                    <a:rPr lang="en-US" sz="2400" dirty="0"/>
                    <a:t>of boat</a:t>
                  </a:r>
                </a:p>
              </p:txBody>
            </p:sp>
          </p:grp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256985B4-8EE2-224A-89F4-DBD94F8559AB}"/>
                </a:ext>
              </a:extLst>
            </p:cNvPr>
            <p:cNvGrpSpPr/>
            <p:nvPr/>
          </p:nvGrpSpPr>
          <p:grpSpPr>
            <a:xfrm>
              <a:off x="9472925" y="1622958"/>
              <a:ext cx="1440000" cy="1344865"/>
              <a:chOff x="9060550" y="1210583"/>
              <a:chExt cx="1440000" cy="1344865"/>
            </a:xfrm>
          </p:grpSpPr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8C0328A6-5222-214E-8042-591F24BD494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060550" y="2555448"/>
                <a:ext cx="1440000" cy="0"/>
              </a:xfrm>
              <a:prstGeom prst="line">
                <a:avLst/>
              </a:prstGeom>
              <a:ln w="7620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79750878-F922-3248-ACE8-155ACB6662F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060550" y="1712555"/>
                <a:ext cx="1440000" cy="0"/>
              </a:xfrm>
              <a:prstGeom prst="line">
                <a:avLst/>
              </a:prstGeom>
              <a:ln w="762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6B76E58-B7E1-FF4F-AA11-D0009349C58E}"/>
                  </a:ext>
                </a:extLst>
              </p:cNvPr>
              <p:cNvSpPr txBox="1"/>
              <p:nvPr/>
            </p:nvSpPr>
            <p:spPr>
              <a:xfrm>
                <a:off x="9288268" y="2071695"/>
                <a:ext cx="98456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/>
                  <a:t>inhibit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802ED1D0-8B68-5645-B676-D7A7A333FE12}"/>
                  </a:ext>
                </a:extLst>
              </p:cNvPr>
              <p:cNvSpPr txBox="1"/>
              <p:nvPr/>
            </p:nvSpPr>
            <p:spPr>
              <a:xfrm>
                <a:off x="9125947" y="1210583"/>
                <a:ext cx="13092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/>
                  <a:t>reinforce</a:t>
                </a:r>
              </a:p>
            </p:txBody>
          </p:sp>
        </p:grp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5765246-01FD-79CF-DF50-B9B1857CA637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22.3</a:t>
            </a:r>
          </a:p>
        </p:txBody>
      </p:sp>
      <p:sp>
        <p:nvSpPr>
          <p:cNvPr id="32" name="Title 31">
            <a:extLst>
              <a:ext uri="{FF2B5EF4-FFF2-40B4-BE49-F238E27FC236}">
                <a16:creationId xmlns:a16="http://schemas.microsoft.com/office/drawing/2014/main" id="{376FF99A-8F37-A768-224C-93ED872C7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Semantic network for </a:t>
            </a:r>
            <a:br>
              <a:rPr lang="en-US" dirty="0"/>
            </a:br>
            <a:r>
              <a:rPr lang="en-US" dirty="0"/>
              <a:t>disambiguation</a:t>
            </a:r>
          </a:p>
        </p:txBody>
      </p:sp>
    </p:spTree>
    <p:extLst>
      <p:ext uri="{BB962C8B-B14F-4D97-AF65-F5344CB8AC3E}">
        <p14:creationId xmlns:p14="http://schemas.microsoft.com/office/powerpoint/2010/main" val="2071014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ChangeArrowheads="1"/>
          </p:cNvSpPr>
          <p:nvPr/>
        </p:nvSpPr>
        <p:spPr bwMode="auto">
          <a:xfrm>
            <a:off x="1981200" y="2057400"/>
            <a:ext cx="1828800" cy="2590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/>
              <a:t>game</a:t>
            </a:r>
            <a:br>
              <a:rPr lang="en-US"/>
            </a:br>
            <a:r>
              <a:rPr lang="en-US"/>
              <a:t>mechanics</a:t>
            </a:r>
          </a:p>
          <a:p>
            <a:pPr algn="ctr" eaLnBrk="0" hangingPunct="0"/>
            <a:endParaRPr lang="en-US"/>
          </a:p>
          <a:p>
            <a:pPr algn="ctr" eaLnBrk="0" hangingPunct="0"/>
            <a:endParaRPr lang="en-US"/>
          </a:p>
          <a:p>
            <a:pPr algn="ctr" eaLnBrk="0" hangingPunct="0"/>
            <a:endParaRPr lang="en-US"/>
          </a:p>
        </p:txBody>
      </p:sp>
      <p:cxnSp>
        <p:nvCxnSpPr>
          <p:cNvPr id="55299" name="Curved Connector 10"/>
          <p:cNvCxnSpPr>
            <a:cxnSpLocks noChangeShapeType="1"/>
          </p:cNvCxnSpPr>
          <p:nvPr/>
        </p:nvCxnSpPr>
        <p:spPr bwMode="auto">
          <a:xfrm>
            <a:off x="3810000" y="2438400"/>
            <a:ext cx="1676400" cy="1588"/>
          </a:xfrm>
          <a:prstGeom prst="curvedConnector3">
            <a:avLst>
              <a:gd name="adj1" fmla="val 50759"/>
            </a:avLst>
          </a:prstGeom>
          <a:noFill/>
          <a:ln w="38100">
            <a:solidFill>
              <a:srgbClr val="660066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5300" name="Curved Connector 12"/>
          <p:cNvCxnSpPr>
            <a:cxnSpLocks noChangeShapeType="1"/>
          </p:cNvCxnSpPr>
          <p:nvPr/>
        </p:nvCxnSpPr>
        <p:spPr bwMode="auto">
          <a:xfrm flipH="1">
            <a:off x="3810000" y="3427414"/>
            <a:ext cx="1676400" cy="1587"/>
          </a:xfrm>
          <a:prstGeom prst="curvedConnector3">
            <a:avLst>
              <a:gd name="adj1" fmla="val 50759"/>
            </a:avLst>
          </a:prstGeom>
          <a:noFill/>
          <a:ln w="38100">
            <a:solidFill>
              <a:srgbClr val="660066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grpSp>
        <p:nvGrpSpPr>
          <p:cNvPr id="55301" name="Group 13"/>
          <p:cNvGrpSpPr>
            <a:grpSpLocks/>
          </p:cNvGrpSpPr>
          <p:nvPr/>
        </p:nvGrpSpPr>
        <p:grpSpPr bwMode="auto">
          <a:xfrm>
            <a:off x="2133600" y="3421064"/>
            <a:ext cx="1447800" cy="998537"/>
            <a:chOff x="685800" y="3200400"/>
            <a:chExt cx="2209800" cy="1524000"/>
          </a:xfrm>
        </p:grpSpPr>
        <p:pic>
          <p:nvPicPr>
            <p:cNvPr id="55330" name="Picture 4" descr="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3200400"/>
              <a:ext cx="914400" cy="121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331" name="Picture 5" descr="51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505200"/>
              <a:ext cx="914400" cy="121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332" name="Picture 6" descr="45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1200" y="3276600"/>
              <a:ext cx="914400" cy="121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5302" name="TextBox 14"/>
          <p:cNvSpPr txBox="1">
            <a:spLocks noChangeArrowheads="1"/>
          </p:cNvSpPr>
          <p:nvPr/>
        </p:nvSpPr>
        <p:spPr bwMode="auto">
          <a:xfrm>
            <a:off x="4030663" y="1976438"/>
            <a:ext cx="1314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stimulus</a:t>
            </a:r>
          </a:p>
        </p:txBody>
      </p:sp>
      <p:sp>
        <p:nvSpPr>
          <p:cNvPr id="55303" name="TextBox 15"/>
          <p:cNvSpPr txBox="1">
            <a:spLocks noChangeArrowheads="1"/>
          </p:cNvSpPr>
          <p:nvPr/>
        </p:nvSpPr>
        <p:spPr bwMode="auto">
          <a:xfrm>
            <a:off x="4030663" y="2449514"/>
            <a:ext cx="1314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4F6F92"/>
                </a:solidFill>
              </a:rPr>
              <a:t>cards dealt</a:t>
            </a:r>
          </a:p>
        </p:txBody>
      </p:sp>
      <p:sp>
        <p:nvSpPr>
          <p:cNvPr id="55304" name="TextBox 16"/>
          <p:cNvSpPr txBox="1">
            <a:spLocks noChangeArrowheads="1"/>
          </p:cNvSpPr>
          <p:nvPr/>
        </p:nvSpPr>
        <p:spPr bwMode="auto">
          <a:xfrm>
            <a:off x="3962401" y="2967038"/>
            <a:ext cx="1450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response</a:t>
            </a:r>
          </a:p>
        </p:txBody>
      </p:sp>
      <p:sp>
        <p:nvSpPr>
          <p:cNvPr id="55305" name="TextBox 17"/>
          <p:cNvSpPr txBox="1">
            <a:spLocks noChangeArrowheads="1"/>
          </p:cNvSpPr>
          <p:nvPr/>
        </p:nvSpPr>
        <p:spPr bwMode="auto">
          <a:xfrm>
            <a:off x="4102101" y="3440114"/>
            <a:ext cx="1171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4F6F92"/>
                </a:solidFill>
              </a:rPr>
              <a:t>stick/twist</a:t>
            </a:r>
          </a:p>
        </p:txBody>
      </p:sp>
      <p:cxnSp>
        <p:nvCxnSpPr>
          <p:cNvPr id="55306" name="Curved Connector 18"/>
          <p:cNvCxnSpPr>
            <a:cxnSpLocks noChangeShapeType="1"/>
          </p:cNvCxnSpPr>
          <p:nvPr/>
        </p:nvCxnSpPr>
        <p:spPr bwMode="auto">
          <a:xfrm>
            <a:off x="3810000" y="4343400"/>
            <a:ext cx="1676400" cy="1588"/>
          </a:xfrm>
          <a:prstGeom prst="curvedConnector3">
            <a:avLst>
              <a:gd name="adj1" fmla="val 50759"/>
            </a:avLst>
          </a:prstGeom>
          <a:noFill/>
          <a:ln w="38100">
            <a:solidFill>
              <a:srgbClr val="660066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5307" name="TextBox 19"/>
          <p:cNvSpPr txBox="1">
            <a:spLocks noChangeArrowheads="1"/>
          </p:cNvSpPr>
          <p:nvPr/>
        </p:nvSpPr>
        <p:spPr bwMode="auto">
          <a:xfrm>
            <a:off x="4216400" y="3881438"/>
            <a:ext cx="941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effect</a:t>
            </a:r>
          </a:p>
        </p:txBody>
      </p:sp>
      <p:sp>
        <p:nvSpPr>
          <p:cNvPr id="55308" name="TextBox 20"/>
          <p:cNvSpPr txBox="1">
            <a:spLocks noChangeArrowheads="1"/>
          </p:cNvSpPr>
          <p:nvPr/>
        </p:nvSpPr>
        <p:spPr bwMode="auto">
          <a:xfrm>
            <a:off x="4171951" y="4354514"/>
            <a:ext cx="1031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4F6F92"/>
                </a:solidFill>
              </a:rPr>
              <a:t>win/lose</a:t>
            </a:r>
          </a:p>
        </p:txBody>
      </p:sp>
      <p:sp>
        <p:nvSpPr>
          <p:cNvPr id="22" name="Internal Storage 21"/>
          <p:cNvSpPr/>
          <p:nvPr/>
        </p:nvSpPr>
        <p:spPr bwMode="auto">
          <a:xfrm>
            <a:off x="7239000" y="2438400"/>
            <a:ext cx="609600" cy="914400"/>
          </a:xfrm>
          <a:prstGeom prst="flowChartInternalStorag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10" name="TextBox 22"/>
          <p:cNvSpPr txBox="1">
            <a:spLocks noChangeArrowheads="1"/>
          </p:cNvSpPr>
          <p:nvPr/>
        </p:nvSpPr>
        <p:spPr bwMode="auto">
          <a:xfrm>
            <a:off x="7848600" y="2362201"/>
            <a:ext cx="787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SRE</a:t>
            </a:r>
            <a:br>
              <a:rPr lang="en-US" sz="1800"/>
            </a:br>
            <a:r>
              <a:rPr lang="en-US" sz="1800"/>
              <a:t>assoc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486400" y="2057400"/>
            <a:ext cx="3352800" cy="2590800"/>
          </a:xfrm>
          <a:prstGeom prst="rect">
            <a:avLst/>
          </a:prstGeom>
          <a:noFill/>
          <a:ln w="571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12" name="TextBox 37"/>
          <p:cNvSpPr txBox="1">
            <a:spLocks noChangeArrowheads="1"/>
          </p:cNvSpPr>
          <p:nvPr/>
        </p:nvSpPr>
        <p:spPr bwMode="auto">
          <a:xfrm>
            <a:off x="5588325" y="2590801"/>
            <a:ext cx="13773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/>
              <a:t>lookup and </a:t>
            </a:r>
            <a:br>
              <a:rPr lang="en-US" sz="1800"/>
            </a:br>
            <a:r>
              <a:rPr lang="en-US" sz="1800"/>
              <a:t>choose</a:t>
            </a:r>
          </a:p>
        </p:txBody>
      </p:sp>
      <p:cxnSp>
        <p:nvCxnSpPr>
          <p:cNvPr id="55313" name="Straight Arrow Connector 39"/>
          <p:cNvCxnSpPr>
            <a:cxnSpLocks noChangeShapeType="1"/>
          </p:cNvCxnSpPr>
          <p:nvPr/>
        </p:nvCxnSpPr>
        <p:spPr bwMode="auto">
          <a:xfrm>
            <a:off x="5486400" y="2438400"/>
            <a:ext cx="1752600" cy="228600"/>
          </a:xfrm>
          <a:prstGeom prst="straightConnector1">
            <a:avLst/>
          </a:prstGeom>
          <a:noFill/>
          <a:ln w="28575">
            <a:solidFill>
              <a:srgbClr val="6B6BCF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5314" name="Straight Arrow Connector 40"/>
          <p:cNvCxnSpPr>
            <a:cxnSpLocks noChangeShapeType="1"/>
          </p:cNvCxnSpPr>
          <p:nvPr/>
        </p:nvCxnSpPr>
        <p:spPr bwMode="auto">
          <a:xfrm flipH="1">
            <a:off x="5486400" y="3200400"/>
            <a:ext cx="1752600" cy="228600"/>
          </a:xfrm>
          <a:prstGeom prst="straightConnector1">
            <a:avLst/>
          </a:prstGeom>
          <a:noFill/>
          <a:ln w="28575">
            <a:solidFill>
              <a:srgbClr val="6B6BCF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5315" name="TextBox 43"/>
          <p:cNvSpPr txBox="1">
            <a:spLocks noChangeArrowheads="1"/>
          </p:cNvSpPr>
          <p:nvPr/>
        </p:nvSpPr>
        <p:spPr bwMode="auto">
          <a:xfrm>
            <a:off x="5562601" y="3657600"/>
            <a:ext cx="1006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/>
              <a:t>emotion</a:t>
            </a:r>
          </a:p>
        </p:txBody>
      </p:sp>
      <p:cxnSp>
        <p:nvCxnSpPr>
          <p:cNvPr id="55316" name="Straight Arrow Connector 44"/>
          <p:cNvCxnSpPr>
            <a:cxnSpLocks noChangeShapeType="1"/>
            <a:endCxn id="55318" idx="1"/>
          </p:cNvCxnSpPr>
          <p:nvPr/>
        </p:nvCxnSpPr>
        <p:spPr bwMode="auto">
          <a:xfrm flipV="1">
            <a:off x="5486400" y="4249738"/>
            <a:ext cx="762000" cy="93662"/>
          </a:xfrm>
          <a:prstGeom prst="straightConnector1">
            <a:avLst/>
          </a:prstGeom>
          <a:noFill/>
          <a:ln w="28575">
            <a:solidFill>
              <a:srgbClr val="6B6BCF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5317" name="Straight Arrow Connector 47"/>
          <p:cNvCxnSpPr>
            <a:cxnSpLocks noChangeShapeType="1"/>
            <a:endCxn id="22" idx="2"/>
          </p:cNvCxnSpPr>
          <p:nvPr/>
        </p:nvCxnSpPr>
        <p:spPr bwMode="auto">
          <a:xfrm rot="5400000" flipH="1" flipV="1">
            <a:off x="6781800" y="3352800"/>
            <a:ext cx="762000" cy="762000"/>
          </a:xfrm>
          <a:prstGeom prst="straightConnector1">
            <a:avLst/>
          </a:prstGeom>
          <a:noFill/>
          <a:ln w="28575">
            <a:solidFill>
              <a:srgbClr val="6B6BCF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5318" name="Explosion 2 42"/>
          <p:cNvSpPr>
            <a:spLocks noChangeArrowheads="1"/>
          </p:cNvSpPr>
          <p:nvPr/>
        </p:nvSpPr>
        <p:spPr bwMode="auto">
          <a:xfrm>
            <a:off x="6248400" y="3886200"/>
            <a:ext cx="838200" cy="609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55319" name="TextBox 50"/>
          <p:cNvSpPr txBox="1">
            <a:spLocks noChangeArrowheads="1"/>
          </p:cNvSpPr>
          <p:nvPr/>
        </p:nvSpPr>
        <p:spPr bwMode="auto">
          <a:xfrm>
            <a:off x="7239000" y="3516314"/>
            <a:ext cx="890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/>
              <a:t>update</a:t>
            </a:r>
          </a:p>
        </p:txBody>
      </p: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2819400" y="3505200"/>
            <a:ext cx="7467600" cy="2438400"/>
            <a:chOff x="1295400" y="3048000"/>
            <a:chExt cx="7467600" cy="2438400"/>
          </a:xfrm>
        </p:grpSpPr>
        <p:sp>
          <p:nvSpPr>
            <p:cNvPr id="55322" name="Rectangle 8"/>
            <p:cNvSpPr>
              <a:spLocks noChangeArrowheads="1"/>
            </p:cNvSpPr>
            <p:nvPr/>
          </p:nvSpPr>
          <p:spPr bwMode="auto">
            <a:xfrm>
              <a:off x="7315200" y="3048000"/>
              <a:ext cx="1447800" cy="1143000"/>
            </a:xfrm>
            <a:prstGeom prst="rect">
              <a:avLst/>
            </a:prstGeom>
            <a:solidFill>
              <a:srgbClr val="F6BEF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en-US"/>
                <a:t>plug-in</a:t>
              </a:r>
              <a:br>
                <a:rPr lang="en-US"/>
              </a:br>
              <a:r>
                <a:rPr lang="en-US"/>
                <a:t>regret</a:t>
              </a:r>
              <a:br>
                <a:rPr lang="en-US"/>
              </a:br>
              <a:r>
                <a:rPr lang="en-US"/>
                <a:t>module</a:t>
              </a:r>
            </a:p>
          </p:txBody>
        </p:sp>
        <p:sp>
          <p:nvSpPr>
            <p:cNvPr id="31" name="Arc 30"/>
            <p:cNvSpPr/>
            <p:nvPr/>
          </p:nvSpPr>
          <p:spPr bwMode="auto">
            <a:xfrm flipV="1">
              <a:off x="1295400" y="3276600"/>
              <a:ext cx="6858000" cy="1828800"/>
            </a:xfrm>
            <a:prstGeom prst="arc">
              <a:avLst>
                <a:gd name="adj1" fmla="val 10784158"/>
                <a:gd name="adj2" fmla="val 0"/>
              </a:avLst>
            </a:prstGeom>
            <a:noFill/>
            <a:ln w="38100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5324" name="Rectangle 32"/>
            <p:cNvSpPr>
              <a:spLocks noChangeArrowheads="1"/>
            </p:cNvSpPr>
            <p:nvPr/>
          </p:nvSpPr>
          <p:spPr bwMode="auto">
            <a:xfrm>
              <a:off x="7010400" y="3200400"/>
              <a:ext cx="304800" cy="304800"/>
            </a:xfrm>
            <a:prstGeom prst="rect">
              <a:avLst/>
            </a:prstGeom>
            <a:solidFill>
              <a:srgbClr val="F6BEF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55325" name="Rectangle 33"/>
            <p:cNvSpPr>
              <a:spLocks noChangeArrowheads="1"/>
            </p:cNvSpPr>
            <p:nvPr/>
          </p:nvSpPr>
          <p:spPr bwMode="auto">
            <a:xfrm>
              <a:off x="7010400" y="3733800"/>
              <a:ext cx="304800" cy="304800"/>
            </a:xfrm>
            <a:prstGeom prst="rect">
              <a:avLst/>
            </a:prstGeom>
            <a:solidFill>
              <a:srgbClr val="F6BEF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55326" name="TextBox 34"/>
            <p:cNvSpPr txBox="1">
              <a:spLocks noChangeArrowheads="1"/>
            </p:cNvSpPr>
            <p:nvPr/>
          </p:nvSpPr>
          <p:spPr bwMode="auto">
            <a:xfrm>
              <a:off x="3898712" y="4643735"/>
              <a:ext cx="20323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/>
                <a:t>post-hoc info.</a:t>
              </a:r>
            </a:p>
          </p:txBody>
        </p:sp>
        <p:sp>
          <p:nvSpPr>
            <p:cNvPr id="55327" name="TextBox 35"/>
            <p:cNvSpPr txBox="1">
              <a:spLocks noChangeArrowheads="1"/>
            </p:cNvSpPr>
            <p:nvPr/>
          </p:nvSpPr>
          <p:spPr bwMode="auto">
            <a:xfrm>
              <a:off x="3886200" y="5117068"/>
              <a:ext cx="2057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4F6F92"/>
                  </a:solidFill>
                </a:rPr>
                <a:t>further cards dealt</a:t>
              </a:r>
            </a:p>
          </p:txBody>
        </p:sp>
        <p:cxnSp>
          <p:nvCxnSpPr>
            <p:cNvPr id="55328" name="Straight Arrow Connector 51"/>
            <p:cNvCxnSpPr>
              <a:cxnSpLocks noChangeShapeType="1"/>
              <a:stCxn id="55325" idx="1"/>
            </p:cNvCxnSpPr>
            <p:nvPr/>
          </p:nvCxnSpPr>
          <p:spPr bwMode="auto">
            <a:xfrm rot="10800000">
              <a:off x="5410200" y="3810000"/>
              <a:ext cx="1600200" cy="76200"/>
            </a:xfrm>
            <a:prstGeom prst="straightConnector1">
              <a:avLst/>
            </a:prstGeom>
            <a:noFill/>
            <a:ln w="28575">
              <a:solidFill>
                <a:srgbClr val="B75583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5329" name="TextBox 54"/>
            <p:cNvSpPr txBox="1">
              <a:spLocks noChangeArrowheads="1"/>
            </p:cNvSpPr>
            <p:nvPr/>
          </p:nvSpPr>
          <p:spPr bwMode="auto">
            <a:xfrm>
              <a:off x="5562600" y="3821668"/>
              <a:ext cx="86454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modify</a:t>
              </a:r>
            </a:p>
          </p:txBody>
        </p:sp>
      </p:grpSp>
      <p:sp>
        <p:nvSpPr>
          <p:cNvPr id="55321" name="Rectangle 56"/>
          <p:cNvSpPr>
            <a:spLocks noChangeArrowheads="1"/>
          </p:cNvSpPr>
          <p:nvPr/>
        </p:nvSpPr>
        <p:spPr bwMode="auto">
          <a:xfrm>
            <a:off x="6324600" y="1600200"/>
            <a:ext cx="177644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6A69D3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basic ML module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91EBB3-05F1-1D36-A2DF-4C04E194AE09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22.4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3A2DD6A-8FC9-623B-4A8E-4CD066ABA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Regret in machine learning</a:t>
            </a:r>
          </a:p>
        </p:txBody>
      </p:sp>
    </p:spTree>
    <p:extLst>
      <p:ext uri="{BB962C8B-B14F-4D97-AF65-F5344CB8AC3E}">
        <p14:creationId xmlns:p14="http://schemas.microsoft.com/office/powerpoint/2010/main" val="261771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A5F5BE-8B76-9FF2-2928-259A4C9A9A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1CA0AD-0714-C003-8C19-660DB84C1F09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22.5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3AF25A-9210-A7B7-7587-473128036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ChatGPT advice about an emotional situation</a:t>
            </a:r>
          </a:p>
        </p:txBody>
      </p:sp>
      <p:pic>
        <p:nvPicPr>
          <p:cNvPr id="6" name="Picture 5" descr="A screen shot of a message&#10;&#10;AI-generated content may be incorrect.">
            <a:extLst>
              <a:ext uri="{FF2B5EF4-FFF2-40B4-BE49-F238E27FC236}">
                <a16:creationId xmlns:a16="http://schemas.microsoft.com/office/drawing/2014/main" id="{A1E97794-E53E-15EB-7ABA-5354F96103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00" y="1771177"/>
            <a:ext cx="10800000" cy="331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441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91D4E-3146-C4BB-0494-EB583EE3B9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7B28CE-F8F9-6C57-D178-6D4077E76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ChatGPT advice … </a:t>
            </a:r>
            <a:r>
              <a:rPr lang="en-US" dirty="0" err="1"/>
              <a:t>ctd</a:t>
            </a:r>
            <a:r>
              <a:rPr lang="en-US" dirty="0"/>
              <a:t> …  empathy?</a:t>
            </a:r>
          </a:p>
        </p:txBody>
      </p:sp>
      <p:pic>
        <p:nvPicPr>
          <p:cNvPr id="8" name="Picture 7" descr="A screenshot of a chat&#10;&#10;AI-generated content may be incorrect.">
            <a:extLst>
              <a:ext uri="{FF2B5EF4-FFF2-40B4-BE49-F238E27FC236}">
                <a16:creationId xmlns:a16="http://schemas.microsoft.com/office/drawing/2014/main" id="{2B9936F8-CC16-AC43-82F0-2D592077AA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00" y="1320506"/>
            <a:ext cx="10800000" cy="421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642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57951</TotalTime>
  <Words>370</Words>
  <Application>Microsoft Macintosh PowerPoint</Application>
  <PresentationFormat>Widescreen</PresentationFormat>
  <Paragraphs>100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Office Theme</vt:lpstr>
      <vt:lpstr>Chapter 22</vt:lpstr>
      <vt:lpstr>Chapter 1</vt:lpstr>
      <vt:lpstr>Basic SOAR diagram</vt:lpstr>
      <vt:lpstr>Rubin's vase</vt:lpstr>
      <vt:lpstr>Semantic network for  disambiguation</vt:lpstr>
      <vt:lpstr>Regret in machine learning</vt:lpstr>
      <vt:lpstr>ChatGPT advice about an emotional situation</vt:lpstr>
      <vt:lpstr>ChatGPT advice … ctd …  empathy?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Dix A.J.</dc:creator>
  <cp:lastModifiedBy>Alan Dix</cp:lastModifiedBy>
  <cp:revision>161</cp:revision>
  <dcterms:created xsi:type="dcterms:W3CDTF">2020-12-29T13:51:26Z</dcterms:created>
  <dcterms:modified xsi:type="dcterms:W3CDTF">2025-04-22T15:17:41Z</dcterms:modified>
</cp:coreProperties>
</file>