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574" r:id="rId2"/>
    <p:sldId id="595" r:id="rId3"/>
    <p:sldId id="405" r:id="rId4"/>
    <p:sldId id="584" r:id="rId5"/>
    <p:sldId id="337" r:id="rId6"/>
    <p:sldId id="340" r:id="rId7"/>
    <p:sldId id="593" r:id="rId8"/>
    <p:sldId id="5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EE1"/>
    <a:srgbClr val="942092"/>
    <a:srgbClr val="660066"/>
    <a:srgbClr val="92D151"/>
    <a:srgbClr val="CBB6FD"/>
    <a:srgbClr val="FF40FF"/>
    <a:srgbClr val="0432FF"/>
    <a:srgbClr val="00FDFF"/>
    <a:srgbClr val="EEE8B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40"/>
    <p:restoredTop sz="68904"/>
  </p:normalViewPr>
  <p:slideViewPr>
    <p:cSldViewPr snapToGrid="0" snapToObjects="1">
      <p:cViewPr varScale="1">
        <p:scale>
          <a:sx n="81" d="100"/>
          <a:sy n="81" d="100"/>
        </p:scale>
        <p:origin x="12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22.1	Basic SOAR diagram. After Newell \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citeyear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{Newell:92}.	347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22.2	Rubin's vase (Source: 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NevitNevit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Dilmen, CC BY-SA 3.0 via Wikimedia Commons).	348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22.3	Semantic network for disambiguation.	349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22.4	Regret in machine learning.	353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22.5	ChatGPT advice about an emotional situation (\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url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{https://</a:t>
            </a:r>
            <a:r>
              <a:rPr lang="en-GB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askaichat.app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/}, 6th May 2024).	353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22.1	Basic SOAR diagram. After Newell (1992)	347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22.2	Rubin's vase	348</a:t>
            </a:r>
          </a:p>
          <a:p>
            <a:endParaRPr lang="en-US" dirty="0"/>
          </a:p>
          <a:p>
            <a:r>
              <a:rPr lang="en-US" dirty="0"/>
              <a:t>cog/</a:t>
            </a:r>
            <a:r>
              <a:rPr lang="en-US" dirty="0" err="1"/>
              <a:t>rubins-vase.png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Ataturk.svg</a:t>
            </a:r>
            <a:r>
              <a:rPr lang="en-US" dirty="0"/>
              <a:t>: </a:t>
            </a:r>
            <a:r>
              <a:rPr lang="en-US" dirty="0" err="1"/>
              <a:t>NevitNevit</a:t>
            </a:r>
            <a:r>
              <a:rPr lang="en-US" dirty="0"/>
              <a:t> </a:t>
            </a:r>
            <a:r>
              <a:rPr lang="en-US" dirty="0" err="1"/>
              <a:t>Dilmen</a:t>
            </a:r>
            <a:r>
              <a:rPr lang="en-US" dirty="0"/>
              <a:t>, CC BY-SA 3.0  via Wikimedia Commons. https://</a:t>
            </a:r>
            <a:r>
              <a:rPr lang="en-US" dirty="0" err="1"/>
              <a:t>commons.wikimedia.org</a:t>
            </a:r>
            <a:r>
              <a:rPr lang="en-US" dirty="0"/>
              <a:t>/wiki/File:Face_or_vase_ata_01.svg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6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22.3	Semantic network for disambiguation.	349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0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22.4	Regret in machine learning.	353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52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522B8-7D0D-74EB-B480-BAF1BC000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1D5343-CA5D-69C8-539B-8E859CAACE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C54103-3F12-3742-FEB0-2C90A5604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22.5	ChatGPT advice about an emotional situation	353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askaichat.app</a:t>
            </a:r>
            <a:r>
              <a:rPr lang="en-US" dirty="0"/>
              <a:t>/  (6th May 2024)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E8C68-269D-080F-A8AE-D62C0ADFC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12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3631D-AA71-FD35-EE10-BA2D040EB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F4534F-F12F-9FD7-887D-F8DDC4DDD3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FE2A15-35E4-186D-A658-62156DDDDA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22.5	ChatGPT advice about an emotional situation	353</a:t>
            </a:r>
          </a:p>
          <a:p>
            <a:r>
              <a:rPr lang="en-US" dirty="0"/>
              <a:t>….  </a:t>
            </a:r>
            <a:r>
              <a:rPr lang="en-US" dirty="0" err="1"/>
              <a:t>ctd</a:t>
            </a:r>
            <a:r>
              <a:rPr lang="en-US" dirty="0"/>
              <a:t>   ….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askaichat.app</a:t>
            </a:r>
            <a:r>
              <a:rPr lang="en-US" dirty="0"/>
              <a:t>/  (6th May 2024)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D631A-1DC8-AE43-0FEF-C33291618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6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11825187" cy="16238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D2A2A1-F542-4C1F-03C8-186BF31FD0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+mn-lt"/>
              </a:rPr>
              <a:t>Chapter 22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414DD0A-669F-FE86-4079-852769AC5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>
                <a:latin typeface="+mj-lt"/>
              </a:rPr>
              <a:t>Models of the mind – Human-Like Computing</a:t>
            </a:r>
          </a:p>
        </p:txBody>
      </p:sp>
    </p:spTree>
    <p:extLst>
      <p:ext uri="{BB962C8B-B14F-4D97-AF65-F5344CB8AC3E}">
        <p14:creationId xmlns:p14="http://schemas.microsoft.com/office/powerpoint/2010/main" val="19947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1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Introduction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3CD71642-8D30-6D41-CADA-713579B263DE}"/>
              </a:ext>
            </a:extLst>
          </p:cNvPr>
          <p:cNvGrpSpPr/>
          <p:nvPr/>
        </p:nvGrpSpPr>
        <p:grpSpPr>
          <a:xfrm>
            <a:off x="743683" y="1810725"/>
            <a:ext cx="4945224" cy="3242308"/>
            <a:chOff x="7035283" y="719824"/>
            <a:chExt cx="4945224" cy="3242308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8E7C743B-848F-03B9-055E-00E448A22415}"/>
                </a:ext>
              </a:extLst>
            </p:cNvPr>
            <p:cNvSpPr/>
            <p:nvPr/>
          </p:nvSpPr>
          <p:spPr>
            <a:xfrm>
              <a:off x="7035283" y="719824"/>
              <a:ext cx="4945224" cy="3242308"/>
            </a:xfrm>
            <a:prstGeom prst="roundRect">
              <a:avLst>
                <a:gd name="adj" fmla="val 4957"/>
              </a:avLst>
            </a:prstGeom>
            <a:solidFill>
              <a:schemeClr val="accent2">
                <a:lumMod val="20000"/>
                <a:lumOff val="80000"/>
              </a:schemeClr>
            </a:solidFill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F3EC37A-EC20-5090-8674-41798FFB18B1}"/>
                </a:ext>
              </a:extLst>
            </p:cNvPr>
            <p:cNvSpPr txBox="1"/>
            <p:nvPr/>
          </p:nvSpPr>
          <p:spPr>
            <a:xfrm>
              <a:off x="7370515" y="764698"/>
              <a:ext cx="4274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</a:rPr>
                <a:t>Long-Term Recognition Memory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575E08-EBC5-8072-3698-6CCDE8A88A6E}"/>
                </a:ext>
              </a:extLst>
            </p:cNvPr>
            <p:cNvSpPr txBox="1"/>
            <p:nvPr/>
          </p:nvSpPr>
          <p:spPr>
            <a:xfrm>
              <a:off x="8321961" y="1195685"/>
              <a:ext cx="23718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Multiple Productions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F2482B5-F81F-6E38-6E0E-9EB13BB01647}"/>
                </a:ext>
              </a:extLst>
            </p:cNvPr>
            <p:cNvGrpSpPr/>
            <p:nvPr/>
          </p:nvGrpSpPr>
          <p:grpSpPr>
            <a:xfrm>
              <a:off x="7161327" y="1728821"/>
              <a:ext cx="4701247" cy="684857"/>
              <a:chOff x="7161327" y="1728821"/>
              <a:chExt cx="4701247" cy="68485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861786-2148-B497-5664-A039D03E5BF6}"/>
                  </a:ext>
                </a:extLst>
              </p:cNvPr>
              <p:cNvSpPr txBox="1"/>
              <p:nvPr/>
            </p:nvSpPr>
            <p:spPr>
              <a:xfrm>
                <a:off x="9820027" y="2044346"/>
                <a:ext cx="2042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action1 and action2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F150628-B8B0-BED9-4CE9-892336793107}"/>
                  </a:ext>
                </a:extLst>
              </p:cNvPr>
              <p:cNvSpPr txBox="1"/>
              <p:nvPr/>
            </p:nvSpPr>
            <p:spPr>
              <a:xfrm>
                <a:off x="7161327" y="1728821"/>
                <a:ext cx="3921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production1: condition1 and condition2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EFA735F-379F-EEEF-CFFB-15FCB3F9E5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22184" y="2229012"/>
                <a:ext cx="579910" cy="0"/>
              </a:xfrm>
              <a:prstGeom prst="straightConnector1">
                <a:avLst/>
              </a:prstGeom>
              <a:ln w="635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41AD54C-C179-89E2-2588-AA53514E5E1A}"/>
                </a:ext>
              </a:extLst>
            </p:cNvPr>
            <p:cNvGrpSpPr/>
            <p:nvPr/>
          </p:nvGrpSpPr>
          <p:grpSpPr>
            <a:xfrm>
              <a:off x="7157271" y="2551277"/>
              <a:ext cx="4701247" cy="684857"/>
              <a:chOff x="7161327" y="1728821"/>
              <a:chExt cx="4701247" cy="684857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EB5584-6B68-4878-C8BA-70C0E26ED5E8}"/>
                  </a:ext>
                </a:extLst>
              </p:cNvPr>
              <p:cNvSpPr txBox="1"/>
              <p:nvPr/>
            </p:nvSpPr>
            <p:spPr>
              <a:xfrm>
                <a:off x="9820027" y="2044346"/>
                <a:ext cx="2042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action1 and action4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40B7750-1E90-325A-ED7D-E0C4B06A2BDA}"/>
                  </a:ext>
                </a:extLst>
              </p:cNvPr>
              <p:cNvSpPr txBox="1"/>
              <p:nvPr/>
            </p:nvSpPr>
            <p:spPr>
              <a:xfrm>
                <a:off x="7161327" y="1728821"/>
                <a:ext cx="3921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production2: condition3 and condition4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67361CE4-AD69-C4A4-C75B-30F00A3348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22184" y="2229012"/>
                <a:ext cx="579910" cy="0"/>
              </a:xfrm>
              <a:prstGeom prst="straightConnector1">
                <a:avLst/>
              </a:prstGeom>
              <a:ln w="635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5790163-0122-DFF9-D464-84070A95351E}"/>
              </a:ext>
            </a:extLst>
          </p:cNvPr>
          <p:cNvGrpSpPr/>
          <p:nvPr/>
        </p:nvGrpSpPr>
        <p:grpSpPr>
          <a:xfrm>
            <a:off x="743683" y="99883"/>
            <a:ext cx="10484136" cy="885972"/>
            <a:chOff x="6924424" y="1038985"/>
            <a:chExt cx="4747205" cy="885972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AFE5925B-FDF9-ECEC-DF3C-8C34911AD15B}"/>
                </a:ext>
              </a:extLst>
            </p:cNvPr>
            <p:cNvSpPr/>
            <p:nvPr/>
          </p:nvSpPr>
          <p:spPr>
            <a:xfrm>
              <a:off x="6924424" y="1038985"/>
              <a:ext cx="4747205" cy="885972"/>
            </a:xfrm>
            <a:prstGeom prst="roundRect">
              <a:avLst>
                <a:gd name="adj" fmla="val 4957"/>
              </a:avLst>
            </a:prstGeom>
            <a:solidFill>
              <a:schemeClr val="accent5">
                <a:lumMod val="20000"/>
                <a:lumOff val="80000"/>
              </a:schemeClr>
            </a:solidFill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83B075-39DB-4BEF-A932-C7368EA8AE3D}"/>
                </a:ext>
              </a:extLst>
            </p:cNvPr>
            <p:cNvSpPr txBox="1"/>
            <p:nvPr/>
          </p:nvSpPr>
          <p:spPr>
            <a:xfrm>
              <a:off x="8982163" y="1243498"/>
              <a:ext cx="6317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Chunking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739A464-B972-4BF8-A5E9-08E728DAA6D1}"/>
              </a:ext>
            </a:extLst>
          </p:cNvPr>
          <p:cNvGrpSpPr/>
          <p:nvPr/>
        </p:nvGrpSpPr>
        <p:grpSpPr>
          <a:xfrm>
            <a:off x="6828444" y="1810725"/>
            <a:ext cx="4399375" cy="4859443"/>
            <a:chOff x="7210022" y="869793"/>
            <a:chExt cx="4399375" cy="485944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DB02C90-93F5-5BFA-818E-791B2E8F6FBC}"/>
                </a:ext>
              </a:extLst>
            </p:cNvPr>
            <p:cNvGrpSpPr/>
            <p:nvPr/>
          </p:nvGrpSpPr>
          <p:grpSpPr>
            <a:xfrm>
              <a:off x="7210022" y="869793"/>
              <a:ext cx="4399375" cy="4859443"/>
              <a:chOff x="6395873" y="3871488"/>
              <a:chExt cx="4399375" cy="4019052"/>
            </a:xfrm>
          </p:grpSpPr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E376C89F-B6FF-A88E-6404-85122D373E4C}"/>
                  </a:ext>
                </a:extLst>
              </p:cNvPr>
              <p:cNvSpPr/>
              <p:nvPr/>
            </p:nvSpPr>
            <p:spPr>
              <a:xfrm>
                <a:off x="6395873" y="3871488"/>
                <a:ext cx="4399375" cy="4019052"/>
              </a:xfrm>
              <a:prstGeom prst="roundRect">
                <a:avLst>
                  <a:gd name="adj" fmla="val 495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CC2A88-8DF4-FDF5-D5AF-FEEF99FAF02E}"/>
                  </a:ext>
                </a:extLst>
              </p:cNvPr>
              <p:cNvSpPr txBox="1"/>
              <p:nvPr/>
            </p:nvSpPr>
            <p:spPr>
              <a:xfrm>
                <a:off x="7383274" y="3903106"/>
                <a:ext cx="2424573" cy="381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6">
                        <a:lumMod val="50000"/>
                      </a:schemeClr>
                    </a:solidFill>
                  </a:rPr>
                  <a:t>Working Memory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A6AC3CB-7C4E-E8A0-EDC3-325FCAD44B83}"/>
                  </a:ext>
                </a:extLst>
              </p:cNvPr>
              <p:cNvSpPr txBox="1"/>
              <p:nvPr/>
            </p:nvSpPr>
            <p:spPr>
              <a:xfrm>
                <a:off x="6790900" y="4228440"/>
                <a:ext cx="3609321" cy="3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Contains current problem spaces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E610287-53A7-48AC-BCF1-75CD06B711E1}"/>
                </a:ext>
              </a:extLst>
            </p:cNvPr>
            <p:cNvSpPr txBox="1"/>
            <p:nvPr/>
          </p:nvSpPr>
          <p:spPr>
            <a:xfrm>
              <a:off x="7754146" y="3297246"/>
              <a:ext cx="12526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Goal stack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F3930E-DCCC-4CEF-C31B-717B0AB9C393}"/>
                </a:ext>
              </a:extLst>
            </p:cNvPr>
            <p:cNvSpPr txBox="1"/>
            <p:nvPr/>
          </p:nvSpPr>
          <p:spPr>
            <a:xfrm>
              <a:off x="10531908" y="2678440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impasse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2BAEEE-AA0B-1DC9-A212-FBFFE30CF45F}"/>
                </a:ext>
              </a:extLst>
            </p:cNvPr>
            <p:cNvSpPr txBox="1"/>
            <p:nvPr/>
          </p:nvSpPr>
          <p:spPr>
            <a:xfrm>
              <a:off x="10536709" y="4095628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impasse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C3172DA-9FB0-B9F1-8E58-D03BBE30F0F1}"/>
                </a:ext>
              </a:extLst>
            </p:cNvPr>
            <p:cNvGrpSpPr/>
            <p:nvPr/>
          </p:nvGrpSpPr>
          <p:grpSpPr>
            <a:xfrm>
              <a:off x="9863209" y="1706031"/>
              <a:ext cx="1289045" cy="1068901"/>
              <a:chOff x="1519989" y="4280145"/>
              <a:chExt cx="1289045" cy="1068901"/>
            </a:xfrm>
          </p:grpSpPr>
          <p:sp>
            <p:nvSpPr>
              <p:cNvPr id="30" name="Triangle 29">
                <a:extLst>
                  <a:ext uri="{FF2B5EF4-FFF2-40B4-BE49-F238E27FC236}">
                    <a16:creationId xmlns:a16="http://schemas.microsoft.com/office/drawing/2014/main" id="{08B2CCA5-B413-8DF0-4392-012B85567C16}"/>
                  </a:ext>
                </a:extLst>
              </p:cNvPr>
              <p:cNvSpPr/>
              <p:nvPr/>
            </p:nvSpPr>
            <p:spPr>
              <a:xfrm rot="16200000">
                <a:off x="1630061" y="4170073"/>
                <a:ext cx="1068901" cy="128904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0120F23-FC7F-EA13-C843-BB1A822886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40508" y="4724595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FDEE1090-11F1-E3D9-97BC-11402A756866}"/>
                  </a:ext>
                </a:extLst>
              </p:cNvPr>
              <p:cNvGrpSpPr/>
              <p:nvPr/>
            </p:nvGrpSpPr>
            <p:grpSpPr>
              <a:xfrm>
                <a:off x="1999221" y="4583763"/>
                <a:ext cx="360979" cy="461665"/>
                <a:chOff x="1042126" y="5443868"/>
                <a:chExt cx="360979" cy="461665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EE9CA796-BDBB-9D06-5A9B-D7571434AE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2126" y="5475767"/>
                  <a:ext cx="360979" cy="360000"/>
                </a:xfrm>
                <a:prstGeom prst="ellips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4159EADB-9B1F-333F-ABA6-33A6D8525BD7}"/>
                    </a:ext>
                  </a:extLst>
                </p:cNvPr>
                <p:cNvSpPr txBox="1"/>
                <p:nvPr/>
              </p:nvSpPr>
              <p:spPr>
                <a:xfrm>
                  <a:off x="1075771" y="5443868"/>
                  <a:ext cx="3273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/>
                    <a:t>?</a:t>
                  </a:r>
                </a:p>
              </p:txBody>
            </p:sp>
          </p:grp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A8335F2-1B6C-A606-1CF1-F6F700568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1146" y="4814595"/>
                <a:ext cx="396000" cy="0"/>
              </a:xfrm>
              <a:prstGeom prst="straightConnector1">
                <a:avLst/>
              </a:prstGeom>
              <a:ln w="50800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272B29E0-F89E-18F8-47D7-699DC064719D}"/>
                  </a:ext>
                </a:extLst>
              </p:cNvPr>
              <p:cNvGrpSpPr/>
              <p:nvPr/>
            </p:nvGrpSpPr>
            <p:grpSpPr>
              <a:xfrm>
                <a:off x="2372558" y="4487232"/>
                <a:ext cx="396000" cy="654726"/>
                <a:chOff x="2372558" y="4475805"/>
                <a:chExt cx="396000" cy="654726"/>
              </a:xfrm>
            </p:grpSpPr>
            <p:cxnSp>
              <p:nvCxnSpPr>
                <p:cNvPr id="37" name="Straight Arrow Connector 36">
                  <a:extLst>
                    <a:ext uri="{FF2B5EF4-FFF2-40B4-BE49-F238E27FC236}">
                      <a16:creationId xmlns:a16="http://schemas.microsoft.com/office/drawing/2014/main" id="{218D9EA1-0F46-CAC1-366A-ACE1649CBC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72558" y="4950531"/>
                  <a:ext cx="396000" cy="180000"/>
                </a:xfrm>
                <a:prstGeom prst="straightConnector1">
                  <a:avLst/>
                </a:prstGeom>
                <a:ln w="508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BD49A34E-3806-E6C0-8378-47BCE7022F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2558" y="4475805"/>
                  <a:ext cx="396000" cy="180000"/>
                </a:xfrm>
                <a:prstGeom prst="straightConnector1">
                  <a:avLst/>
                </a:prstGeom>
                <a:ln w="50800"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F778A57-7367-220E-36A6-99A06CE6351A}"/>
                </a:ext>
              </a:extLst>
            </p:cNvPr>
            <p:cNvGrpSpPr/>
            <p:nvPr/>
          </p:nvGrpSpPr>
          <p:grpSpPr>
            <a:xfrm>
              <a:off x="9863209" y="3091320"/>
              <a:ext cx="1289045" cy="1068901"/>
              <a:chOff x="1519989" y="4280145"/>
              <a:chExt cx="1289045" cy="1068901"/>
            </a:xfrm>
          </p:grpSpPr>
          <p:sp>
            <p:nvSpPr>
              <p:cNvPr id="42" name="Triangle 41">
                <a:extLst>
                  <a:ext uri="{FF2B5EF4-FFF2-40B4-BE49-F238E27FC236}">
                    <a16:creationId xmlns:a16="http://schemas.microsoft.com/office/drawing/2014/main" id="{295EB57B-E46E-D732-CC72-046EE2249EBA}"/>
                  </a:ext>
                </a:extLst>
              </p:cNvPr>
              <p:cNvSpPr/>
              <p:nvPr/>
            </p:nvSpPr>
            <p:spPr>
              <a:xfrm rot="16200000">
                <a:off x="1630061" y="4170073"/>
                <a:ext cx="1068901" cy="128904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0FEB447-071D-72E0-3E96-FBF16B1E89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40508" y="4724595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ECBF0486-BA8D-74AE-E0CD-E7B0029D7291}"/>
                  </a:ext>
                </a:extLst>
              </p:cNvPr>
              <p:cNvGrpSpPr/>
              <p:nvPr/>
            </p:nvGrpSpPr>
            <p:grpSpPr>
              <a:xfrm>
                <a:off x="1999221" y="4583763"/>
                <a:ext cx="360979" cy="461665"/>
                <a:chOff x="1042126" y="5443868"/>
                <a:chExt cx="360979" cy="461665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FC65AC38-8741-312D-4708-C02DBD7213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042126" y="5475767"/>
                  <a:ext cx="360979" cy="360000"/>
                </a:xfrm>
                <a:prstGeom prst="ellips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A5734E2D-020C-E95F-2BC6-E96042C9BF93}"/>
                    </a:ext>
                  </a:extLst>
                </p:cNvPr>
                <p:cNvSpPr txBox="1"/>
                <p:nvPr/>
              </p:nvSpPr>
              <p:spPr>
                <a:xfrm>
                  <a:off x="1075771" y="5443868"/>
                  <a:ext cx="3273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/>
                    <a:t>?</a:t>
                  </a:r>
                </a:p>
              </p:txBody>
            </p:sp>
          </p:grp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05277C2F-AF1F-A56C-5E30-AD5B7051E9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1146" y="4814595"/>
                <a:ext cx="396000" cy="0"/>
              </a:xfrm>
              <a:prstGeom prst="straightConnector1">
                <a:avLst/>
              </a:prstGeom>
              <a:ln w="50800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350EC9A-1F37-074F-24F0-F43E0BBF70FE}"/>
                </a:ext>
              </a:extLst>
            </p:cNvPr>
            <p:cNvGrpSpPr/>
            <p:nvPr/>
          </p:nvGrpSpPr>
          <p:grpSpPr>
            <a:xfrm>
              <a:off x="9863209" y="4468616"/>
              <a:ext cx="1289045" cy="1068901"/>
              <a:chOff x="1519989" y="4280145"/>
              <a:chExt cx="1289045" cy="1068901"/>
            </a:xfrm>
          </p:grpSpPr>
          <p:sp>
            <p:nvSpPr>
              <p:cNvPr id="52" name="Triangle 51">
                <a:extLst>
                  <a:ext uri="{FF2B5EF4-FFF2-40B4-BE49-F238E27FC236}">
                    <a16:creationId xmlns:a16="http://schemas.microsoft.com/office/drawing/2014/main" id="{6A8AA7C2-79C0-F871-8354-28C4D7E5A3A0}"/>
                  </a:ext>
                </a:extLst>
              </p:cNvPr>
              <p:cNvSpPr/>
              <p:nvPr/>
            </p:nvSpPr>
            <p:spPr>
              <a:xfrm rot="16200000">
                <a:off x="1630061" y="4170073"/>
                <a:ext cx="1068901" cy="128904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A6AE8CC-B1E1-6DE9-F04F-9F048D0C80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40508" y="4724595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718BA71-D996-3814-D164-41251C9B5C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98766" y="2471314"/>
              <a:ext cx="501231" cy="99173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D3F8793A-7F21-C3B2-5DDC-B85FDEC93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98766" y="3911457"/>
              <a:ext cx="501231" cy="991734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Left Brace 60">
              <a:extLst>
                <a:ext uri="{FF2B5EF4-FFF2-40B4-BE49-F238E27FC236}">
                  <a16:creationId xmlns:a16="http://schemas.microsoft.com/office/drawing/2014/main" id="{4C005630-16C3-B6DC-B416-06F6D8748400}"/>
                </a:ext>
              </a:extLst>
            </p:cNvPr>
            <p:cNvSpPr/>
            <p:nvPr/>
          </p:nvSpPr>
          <p:spPr>
            <a:xfrm>
              <a:off x="9002845" y="2045330"/>
              <a:ext cx="557108" cy="3277103"/>
            </a:xfrm>
            <a:prstGeom prst="leftBrace">
              <a:avLst>
                <a:gd name="adj1" fmla="val 44014"/>
                <a:gd name="adj2" fmla="val 50000"/>
              </a:avLst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4706A458-E45A-7481-7334-983AC7164AB0}"/>
              </a:ext>
            </a:extLst>
          </p:cNvPr>
          <p:cNvSpPr txBox="1"/>
          <p:nvPr/>
        </p:nvSpPr>
        <p:spPr>
          <a:xfrm>
            <a:off x="860713" y="4332955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. . .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3814B59-F5FA-C559-08A4-2C321ABDB4C5}"/>
              </a:ext>
            </a:extLst>
          </p:cNvPr>
          <p:cNvGrpSpPr/>
          <p:nvPr/>
        </p:nvGrpSpPr>
        <p:grpSpPr>
          <a:xfrm>
            <a:off x="5707520" y="2411299"/>
            <a:ext cx="1142851" cy="2041160"/>
            <a:chOff x="5707520" y="2248589"/>
            <a:chExt cx="1142851" cy="2041160"/>
          </a:xfrm>
        </p:grpSpPr>
        <p:sp>
          <p:nvSpPr>
            <p:cNvPr id="64" name="Right Arrow 63">
              <a:extLst>
                <a:ext uri="{FF2B5EF4-FFF2-40B4-BE49-F238E27FC236}">
                  <a16:creationId xmlns:a16="http://schemas.microsoft.com/office/drawing/2014/main" id="{E7911C37-6C5A-82D6-820E-E32976DD060A}"/>
                </a:ext>
              </a:extLst>
            </p:cNvPr>
            <p:cNvSpPr/>
            <p:nvPr/>
          </p:nvSpPr>
          <p:spPr>
            <a:xfrm>
              <a:off x="5707520" y="2248589"/>
              <a:ext cx="1130847" cy="6389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ight Arrow 64">
              <a:extLst>
                <a:ext uri="{FF2B5EF4-FFF2-40B4-BE49-F238E27FC236}">
                  <a16:creationId xmlns:a16="http://schemas.microsoft.com/office/drawing/2014/main" id="{C6F79F4A-DE92-E3F5-7F91-78DC54CDF715}"/>
                </a:ext>
              </a:extLst>
            </p:cNvPr>
            <p:cNvSpPr/>
            <p:nvPr/>
          </p:nvSpPr>
          <p:spPr>
            <a:xfrm>
              <a:off x="5719524" y="3650791"/>
              <a:ext cx="1130847" cy="6389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C791B54-2242-4F95-1259-EC6E794B956E}"/>
              </a:ext>
            </a:extLst>
          </p:cNvPr>
          <p:cNvGrpSpPr/>
          <p:nvPr/>
        </p:nvGrpSpPr>
        <p:grpSpPr>
          <a:xfrm>
            <a:off x="7537566" y="996082"/>
            <a:ext cx="2981131" cy="812538"/>
            <a:chOff x="7381657" y="996082"/>
            <a:chExt cx="2981131" cy="812538"/>
          </a:xfrm>
        </p:grpSpPr>
        <p:sp>
          <p:nvSpPr>
            <p:cNvPr id="66" name="Right Arrow 65">
              <a:extLst>
                <a:ext uri="{FF2B5EF4-FFF2-40B4-BE49-F238E27FC236}">
                  <a16:creationId xmlns:a16="http://schemas.microsoft.com/office/drawing/2014/main" id="{B55487AC-D18A-6FBB-F49E-707048121129}"/>
                </a:ext>
              </a:extLst>
            </p:cNvPr>
            <p:cNvSpPr/>
            <p:nvPr/>
          </p:nvSpPr>
          <p:spPr>
            <a:xfrm rot="16200000">
              <a:off x="7294867" y="1082872"/>
              <a:ext cx="812538" cy="6389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Arrow 66">
              <a:extLst>
                <a:ext uri="{FF2B5EF4-FFF2-40B4-BE49-F238E27FC236}">
                  <a16:creationId xmlns:a16="http://schemas.microsoft.com/office/drawing/2014/main" id="{C133B3B4-DCAA-1136-53B3-BB4AE9822B6E}"/>
                </a:ext>
              </a:extLst>
            </p:cNvPr>
            <p:cNvSpPr/>
            <p:nvPr/>
          </p:nvSpPr>
          <p:spPr>
            <a:xfrm rot="16200000">
              <a:off x="9637040" y="1082872"/>
              <a:ext cx="812538" cy="6389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ight Arrow 68">
            <a:extLst>
              <a:ext uri="{FF2B5EF4-FFF2-40B4-BE49-F238E27FC236}">
                <a16:creationId xmlns:a16="http://schemas.microsoft.com/office/drawing/2014/main" id="{373CF461-DE5E-7FE7-74DA-F43754ACDC34}"/>
              </a:ext>
            </a:extLst>
          </p:cNvPr>
          <p:cNvSpPr/>
          <p:nvPr/>
        </p:nvSpPr>
        <p:spPr>
          <a:xfrm rot="5400000" flipV="1">
            <a:off x="2810026" y="1078090"/>
            <a:ext cx="812538" cy="638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B2BDCD-9798-DD78-98D6-A5309E0C1C83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22.1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E3AEA3-1B18-9953-90F1-BFE80E83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058" y="5612937"/>
            <a:ext cx="2808783" cy="124506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Basic SOAR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6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22.2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Rubin's vase</a:t>
            </a:r>
          </a:p>
        </p:txBody>
      </p:sp>
      <p:pic>
        <p:nvPicPr>
          <p:cNvPr id="5" name="Picture 4" descr="A silhouette of two men's faces&#10;&#10;Description automatically generated">
            <a:extLst>
              <a:ext uri="{FF2B5EF4-FFF2-40B4-BE49-F238E27FC236}">
                <a16:creationId xmlns:a16="http://schemas.microsoft.com/office/drawing/2014/main" id="{ED515EC0-0DE3-860D-7BBB-276ADB735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163" y="790659"/>
            <a:ext cx="4333222" cy="56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0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44345F5D-1D1E-FC83-2DF5-F778023500ED}"/>
              </a:ext>
            </a:extLst>
          </p:cNvPr>
          <p:cNvGrpSpPr/>
          <p:nvPr/>
        </p:nvGrpSpPr>
        <p:grpSpPr>
          <a:xfrm>
            <a:off x="1908804" y="379168"/>
            <a:ext cx="9897252" cy="6273461"/>
            <a:chOff x="1015673" y="379168"/>
            <a:chExt cx="9897252" cy="627346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C787512-24BB-6440-9627-6EE1335A72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68561" y="2486476"/>
              <a:ext cx="1509766" cy="2039797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53CD501-C17C-3D4F-9E2D-0672248189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17500" y="4495783"/>
              <a:ext cx="5035138" cy="1386831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49175D6-8D56-5E40-AD8F-E4C3A9E8C74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86551" y="2470121"/>
              <a:ext cx="1766087" cy="1995172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9FE05D7-7106-2345-9704-CA148564C4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34300" y="4581935"/>
              <a:ext cx="1372092" cy="1300679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57FF93B-A5C7-BD44-A39C-663D52171A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20433" y="4581935"/>
              <a:ext cx="1443313" cy="1328476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4A88C55-6096-5E40-9785-1A1F460719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8327" y="1708541"/>
              <a:ext cx="1547124" cy="372422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4527527-A73A-3B4C-878B-6C2BDD4104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82439" y="1703451"/>
              <a:ext cx="1625456" cy="433402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D597182-6A76-D145-BF11-E6C74857F6C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60505" y="2938328"/>
              <a:ext cx="3046579" cy="14814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C4E131E-4022-8541-A231-5060E64B4F2E}"/>
                </a:ext>
              </a:extLst>
            </p:cNvPr>
            <p:cNvGrpSpPr/>
            <p:nvPr/>
          </p:nvGrpSpPr>
          <p:grpSpPr>
            <a:xfrm>
              <a:off x="3358327" y="379168"/>
              <a:ext cx="4648224" cy="2833171"/>
              <a:chOff x="3358327" y="-33207"/>
              <a:chExt cx="4648224" cy="2833171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EFB3E9E-BC8D-3C4C-9AE8-5B1AB7650AF9}"/>
                  </a:ext>
                </a:extLst>
              </p:cNvPr>
              <p:cNvSpPr txBox="1"/>
              <p:nvPr/>
            </p:nvSpPr>
            <p:spPr>
              <a:xfrm>
                <a:off x="5091861" y="-33207"/>
                <a:ext cx="118115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bow</a:t>
                </a: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8B930A84-C621-9441-B8A5-C2DAD43EAD03}"/>
                  </a:ext>
                </a:extLst>
              </p:cNvPr>
              <p:cNvGrpSpPr/>
              <p:nvPr/>
            </p:nvGrpSpPr>
            <p:grpSpPr>
              <a:xfrm>
                <a:off x="3358327" y="1359964"/>
                <a:ext cx="1440000" cy="1440000"/>
                <a:chOff x="3465451" y="1359964"/>
                <a:chExt cx="1440000" cy="1440000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A0283A78-BCB4-F449-AE2A-F108C9D318A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65451" y="1359964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E706CBC1-735E-C04D-BB41-0CEE692BD191}"/>
                    </a:ext>
                  </a:extLst>
                </p:cNvPr>
                <p:cNvSpPr txBox="1"/>
                <p:nvPr/>
              </p:nvSpPr>
              <p:spPr>
                <a:xfrm>
                  <a:off x="3644919" y="1664466"/>
                  <a:ext cx="1081065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front </a:t>
                  </a:r>
                  <a:br>
                    <a:rPr lang="en-US" sz="2400" dirty="0"/>
                  </a:br>
                  <a:r>
                    <a:rPr lang="en-US" sz="2400" dirty="0"/>
                    <a:t>of boat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5C73D78-7CF4-E849-AD95-EA600AF9C20D}"/>
                  </a:ext>
                </a:extLst>
              </p:cNvPr>
              <p:cNvGrpSpPr/>
              <p:nvPr/>
            </p:nvGrpSpPr>
            <p:grpSpPr>
              <a:xfrm>
                <a:off x="4962439" y="969311"/>
                <a:ext cx="1440000" cy="1440000"/>
                <a:chOff x="4969149" y="1403299"/>
                <a:chExt cx="1440000" cy="1440000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7AFAB76-20C9-AE4C-BCB6-D9F7E92F5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969149" y="1403299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8D9DF86-C57E-274A-8101-F89B14B1231B}"/>
                    </a:ext>
                  </a:extLst>
                </p:cNvPr>
                <p:cNvSpPr txBox="1"/>
                <p:nvPr/>
              </p:nvSpPr>
              <p:spPr>
                <a:xfrm>
                  <a:off x="5094819" y="1892467"/>
                  <a:ext cx="118866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weapon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C634B2E-76A3-2143-975F-3F8107FE2138}"/>
                  </a:ext>
                </a:extLst>
              </p:cNvPr>
              <p:cNvGrpSpPr/>
              <p:nvPr/>
            </p:nvGrpSpPr>
            <p:grpSpPr>
              <a:xfrm>
                <a:off x="6566551" y="1359964"/>
                <a:ext cx="1440000" cy="1440000"/>
                <a:chOff x="6359356" y="1430660"/>
                <a:chExt cx="1440000" cy="1440000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71AEBB0-F9CA-DE40-AE47-97C6ECBEB5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359356" y="1430660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02C0243-7CFB-AA43-A655-8D39FB1CBD43}"/>
                    </a:ext>
                  </a:extLst>
                </p:cNvPr>
                <p:cNvSpPr txBox="1"/>
                <p:nvPr/>
              </p:nvSpPr>
              <p:spPr>
                <a:xfrm>
                  <a:off x="6509168" y="1735162"/>
                  <a:ext cx="114037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bend at</a:t>
                  </a:r>
                  <a:br>
                    <a:rPr lang="en-US" sz="2400" dirty="0"/>
                  </a:br>
                  <a:r>
                    <a:rPr lang="en-US" sz="2400" dirty="0"/>
                    <a:t>waist</a:t>
                  </a:r>
                </a:p>
              </p:txBody>
            </p:sp>
          </p:grp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C6AD30B-1E86-D34C-BA93-2BBEA45BE7D1}"/>
                </a:ext>
              </a:extLst>
            </p:cNvPr>
            <p:cNvGrpSpPr/>
            <p:nvPr/>
          </p:nvGrpSpPr>
          <p:grpSpPr>
            <a:xfrm>
              <a:off x="6838884" y="3806273"/>
              <a:ext cx="3846329" cy="2846356"/>
              <a:chOff x="6820955" y="3393898"/>
              <a:chExt cx="3846329" cy="2846356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4ED0411-CAA0-3042-84DB-F969F5CD1756}"/>
                  </a:ext>
                </a:extLst>
              </p:cNvPr>
              <p:cNvSpPr txBox="1"/>
              <p:nvPr/>
            </p:nvSpPr>
            <p:spPr>
              <a:xfrm>
                <a:off x="8948544" y="5166312"/>
                <a:ext cx="17187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Queen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C572B3B-86D9-8B41-91FA-6CD13C3BC3F2}"/>
                  </a:ext>
                </a:extLst>
              </p:cNvPr>
              <p:cNvGrpSpPr/>
              <p:nvPr/>
            </p:nvGrpSpPr>
            <p:grpSpPr>
              <a:xfrm>
                <a:off x="8314709" y="3393898"/>
                <a:ext cx="1440000" cy="1440000"/>
                <a:chOff x="7758898" y="3381350"/>
                <a:chExt cx="1440000" cy="1440000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F26BD22E-3598-9540-8A14-22BEFA4C6C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758898" y="3381350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9FA0A18-66C3-6F48-AB06-16A8E2C27C1E}"/>
                    </a:ext>
                  </a:extLst>
                </p:cNvPr>
                <p:cNvSpPr txBox="1"/>
                <p:nvPr/>
              </p:nvSpPr>
              <p:spPr>
                <a:xfrm>
                  <a:off x="7830964" y="3870518"/>
                  <a:ext cx="12958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monarch</a:t>
                  </a:r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E5B6191B-34E5-4944-A0AB-87588BEEA7E7}"/>
                  </a:ext>
                </a:extLst>
              </p:cNvPr>
              <p:cNvGrpSpPr/>
              <p:nvPr/>
            </p:nvGrpSpPr>
            <p:grpSpPr>
              <a:xfrm>
                <a:off x="6820955" y="4800254"/>
                <a:ext cx="1440000" cy="1440000"/>
                <a:chOff x="6838882" y="4954520"/>
                <a:chExt cx="1440000" cy="1440000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C256E0D9-7308-6445-BE1F-C785AD3B6E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38882" y="4954520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EF827E15-AE3D-FD4C-BDAE-63B687634073}"/>
                    </a:ext>
                  </a:extLst>
                </p:cNvPr>
                <p:cNvSpPr txBox="1"/>
                <p:nvPr/>
              </p:nvSpPr>
              <p:spPr>
                <a:xfrm>
                  <a:off x="7149956" y="5259022"/>
                  <a:ext cx="817853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rock</a:t>
                  </a:r>
                  <a:br>
                    <a:rPr lang="en-US" sz="2400" dirty="0"/>
                  </a:br>
                  <a:r>
                    <a:rPr lang="en-US" sz="2400" dirty="0"/>
                    <a:t>band</a:t>
                  </a:r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72D96BB-28C9-0D4B-ACB6-B45CE79B3BC4}"/>
                </a:ext>
              </a:extLst>
            </p:cNvPr>
            <p:cNvGrpSpPr/>
            <p:nvPr/>
          </p:nvGrpSpPr>
          <p:grpSpPr>
            <a:xfrm>
              <a:off x="1015673" y="3806273"/>
              <a:ext cx="3671239" cy="2846356"/>
              <a:chOff x="1105318" y="3393898"/>
              <a:chExt cx="3671239" cy="2846356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EC8DD2-054D-514F-8B18-5EE23376BF11}"/>
                  </a:ext>
                </a:extLst>
              </p:cNvPr>
              <p:cNvSpPr txBox="1"/>
              <p:nvPr/>
            </p:nvSpPr>
            <p:spPr>
              <a:xfrm>
                <a:off x="1105318" y="5166312"/>
                <a:ext cx="135684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/>
                  <a:t>stern</a:t>
                </a: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B7DE121-4471-824C-9E22-758C84A9D9C0}"/>
                  </a:ext>
                </a:extLst>
              </p:cNvPr>
              <p:cNvGrpSpPr/>
              <p:nvPr/>
            </p:nvGrpSpPr>
            <p:grpSpPr>
              <a:xfrm>
                <a:off x="3255692" y="4800254"/>
                <a:ext cx="1520865" cy="1440000"/>
                <a:chOff x="3112255" y="4800254"/>
                <a:chExt cx="1520865" cy="1440000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9CF55C69-1F74-8B46-B2CB-EEDA524E6E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152687" y="4800254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CE7ECFD0-02FA-A147-88D4-4978A5966290}"/>
                    </a:ext>
                  </a:extLst>
                </p:cNvPr>
                <p:cNvSpPr txBox="1"/>
                <p:nvPr/>
              </p:nvSpPr>
              <p:spPr>
                <a:xfrm>
                  <a:off x="3112255" y="4997182"/>
                  <a:ext cx="1520865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facial </a:t>
                  </a:r>
                  <a:br>
                    <a:rPr lang="en-US" sz="2400" dirty="0"/>
                  </a:br>
                  <a:r>
                    <a:rPr lang="en-US" sz="2400" dirty="0"/>
                    <a:t>expression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8D176B3F-0962-7F4F-9919-0E2A60488BD4}"/>
                  </a:ext>
                </a:extLst>
              </p:cNvPr>
              <p:cNvGrpSpPr/>
              <p:nvPr/>
            </p:nvGrpSpPr>
            <p:grpSpPr>
              <a:xfrm>
                <a:off x="1908165" y="3393898"/>
                <a:ext cx="1440000" cy="1440000"/>
                <a:chOff x="2392255" y="3196679"/>
                <a:chExt cx="1440000" cy="1440000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E90A7A8-3563-0543-8D7B-F67DFEC228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392255" y="3196679"/>
                  <a:ext cx="1440000" cy="1440000"/>
                </a:xfrm>
                <a:prstGeom prst="ellipse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C324574-797F-EE48-AF5D-BAC5CFE6E94B}"/>
                    </a:ext>
                  </a:extLst>
                </p:cNvPr>
                <p:cNvSpPr txBox="1"/>
                <p:nvPr/>
              </p:nvSpPr>
              <p:spPr>
                <a:xfrm>
                  <a:off x="2571723" y="3501181"/>
                  <a:ext cx="1081065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/>
                    <a:t>back </a:t>
                  </a:r>
                  <a:br>
                    <a:rPr lang="en-US" sz="2400" dirty="0"/>
                  </a:br>
                  <a:r>
                    <a:rPr lang="en-US" sz="2400" dirty="0"/>
                    <a:t>of boat</a:t>
                  </a:r>
                </a:p>
              </p:txBody>
            </p:sp>
          </p:grp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56985B4-8EE2-224A-89F4-DBD94F8559AB}"/>
                </a:ext>
              </a:extLst>
            </p:cNvPr>
            <p:cNvGrpSpPr/>
            <p:nvPr/>
          </p:nvGrpSpPr>
          <p:grpSpPr>
            <a:xfrm>
              <a:off x="9472925" y="1622958"/>
              <a:ext cx="1440000" cy="1344865"/>
              <a:chOff x="9060550" y="1210583"/>
              <a:chExt cx="1440000" cy="1344865"/>
            </a:xfrm>
          </p:grpSpPr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C0328A6-5222-214E-8042-591F24BD49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60550" y="2555448"/>
                <a:ext cx="144000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9750878-F922-3248-ACE8-155ACB6662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060550" y="1712555"/>
                <a:ext cx="1440000" cy="0"/>
              </a:xfrm>
              <a:prstGeom prst="line">
                <a:avLst/>
              </a:prstGeom>
              <a:ln w="762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6B76E58-B7E1-FF4F-AA11-D0009349C58E}"/>
                  </a:ext>
                </a:extLst>
              </p:cNvPr>
              <p:cNvSpPr txBox="1"/>
              <p:nvPr/>
            </p:nvSpPr>
            <p:spPr>
              <a:xfrm>
                <a:off x="9288268" y="2071695"/>
                <a:ext cx="9845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/>
                  <a:t>inhibit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02ED1D0-8B68-5645-B676-D7A7A333FE12}"/>
                  </a:ext>
                </a:extLst>
              </p:cNvPr>
              <p:cNvSpPr txBox="1"/>
              <p:nvPr/>
            </p:nvSpPr>
            <p:spPr>
              <a:xfrm>
                <a:off x="9125947" y="1210583"/>
                <a:ext cx="13092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/>
                  <a:t>reinforce</a:t>
                </a:r>
              </a:p>
            </p:txBody>
          </p:sp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5765246-01FD-79CF-DF50-B9B1857CA637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22.3</a:t>
            </a: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376FF99A-8F37-A768-224C-93ED872C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network for </a:t>
            </a:r>
            <a:br>
              <a:rPr lang="en-US" dirty="0"/>
            </a:br>
            <a:r>
              <a:rPr lang="en-US" dirty="0"/>
              <a:t>disambiguation</a:t>
            </a:r>
          </a:p>
        </p:txBody>
      </p:sp>
    </p:spTree>
    <p:extLst>
      <p:ext uri="{BB962C8B-B14F-4D97-AF65-F5344CB8AC3E}">
        <p14:creationId xmlns:p14="http://schemas.microsoft.com/office/powerpoint/2010/main" val="207101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ChangeArrowheads="1"/>
          </p:cNvSpPr>
          <p:nvPr/>
        </p:nvSpPr>
        <p:spPr bwMode="auto">
          <a:xfrm>
            <a:off x="1981200" y="2057400"/>
            <a:ext cx="18288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game</a:t>
            </a:r>
            <a:br>
              <a:rPr lang="en-US"/>
            </a:br>
            <a:r>
              <a:rPr lang="en-US"/>
              <a:t>mechanics</a:t>
            </a:r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  <a:p>
            <a:pPr algn="ctr" eaLnBrk="0" hangingPunct="0"/>
            <a:endParaRPr lang="en-US"/>
          </a:p>
        </p:txBody>
      </p:sp>
      <p:cxnSp>
        <p:nvCxnSpPr>
          <p:cNvPr id="55299" name="Curved Connector 10"/>
          <p:cNvCxnSpPr>
            <a:cxnSpLocks noChangeShapeType="1"/>
          </p:cNvCxnSpPr>
          <p:nvPr/>
        </p:nvCxnSpPr>
        <p:spPr bwMode="auto">
          <a:xfrm>
            <a:off x="3810000" y="2438400"/>
            <a:ext cx="1676400" cy="1588"/>
          </a:xfrm>
          <a:prstGeom prst="curvedConnector3">
            <a:avLst>
              <a:gd name="adj1" fmla="val 50759"/>
            </a:avLst>
          </a:prstGeom>
          <a:noFill/>
          <a:ln w="38100">
            <a:solidFill>
              <a:srgbClr val="660066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00" name="Curved Connector 12"/>
          <p:cNvCxnSpPr>
            <a:cxnSpLocks noChangeShapeType="1"/>
          </p:cNvCxnSpPr>
          <p:nvPr/>
        </p:nvCxnSpPr>
        <p:spPr bwMode="auto">
          <a:xfrm flipH="1">
            <a:off x="3810000" y="3427414"/>
            <a:ext cx="1676400" cy="1587"/>
          </a:xfrm>
          <a:prstGeom prst="curvedConnector3">
            <a:avLst>
              <a:gd name="adj1" fmla="val 50759"/>
            </a:avLst>
          </a:prstGeom>
          <a:noFill/>
          <a:ln w="38100">
            <a:solidFill>
              <a:srgbClr val="660066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55301" name="Group 13"/>
          <p:cNvGrpSpPr>
            <a:grpSpLocks/>
          </p:cNvGrpSpPr>
          <p:nvPr/>
        </p:nvGrpSpPr>
        <p:grpSpPr bwMode="auto">
          <a:xfrm>
            <a:off x="2133600" y="3421064"/>
            <a:ext cx="1447800" cy="998537"/>
            <a:chOff x="685800" y="3200400"/>
            <a:chExt cx="2209800" cy="1524000"/>
          </a:xfrm>
        </p:grpSpPr>
        <p:pic>
          <p:nvPicPr>
            <p:cNvPr id="55330" name="Picture 4" descr="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200400"/>
              <a:ext cx="914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1" name="Picture 5" descr="5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505200"/>
              <a:ext cx="914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32" name="Picture 6" descr="45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276600"/>
              <a:ext cx="914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302" name="TextBox 14"/>
          <p:cNvSpPr txBox="1">
            <a:spLocks noChangeArrowheads="1"/>
          </p:cNvSpPr>
          <p:nvPr/>
        </p:nvSpPr>
        <p:spPr bwMode="auto">
          <a:xfrm>
            <a:off x="4030663" y="1976438"/>
            <a:ext cx="1314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stimulus</a:t>
            </a:r>
          </a:p>
        </p:txBody>
      </p:sp>
      <p:sp>
        <p:nvSpPr>
          <p:cNvPr id="55303" name="TextBox 15"/>
          <p:cNvSpPr txBox="1">
            <a:spLocks noChangeArrowheads="1"/>
          </p:cNvSpPr>
          <p:nvPr/>
        </p:nvSpPr>
        <p:spPr bwMode="auto">
          <a:xfrm>
            <a:off x="4030663" y="2449514"/>
            <a:ext cx="1314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4F6F92"/>
                </a:solidFill>
              </a:rPr>
              <a:t>cards dealt</a:t>
            </a:r>
          </a:p>
        </p:txBody>
      </p:sp>
      <p:sp>
        <p:nvSpPr>
          <p:cNvPr id="55304" name="TextBox 16"/>
          <p:cNvSpPr txBox="1">
            <a:spLocks noChangeArrowheads="1"/>
          </p:cNvSpPr>
          <p:nvPr/>
        </p:nvSpPr>
        <p:spPr bwMode="auto">
          <a:xfrm>
            <a:off x="3962401" y="2967038"/>
            <a:ext cx="1450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response</a:t>
            </a:r>
          </a:p>
        </p:txBody>
      </p:sp>
      <p:sp>
        <p:nvSpPr>
          <p:cNvPr id="55305" name="TextBox 17"/>
          <p:cNvSpPr txBox="1">
            <a:spLocks noChangeArrowheads="1"/>
          </p:cNvSpPr>
          <p:nvPr/>
        </p:nvSpPr>
        <p:spPr bwMode="auto">
          <a:xfrm>
            <a:off x="4102101" y="3440114"/>
            <a:ext cx="117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4F6F92"/>
                </a:solidFill>
              </a:rPr>
              <a:t>stick/twist</a:t>
            </a:r>
          </a:p>
        </p:txBody>
      </p:sp>
      <p:cxnSp>
        <p:nvCxnSpPr>
          <p:cNvPr id="55306" name="Curved Connector 18"/>
          <p:cNvCxnSpPr>
            <a:cxnSpLocks noChangeShapeType="1"/>
          </p:cNvCxnSpPr>
          <p:nvPr/>
        </p:nvCxnSpPr>
        <p:spPr bwMode="auto">
          <a:xfrm>
            <a:off x="3810000" y="4343400"/>
            <a:ext cx="1676400" cy="1588"/>
          </a:xfrm>
          <a:prstGeom prst="curvedConnector3">
            <a:avLst>
              <a:gd name="adj1" fmla="val 50759"/>
            </a:avLst>
          </a:prstGeom>
          <a:noFill/>
          <a:ln w="38100">
            <a:solidFill>
              <a:srgbClr val="660066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07" name="TextBox 19"/>
          <p:cNvSpPr txBox="1">
            <a:spLocks noChangeArrowheads="1"/>
          </p:cNvSpPr>
          <p:nvPr/>
        </p:nvSpPr>
        <p:spPr bwMode="auto">
          <a:xfrm>
            <a:off x="4216400" y="3881438"/>
            <a:ext cx="94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effect</a:t>
            </a:r>
          </a:p>
        </p:txBody>
      </p:sp>
      <p:sp>
        <p:nvSpPr>
          <p:cNvPr id="55308" name="TextBox 20"/>
          <p:cNvSpPr txBox="1">
            <a:spLocks noChangeArrowheads="1"/>
          </p:cNvSpPr>
          <p:nvPr/>
        </p:nvSpPr>
        <p:spPr bwMode="auto">
          <a:xfrm>
            <a:off x="4171951" y="4354514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4F6F92"/>
                </a:solidFill>
              </a:rPr>
              <a:t>win/lose</a:t>
            </a:r>
          </a:p>
        </p:txBody>
      </p:sp>
      <p:sp>
        <p:nvSpPr>
          <p:cNvPr id="22" name="Internal Storage 21"/>
          <p:cNvSpPr/>
          <p:nvPr/>
        </p:nvSpPr>
        <p:spPr bwMode="auto">
          <a:xfrm>
            <a:off x="7239000" y="2438400"/>
            <a:ext cx="609600" cy="914400"/>
          </a:xfrm>
          <a:prstGeom prst="flowChartInternalStorag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10" name="TextBox 22"/>
          <p:cNvSpPr txBox="1">
            <a:spLocks noChangeArrowheads="1"/>
          </p:cNvSpPr>
          <p:nvPr/>
        </p:nvSpPr>
        <p:spPr bwMode="auto">
          <a:xfrm>
            <a:off x="7848600" y="2362201"/>
            <a:ext cx="78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SRE</a:t>
            </a:r>
            <a:br>
              <a:rPr lang="en-US" sz="1800"/>
            </a:br>
            <a:r>
              <a:rPr lang="en-US" sz="1800"/>
              <a:t>assoc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486400" y="2057400"/>
            <a:ext cx="3352800" cy="2590800"/>
          </a:xfrm>
          <a:prstGeom prst="rect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12" name="TextBox 37"/>
          <p:cNvSpPr txBox="1">
            <a:spLocks noChangeArrowheads="1"/>
          </p:cNvSpPr>
          <p:nvPr/>
        </p:nvSpPr>
        <p:spPr bwMode="auto">
          <a:xfrm>
            <a:off x="5588325" y="2590801"/>
            <a:ext cx="1377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lookup and </a:t>
            </a:r>
            <a:br>
              <a:rPr lang="en-US" sz="1800"/>
            </a:br>
            <a:r>
              <a:rPr lang="en-US" sz="1800"/>
              <a:t>choose</a:t>
            </a:r>
          </a:p>
        </p:txBody>
      </p:sp>
      <p:cxnSp>
        <p:nvCxnSpPr>
          <p:cNvPr id="55313" name="Straight Arrow Connector 39"/>
          <p:cNvCxnSpPr>
            <a:cxnSpLocks noChangeShapeType="1"/>
          </p:cNvCxnSpPr>
          <p:nvPr/>
        </p:nvCxnSpPr>
        <p:spPr bwMode="auto">
          <a:xfrm>
            <a:off x="5486400" y="2438400"/>
            <a:ext cx="1752600" cy="228600"/>
          </a:xfrm>
          <a:prstGeom prst="straightConnector1">
            <a:avLst/>
          </a:prstGeom>
          <a:noFill/>
          <a:ln w="28575">
            <a:solidFill>
              <a:srgbClr val="6B6BC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14" name="Straight Arrow Connector 40"/>
          <p:cNvCxnSpPr>
            <a:cxnSpLocks noChangeShapeType="1"/>
          </p:cNvCxnSpPr>
          <p:nvPr/>
        </p:nvCxnSpPr>
        <p:spPr bwMode="auto">
          <a:xfrm flipH="1">
            <a:off x="5486400" y="3200400"/>
            <a:ext cx="1752600" cy="228600"/>
          </a:xfrm>
          <a:prstGeom prst="straightConnector1">
            <a:avLst/>
          </a:prstGeom>
          <a:noFill/>
          <a:ln w="28575">
            <a:solidFill>
              <a:srgbClr val="6B6BC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15" name="TextBox 43"/>
          <p:cNvSpPr txBox="1">
            <a:spLocks noChangeArrowheads="1"/>
          </p:cNvSpPr>
          <p:nvPr/>
        </p:nvSpPr>
        <p:spPr bwMode="auto">
          <a:xfrm>
            <a:off x="5562601" y="3657600"/>
            <a:ext cx="1006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emotion</a:t>
            </a:r>
          </a:p>
        </p:txBody>
      </p:sp>
      <p:cxnSp>
        <p:nvCxnSpPr>
          <p:cNvPr id="55316" name="Straight Arrow Connector 44"/>
          <p:cNvCxnSpPr>
            <a:cxnSpLocks noChangeShapeType="1"/>
            <a:endCxn id="55318" idx="1"/>
          </p:cNvCxnSpPr>
          <p:nvPr/>
        </p:nvCxnSpPr>
        <p:spPr bwMode="auto">
          <a:xfrm flipV="1">
            <a:off x="5486400" y="4249738"/>
            <a:ext cx="762000" cy="93662"/>
          </a:xfrm>
          <a:prstGeom prst="straightConnector1">
            <a:avLst/>
          </a:prstGeom>
          <a:noFill/>
          <a:ln w="28575">
            <a:solidFill>
              <a:srgbClr val="6B6BC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17" name="Straight Arrow Connector 47"/>
          <p:cNvCxnSpPr>
            <a:cxnSpLocks noChangeShapeType="1"/>
            <a:endCxn id="22" idx="2"/>
          </p:cNvCxnSpPr>
          <p:nvPr/>
        </p:nvCxnSpPr>
        <p:spPr bwMode="auto">
          <a:xfrm rot="5400000" flipH="1" flipV="1">
            <a:off x="6781800" y="3352800"/>
            <a:ext cx="762000" cy="762000"/>
          </a:xfrm>
          <a:prstGeom prst="straightConnector1">
            <a:avLst/>
          </a:prstGeom>
          <a:noFill/>
          <a:ln w="28575">
            <a:solidFill>
              <a:srgbClr val="6B6BCF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18" name="Explosion 2 42"/>
          <p:cNvSpPr>
            <a:spLocks noChangeArrowheads="1"/>
          </p:cNvSpPr>
          <p:nvPr/>
        </p:nvSpPr>
        <p:spPr bwMode="auto">
          <a:xfrm>
            <a:off x="6248400" y="3886200"/>
            <a:ext cx="838200" cy="6096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5319" name="TextBox 50"/>
          <p:cNvSpPr txBox="1">
            <a:spLocks noChangeArrowheads="1"/>
          </p:cNvSpPr>
          <p:nvPr/>
        </p:nvSpPr>
        <p:spPr bwMode="auto">
          <a:xfrm>
            <a:off x="7239000" y="3516314"/>
            <a:ext cx="89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update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819400" y="3505200"/>
            <a:ext cx="7467600" cy="2438400"/>
            <a:chOff x="1295400" y="3048000"/>
            <a:chExt cx="7467600" cy="2438400"/>
          </a:xfrm>
        </p:grpSpPr>
        <p:sp>
          <p:nvSpPr>
            <p:cNvPr id="55322" name="Rectangle 8"/>
            <p:cNvSpPr>
              <a:spLocks noChangeArrowheads="1"/>
            </p:cNvSpPr>
            <p:nvPr/>
          </p:nvSpPr>
          <p:spPr bwMode="auto">
            <a:xfrm>
              <a:off x="7315200" y="3048000"/>
              <a:ext cx="1447800" cy="1143000"/>
            </a:xfrm>
            <a:prstGeom prst="rect">
              <a:avLst/>
            </a:prstGeom>
            <a:solidFill>
              <a:srgbClr val="F6BE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/>
                <a:t>plug-in</a:t>
              </a:r>
              <a:br>
                <a:rPr lang="en-US"/>
              </a:br>
              <a:r>
                <a:rPr lang="en-US"/>
                <a:t>regret</a:t>
              </a:r>
              <a:br>
                <a:rPr lang="en-US"/>
              </a:br>
              <a:r>
                <a:rPr lang="en-US"/>
                <a:t>module</a:t>
              </a:r>
            </a:p>
          </p:txBody>
        </p:sp>
        <p:sp>
          <p:nvSpPr>
            <p:cNvPr id="31" name="Arc 30"/>
            <p:cNvSpPr/>
            <p:nvPr/>
          </p:nvSpPr>
          <p:spPr bwMode="auto">
            <a:xfrm flipV="1">
              <a:off x="1295400" y="3276600"/>
              <a:ext cx="6858000" cy="1828800"/>
            </a:xfrm>
            <a:prstGeom prst="arc">
              <a:avLst>
                <a:gd name="adj1" fmla="val 10784158"/>
                <a:gd name="adj2" fmla="val 0"/>
              </a:avLst>
            </a:prstGeom>
            <a:noFill/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5324" name="Rectangle 32"/>
            <p:cNvSpPr>
              <a:spLocks noChangeArrowheads="1"/>
            </p:cNvSpPr>
            <p:nvPr/>
          </p:nvSpPr>
          <p:spPr bwMode="auto">
            <a:xfrm>
              <a:off x="7010400" y="3200400"/>
              <a:ext cx="304800" cy="304800"/>
            </a:xfrm>
            <a:prstGeom prst="rect">
              <a:avLst/>
            </a:prstGeom>
            <a:solidFill>
              <a:srgbClr val="F6BE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55325" name="Rectangle 33"/>
            <p:cNvSpPr>
              <a:spLocks noChangeArrowheads="1"/>
            </p:cNvSpPr>
            <p:nvPr/>
          </p:nvSpPr>
          <p:spPr bwMode="auto">
            <a:xfrm>
              <a:off x="7010400" y="3733800"/>
              <a:ext cx="304800" cy="304800"/>
            </a:xfrm>
            <a:prstGeom prst="rect">
              <a:avLst/>
            </a:prstGeom>
            <a:solidFill>
              <a:srgbClr val="F6BE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55326" name="TextBox 34"/>
            <p:cNvSpPr txBox="1">
              <a:spLocks noChangeArrowheads="1"/>
            </p:cNvSpPr>
            <p:nvPr/>
          </p:nvSpPr>
          <p:spPr bwMode="auto">
            <a:xfrm>
              <a:off x="3898712" y="4643735"/>
              <a:ext cx="20323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post-hoc info.</a:t>
              </a:r>
            </a:p>
          </p:txBody>
        </p:sp>
        <p:sp>
          <p:nvSpPr>
            <p:cNvPr id="55327" name="TextBox 35"/>
            <p:cNvSpPr txBox="1">
              <a:spLocks noChangeArrowheads="1"/>
            </p:cNvSpPr>
            <p:nvPr/>
          </p:nvSpPr>
          <p:spPr bwMode="auto">
            <a:xfrm>
              <a:off x="3886200" y="5117068"/>
              <a:ext cx="2057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solidFill>
                    <a:srgbClr val="4F6F92"/>
                  </a:solidFill>
                </a:rPr>
                <a:t>further cards dealt</a:t>
              </a:r>
            </a:p>
          </p:txBody>
        </p:sp>
        <p:cxnSp>
          <p:nvCxnSpPr>
            <p:cNvPr id="55328" name="Straight Arrow Connector 51"/>
            <p:cNvCxnSpPr>
              <a:cxnSpLocks noChangeShapeType="1"/>
              <a:stCxn id="55325" idx="1"/>
            </p:cNvCxnSpPr>
            <p:nvPr/>
          </p:nvCxnSpPr>
          <p:spPr bwMode="auto">
            <a:xfrm rot="10800000">
              <a:off x="5410200" y="3810000"/>
              <a:ext cx="1600200" cy="76200"/>
            </a:xfrm>
            <a:prstGeom prst="straightConnector1">
              <a:avLst/>
            </a:prstGeom>
            <a:noFill/>
            <a:ln w="28575">
              <a:solidFill>
                <a:srgbClr val="B7558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29" name="TextBox 54"/>
            <p:cNvSpPr txBox="1">
              <a:spLocks noChangeArrowheads="1"/>
            </p:cNvSpPr>
            <p:nvPr/>
          </p:nvSpPr>
          <p:spPr bwMode="auto">
            <a:xfrm>
              <a:off x="5562600" y="3821668"/>
              <a:ext cx="8645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modify</a:t>
              </a:r>
            </a:p>
          </p:txBody>
        </p:sp>
      </p:grpSp>
      <p:sp>
        <p:nvSpPr>
          <p:cNvPr id="55321" name="Rectangle 56"/>
          <p:cNvSpPr>
            <a:spLocks noChangeArrowheads="1"/>
          </p:cNvSpPr>
          <p:nvPr/>
        </p:nvSpPr>
        <p:spPr bwMode="auto">
          <a:xfrm>
            <a:off x="6324600" y="1600200"/>
            <a:ext cx="177644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6A69D3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basic ML module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91EBB3-05F1-1D36-A2DF-4C04E194AE09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22.4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3A2DD6A-8FC9-623B-4A8E-4CD066AB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Regret in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61771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A5F5BE-8B76-9FF2-2928-259A4C9A9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1CA0AD-0714-C003-8C19-660DB84C1F09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22.5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3AF25A-9210-A7B7-7587-473128036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ChatGPT advice about an emotional situation</a:t>
            </a:r>
          </a:p>
        </p:txBody>
      </p:sp>
      <p:pic>
        <p:nvPicPr>
          <p:cNvPr id="6" name="Picture 5" descr="A screen shot of a message&#10;&#10;AI-generated content may be incorrect.">
            <a:extLst>
              <a:ext uri="{FF2B5EF4-FFF2-40B4-BE49-F238E27FC236}">
                <a16:creationId xmlns:a16="http://schemas.microsoft.com/office/drawing/2014/main" id="{A1E97794-E53E-15EB-7ABA-5354F9610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0" y="1771177"/>
            <a:ext cx="10800000" cy="331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4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91D4E-3146-C4BB-0494-EB583EE3B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7B28CE-F8F9-6C57-D178-6D4077E7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ChatGPT advice … </a:t>
            </a:r>
            <a:r>
              <a:rPr lang="en-US" dirty="0" err="1"/>
              <a:t>ctd</a:t>
            </a:r>
            <a:r>
              <a:rPr lang="en-US" dirty="0"/>
              <a:t> …  empathy?</a:t>
            </a:r>
          </a:p>
        </p:txBody>
      </p:sp>
      <p:pic>
        <p:nvPicPr>
          <p:cNvPr id="8" name="Picture 7" descr="A screenshot of a chat&#10;&#10;AI-generated content may be incorrect.">
            <a:extLst>
              <a:ext uri="{FF2B5EF4-FFF2-40B4-BE49-F238E27FC236}">
                <a16:creationId xmlns:a16="http://schemas.microsoft.com/office/drawing/2014/main" id="{2B9936F8-CC16-AC43-82F0-2D592077A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0" y="1320506"/>
            <a:ext cx="10800000" cy="421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4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57951</TotalTime>
  <Words>370</Words>
  <Application>Microsoft Macintosh PowerPoint</Application>
  <PresentationFormat>Widescreen</PresentationFormat>
  <Paragraphs>100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Office Theme</vt:lpstr>
      <vt:lpstr>Chapter 22</vt:lpstr>
      <vt:lpstr>Chapter 1</vt:lpstr>
      <vt:lpstr>Basic SOAR diagram</vt:lpstr>
      <vt:lpstr>Rubin's vase</vt:lpstr>
      <vt:lpstr>Semantic network for  disambiguation</vt:lpstr>
      <vt:lpstr>Regret in machine learning</vt:lpstr>
      <vt:lpstr>ChatGPT advice about an emotional situation</vt:lpstr>
      <vt:lpstr>ChatGPT advice … ctd …  empathy?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161</cp:revision>
  <dcterms:created xsi:type="dcterms:W3CDTF">2020-12-29T13:51:26Z</dcterms:created>
  <dcterms:modified xsi:type="dcterms:W3CDTF">2025-04-22T15:17:41Z</dcterms:modified>
</cp:coreProperties>
</file>