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597" r:id="rId2"/>
    <p:sldId id="59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AEE1"/>
    <a:srgbClr val="942092"/>
    <a:srgbClr val="660066"/>
    <a:srgbClr val="92D151"/>
    <a:srgbClr val="CBB6FD"/>
    <a:srgbClr val="FF40FF"/>
    <a:srgbClr val="0432FF"/>
    <a:srgbClr val="00FDFF"/>
    <a:srgbClr val="EEE8B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40"/>
    <p:restoredTop sz="68904"/>
  </p:normalViewPr>
  <p:slideViewPr>
    <p:cSldViewPr snapToGrid="0" snapToObjects="1">
      <p:cViewPr varScale="1">
        <p:scale>
          <a:sx n="81" d="100"/>
          <a:sy n="81" d="100"/>
        </p:scale>
        <p:origin x="1208" y="176"/>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5420AE-8A32-DF45-AA1D-9290FEB2E3A3}" type="datetimeFigureOut">
              <a:rPr lang="en-US" smtClean="0"/>
              <a:t>4/22/25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6D25C2-CC05-8D45-A0DE-0805BFD14408}" type="slidenum">
              <a:rPr lang="en-US" smtClean="0"/>
              <a:t>‹#›</a:t>
            </a:fld>
            <a:endParaRPr lang="en-US"/>
          </a:p>
        </p:txBody>
      </p:sp>
    </p:spTree>
    <p:extLst>
      <p:ext uri="{BB962C8B-B14F-4D97-AF65-F5344CB8AC3E}">
        <p14:creationId xmlns:p14="http://schemas.microsoft.com/office/powerpoint/2010/main" val="363814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F4093-CE24-64B3-A360-8080B5588E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472143-E363-F594-6068-8DFDA4260D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3AC033-C433-1B75-5F7B-5E3E3FCD91D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kern="100" dirty="0">
                <a:effectLst/>
                <a:latin typeface="Aptos" panose="020B0004020202020204" pitchFamily="34" charset="0"/>
                <a:ea typeface="Aptos" panose="020B0004020202020204" pitchFamily="34" charset="0"/>
                <a:cs typeface="Times New Roman" panose="02020603050405020304" pitchFamily="18" charset="0"/>
              </a:rPr>
              <a:t>List of Figures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2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kern="100" dirty="0">
                <a:effectLst/>
                <a:latin typeface="Aptos" panose="020B0004020202020204" pitchFamily="34" charset="0"/>
                <a:ea typeface="Aptos" panose="020B0004020202020204" pitchFamily="34" charset="0"/>
                <a:cs typeface="Times New Roman" panose="02020603050405020304" pitchFamily="18" charset="0"/>
              </a:rPr>
              <a:t>24.1	Brain sized.	377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200" b="1" kern="100" dirty="0">
              <a:effectLst/>
              <a:latin typeface="Aptos" panose="020B0004020202020204" pitchFamily="34" charset="0"/>
              <a:ea typeface="Aptos" panose="020B0004020202020204" pitchFamily="34" charset="0"/>
              <a:cs typeface="Times New Roman" panose="02020603050405020304" pitchFamily="18" charset="0"/>
            </a:endParaRPr>
          </a:p>
          <a:p>
            <a:r>
              <a:rPr lang="en-US" dirty="0"/>
              <a:t>	</a:t>
            </a:r>
          </a:p>
          <a:p>
            <a:r>
              <a:rPr lang="en-US" dirty="0"/>
              <a:t>	</a:t>
            </a:r>
          </a:p>
        </p:txBody>
      </p:sp>
      <p:sp>
        <p:nvSpPr>
          <p:cNvPr id="4" name="Slide Number Placeholder 3">
            <a:extLst>
              <a:ext uri="{FF2B5EF4-FFF2-40B4-BE49-F238E27FC236}">
                <a16:creationId xmlns:a16="http://schemas.microsoft.com/office/drawing/2014/main" id="{E8F6F06E-2AF7-6001-874C-262EC0ECD095}"/>
              </a:ext>
            </a:extLst>
          </p:cNvPr>
          <p:cNvSpPr>
            <a:spLocks noGrp="1"/>
          </p:cNvSpPr>
          <p:nvPr>
            <p:ph type="sldNum" sz="quarter" idx="5"/>
          </p:nvPr>
        </p:nvSpPr>
        <p:spPr/>
        <p:txBody>
          <a:bodyPr/>
          <a:lstStyle/>
          <a:p>
            <a:fld id="{126D25C2-CC05-8D45-A0DE-0805BFD14408}" type="slidenum">
              <a:rPr lang="en-US" smtClean="0"/>
              <a:t>1</a:t>
            </a:fld>
            <a:endParaRPr lang="en-US"/>
          </a:p>
        </p:txBody>
      </p:sp>
    </p:spTree>
    <p:extLst>
      <p:ext uri="{BB962C8B-B14F-4D97-AF65-F5344CB8AC3E}">
        <p14:creationId xmlns:p14="http://schemas.microsoft.com/office/powerpoint/2010/main" val="95498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A25FD-0C9B-690F-137A-E8BC4F34CA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FED43-7053-9EAF-DF42-5137C3F5B2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4675BD-B2DC-51DC-90DD-C8724C1FBB6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24.1	Brain sized.	377</a:t>
            </a:r>
          </a:p>
          <a:p>
            <a:r>
              <a:rPr lang="en-US" sz="1800" dirty="0"/>
              <a:t>	</a:t>
            </a:r>
            <a:endParaRPr lang="en-US" dirty="0"/>
          </a:p>
        </p:txBody>
      </p:sp>
      <p:sp>
        <p:nvSpPr>
          <p:cNvPr id="4" name="Slide Number Placeholder 3">
            <a:extLst>
              <a:ext uri="{FF2B5EF4-FFF2-40B4-BE49-F238E27FC236}">
                <a16:creationId xmlns:a16="http://schemas.microsoft.com/office/drawing/2014/main" id="{5C92B0A3-3D86-20D6-7C6F-9025742F60AB}"/>
              </a:ext>
            </a:extLst>
          </p:cNvPr>
          <p:cNvSpPr>
            <a:spLocks noGrp="1"/>
          </p:cNvSpPr>
          <p:nvPr>
            <p:ph type="sldNum" sz="quarter" idx="5"/>
          </p:nvPr>
        </p:nvSpPr>
        <p:spPr/>
        <p:txBody>
          <a:bodyPr/>
          <a:lstStyle/>
          <a:p>
            <a:fld id="{126D25C2-CC05-8D45-A0DE-0805BFD14408}" type="slidenum">
              <a:rPr lang="en-US" smtClean="0"/>
              <a:t>2</a:t>
            </a:fld>
            <a:endParaRPr lang="en-US"/>
          </a:p>
        </p:txBody>
      </p:sp>
    </p:spTree>
    <p:extLst>
      <p:ext uri="{BB962C8B-B14F-4D97-AF65-F5344CB8AC3E}">
        <p14:creationId xmlns:p14="http://schemas.microsoft.com/office/powerpoint/2010/main" val="292342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1C139-5317-EE4E-83CD-C1D409B88AF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7787DC7-11CF-4346-B61C-2699C417D4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EAEF7C8-7CAD-F544-980A-34D0DCEFD1C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2AD81E05-649F-5942-B978-4A8130F4A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CDBDD-2B7D-EA45-BEF2-12D200C81EE0}"/>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062094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B437-2066-B24D-BAD0-BF756F75D73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68CDAE5-1AB9-2549-9324-9BDF119573C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D42F7A-E5D2-9B4C-AF5A-6D9E4AC943E1}"/>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3E240D08-A43A-CD4E-AD6C-567C85310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1E36F-5180-E443-B14F-6DA4B7D6009C}"/>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441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016C52-EDDA-E840-96A0-5015D2D2C8C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C9D395C-EFAC-064E-AF2C-30A3044F912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D55059F-FFE0-744C-AEC8-2F9F9C1B926D}"/>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87B46CB3-58DC-3D4A-96C6-2E7A746EE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22880-D2E1-164C-9A5E-CA8B15DE1BC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08069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7D79-63F2-8748-8F20-D003C815E7F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46F210-1BAB-DA4F-8DB1-F0C0D7542E2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9D5B8D-CA30-5F40-912E-DC8641F1F7F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C4A29192-3DD1-AC46-BA3E-F086362DF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FF049-9AC9-C445-8ED8-739C69C36B5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17208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564A-515B-4942-9721-5A208A1F317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18FAA69-F436-D242-AF4B-230EA5BE88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12F49AA-2C04-FE41-93F9-82A64538023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5AFD9A42-781A-7647-BA44-F8A6A8492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9DD79-247C-EF4C-B7FC-8C00210A72ED}"/>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177538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486E-96C3-2C4B-8F71-32EAEC9817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F6F8D6E-2D6C-FA4E-B750-240E89B815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3B73A7A-C701-1B45-AB23-DFB10B25327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5D94000-9E0A-454A-9015-C390889FE1A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DBFEF7AA-A6E4-4E44-9DE3-50CADBF39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5F1BA7-85C7-3F44-A23B-40FFC4B93AC9}"/>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55617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0539-CB8E-9B4E-AE04-A3E97433B79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BB62A0E-FCA2-1546-837B-430766B12B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29F2B66-4EBE-4B4F-8ACB-7990BC25A5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71634CB-C6B8-C04F-8A2C-B76C174582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F067B79-4B59-8848-AA95-116E5C3ECD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263368E-A34B-A644-98DD-2F142A06E01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8" name="Footer Placeholder 7">
            <a:extLst>
              <a:ext uri="{FF2B5EF4-FFF2-40B4-BE49-F238E27FC236}">
                <a16:creationId xmlns:a16="http://schemas.microsoft.com/office/drawing/2014/main" id="{4D84464A-6060-2944-B277-2DFBAC597F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046CBE-E098-014A-94EF-60A2ACCE663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6833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55680-6998-9944-AFD2-15B80995AAA2}"/>
              </a:ext>
            </a:extLst>
          </p:cNvPr>
          <p:cNvSpPr>
            <a:spLocks noGrp="1"/>
          </p:cNvSpPr>
          <p:nvPr>
            <p:ph type="title"/>
          </p:nvPr>
        </p:nvSpPr>
        <p:spPr>
          <a:xfrm>
            <a:off x="179999" y="0"/>
            <a:ext cx="11825187" cy="1623848"/>
          </a:xfrm>
        </p:spPr>
        <p:txBody>
          <a:bodyPr anchor="t">
            <a:normAutofit/>
          </a:bodyPr>
          <a:lstStyle>
            <a:lvl1pPr>
              <a:defRPr sz="4000"/>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055A2F74-5D9F-AC49-B161-5A9312CE60B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4" name="Footer Placeholder 3">
            <a:extLst>
              <a:ext uri="{FF2B5EF4-FFF2-40B4-BE49-F238E27FC236}">
                <a16:creationId xmlns:a16="http://schemas.microsoft.com/office/drawing/2014/main" id="{66CAEE50-C384-0E45-90C0-ABA9C67FCC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9C07CB-B7E3-AB4C-9C97-DA1C3D56D116}"/>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0311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75184-D611-3243-9797-D565090E137F}"/>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3" name="Footer Placeholder 2">
            <a:extLst>
              <a:ext uri="{FF2B5EF4-FFF2-40B4-BE49-F238E27FC236}">
                <a16:creationId xmlns:a16="http://schemas.microsoft.com/office/drawing/2014/main" id="{F36823B3-3912-1042-96A9-F7AD4460E6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A0643-D0CA-F940-B0A5-D1EDC068EC95}"/>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4214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1D9C-F352-D045-BABC-72CFAAE6F1D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CE845DB-7D98-544E-A848-11AC35B0A4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E75D71A-ABBD-0C4D-A7AC-0B6448EC1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104E87-C643-A147-BCC9-79F2DA501FA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1D721BA5-CF92-5B4F-9030-84B48D4F8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88813-A5DF-EA42-BC2C-309A4E81C86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1069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D8AE-1CF7-2F42-A4A4-22FFC042BB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459AE04-8526-BC44-9280-9F47139E4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1E4D76-90E8-E840-8E23-2D4BD5FE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8B019F-985D-7544-9F45-54EC89DDE60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909018D4-E14A-BA45-BEC6-004C4F7BB3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957B1-0CA5-304F-99E7-72D48840139F}"/>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87156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5024D-366B-8E47-B918-5C798CE8D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6910871-B1F5-6B40-9484-0A4B95523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B20D22-0DC0-D548-B700-DDEB544E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70FEA66D-BD09-3945-A3A9-48ACF163B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6F53D1-9C7C-5040-B71C-00AE0772C3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FC131-1A13-9D40-80D9-1B6C69A2B3A1}" type="slidenum">
              <a:rPr lang="en-US" smtClean="0"/>
              <a:t>‹#›</a:t>
            </a:fld>
            <a:endParaRPr lang="en-US"/>
          </a:p>
        </p:txBody>
      </p:sp>
    </p:spTree>
    <p:extLst>
      <p:ext uri="{BB962C8B-B14F-4D97-AF65-F5344CB8AC3E}">
        <p14:creationId xmlns:p14="http://schemas.microsoft.com/office/powerpoint/2010/main" val="1948542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D797D-AD8D-4643-7516-2378FC8EF9A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09B4778-D302-8D46-56A3-1126EC58C183}"/>
              </a:ext>
            </a:extLst>
          </p:cNvPr>
          <p:cNvSpPr>
            <a:spLocks noGrp="1"/>
          </p:cNvSpPr>
          <p:nvPr>
            <p:ph type="ctrTitle"/>
          </p:nvPr>
        </p:nvSpPr>
        <p:spPr>
          <a:xfrm>
            <a:off x="5369550" y="1536251"/>
            <a:ext cx="6526924" cy="1122363"/>
          </a:xfrm>
        </p:spPr>
        <p:txBody>
          <a:bodyPr/>
          <a:lstStyle/>
          <a:p>
            <a:r>
              <a:rPr lang="en-US" sz="5400" dirty="0">
                <a:latin typeface="+mn-lt"/>
              </a:rPr>
              <a:t>Chapter </a:t>
            </a:r>
            <a:r>
              <a:rPr lang="en-US" sz="6000" dirty="0">
                <a:latin typeface="+mn-lt"/>
              </a:rPr>
              <a:t>24</a:t>
            </a:r>
            <a:endParaRPr lang="en-US" dirty="0">
              <a:latin typeface="+mn-lt"/>
            </a:endParaRPr>
          </a:p>
        </p:txBody>
      </p:sp>
      <p:sp>
        <p:nvSpPr>
          <p:cNvPr id="6" name="Subtitle 5">
            <a:extLst>
              <a:ext uri="{FF2B5EF4-FFF2-40B4-BE49-F238E27FC236}">
                <a16:creationId xmlns:a16="http://schemas.microsoft.com/office/drawing/2014/main" id="{D0A52D69-5479-332E-A10F-C6AF58589AF1}"/>
              </a:ext>
            </a:extLst>
          </p:cNvPr>
          <p:cNvSpPr>
            <a:spLocks noGrp="1"/>
          </p:cNvSpPr>
          <p:nvPr>
            <p:ph type="subTitle" idx="1"/>
          </p:nvPr>
        </p:nvSpPr>
        <p:spPr>
          <a:xfrm>
            <a:off x="5369550" y="3034473"/>
            <a:ext cx="6526924" cy="2767234"/>
          </a:xfrm>
        </p:spPr>
        <p:txBody>
          <a:bodyPr>
            <a:normAutofit/>
          </a:bodyPr>
          <a:lstStyle/>
          <a:p>
            <a:r>
              <a:rPr lang="en-US" sz="6000" dirty="0">
                <a:latin typeface="+mj-lt"/>
              </a:rPr>
              <a:t>Epilogue: What Next?</a:t>
            </a:r>
          </a:p>
        </p:txBody>
      </p:sp>
      <p:pic>
        <p:nvPicPr>
          <p:cNvPr id="3" name="Picture 2" descr="A book cover of a book&#10;&#10;AI-generated content may be incorrect.">
            <a:extLst>
              <a:ext uri="{FF2B5EF4-FFF2-40B4-BE49-F238E27FC236}">
                <a16:creationId xmlns:a16="http://schemas.microsoft.com/office/drawing/2014/main" id="{389F93A7-5294-73EE-713E-CDE6D05A4F05}"/>
              </a:ext>
            </a:extLst>
          </p:cNvPr>
          <p:cNvPicPr>
            <a:picLocks noChangeAspect="1"/>
          </p:cNvPicPr>
          <p:nvPr/>
        </p:nvPicPr>
        <p:blipFill>
          <a:blip r:embed="rId3"/>
          <a:stretch>
            <a:fillRect/>
          </a:stretch>
        </p:blipFill>
        <p:spPr>
          <a:xfrm>
            <a:off x="0" y="0"/>
            <a:ext cx="5074024" cy="6857468"/>
          </a:xfrm>
          <a:prstGeom prst="rect">
            <a:avLst/>
          </a:prstGeom>
        </p:spPr>
      </p:pic>
    </p:spTree>
    <p:extLst>
      <p:ext uri="{BB962C8B-B14F-4D97-AF65-F5344CB8AC3E}">
        <p14:creationId xmlns:p14="http://schemas.microsoft.com/office/powerpoint/2010/main" val="239589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DAC72-4D03-E9C6-71DE-63100DC8361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1CE602E-5D6C-4B8E-854A-7F2EDF6E7542}"/>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24.1</a:t>
            </a:r>
          </a:p>
        </p:txBody>
      </p:sp>
      <p:sp>
        <p:nvSpPr>
          <p:cNvPr id="3" name="Title 2">
            <a:extLst>
              <a:ext uri="{FF2B5EF4-FFF2-40B4-BE49-F238E27FC236}">
                <a16:creationId xmlns:a16="http://schemas.microsoft.com/office/drawing/2014/main" id="{E86B5A61-DC03-B0E1-9EF1-08C49E147CB7}"/>
              </a:ext>
            </a:extLst>
          </p:cNvPr>
          <p:cNvSpPr>
            <a:spLocks noGrp="1"/>
          </p:cNvSpPr>
          <p:nvPr>
            <p:ph type="title"/>
          </p:nvPr>
        </p:nvSpPr>
        <p:spPr>
          <a:xfrm>
            <a:off x="179999" y="0"/>
            <a:ext cx="11825187" cy="806824"/>
          </a:xfrm>
        </p:spPr>
        <p:txBody>
          <a:bodyPr/>
          <a:lstStyle/>
          <a:p>
            <a:r>
              <a:rPr lang="en-GB" sz="4000" b="0" i="0" u="none" strike="noStrike" dirty="0">
                <a:solidFill>
                  <a:srgbClr val="000000"/>
                </a:solidFill>
                <a:effectLst/>
                <a:latin typeface="Aptos Narrow" panose="020B0004020202020204" pitchFamily="34" charset="0"/>
              </a:rPr>
              <a:t>Brain sized</a:t>
            </a:r>
            <a:endParaRPr lang="en-US" dirty="0"/>
          </a:p>
        </p:txBody>
      </p:sp>
      <p:sp>
        <p:nvSpPr>
          <p:cNvPr id="4" name="TextBox 3">
            <a:extLst>
              <a:ext uri="{FF2B5EF4-FFF2-40B4-BE49-F238E27FC236}">
                <a16:creationId xmlns:a16="http://schemas.microsoft.com/office/drawing/2014/main" id="{2C4931A7-A253-0FBB-7548-EFEFD07F7538}"/>
              </a:ext>
            </a:extLst>
          </p:cNvPr>
          <p:cNvSpPr txBox="1"/>
          <p:nvPr/>
        </p:nvSpPr>
        <p:spPr>
          <a:xfrm>
            <a:off x="473529" y="561895"/>
            <a:ext cx="11538472" cy="6032421"/>
          </a:xfrm>
          <a:prstGeom prst="rect">
            <a:avLst/>
          </a:prstGeom>
          <a:noFill/>
        </p:spPr>
        <p:txBody>
          <a:bodyPr wrap="square" rtlCol="0">
            <a:spAutoFit/>
          </a:bodyPr>
          <a:lstStyle/>
          <a:p>
            <a:pPr marL="25400" indent="295275">
              <a:spcAft>
                <a:spcPts val="200"/>
              </a:spcAft>
            </a:pPr>
            <a:r>
              <a:rPr lang="en-US" sz="2200" dirty="0"/>
              <a:t>“Our brains contain about </a:t>
            </a:r>
            <a:r>
              <a:rPr lang="en-US" sz="2200" dirty="0">
                <a:solidFill>
                  <a:srgbClr val="7030A0"/>
                </a:solidFill>
              </a:rPr>
              <a:t>10 billion neurons</a:t>
            </a:r>
            <a:r>
              <a:rPr lang="en-US" sz="2200" dirty="0"/>
              <a:t>, each connected to between </a:t>
            </a:r>
            <a:r>
              <a:rPr lang="en-US" sz="2200" dirty="0">
                <a:solidFill>
                  <a:srgbClr val="7030A0"/>
                </a:solidFill>
              </a:rPr>
              <a:t>1000 and 10,000 </a:t>
            </a:r>
            <a:r>
              <a:rPr lang="en-US" sz="2200" dirty="0"/>
              <a:t>others. It is commonly assumed that our long-term memories are stored in this configuration, both what is connected to what and in the strength of those </a:t>
            </a:r>
          </a:p>
          <a:p>
            <a:pPr marL="25400" indent="295275">
              <a:spcAft>
                <a:spcPts val="200"/>
              </a:spcAft>
            </a:pPr>
            <a:r>
              <a:rPr lang="en-US" sz="2200" dirty="0"/>
              <a:t>If this is the case we can calculate the maximum information content of the human brain! One way to envisage this is as an advanced brain scanner that records the exact configuration of our neurons and synapses at a moment in time -- how much memory would it take to store this?}</a:t>
            </a:r>
          </a:p>
          <a:p>
            <a:pPr marL="25400" indent="295275">
              <a:spcAft>
                <a:spcPts val="200"/>
              </a:spcAft>
            </a:pPr>
            <a:r>
              <a:rPr lang="en-US" sz="2200" dirty="0"/>
              <a:t>For each neuron we would need to know physically where it is, but these </a:t>
            </a:r>
            <a:r>
              <a:rPr lang="en-US" sz="2200" dirty="0" err="1"/>
              <a:t>x,y,z</a:t>
            </a:r>
            <a:r>
              <a:rPr lang="en-US" sz="2200" dirty="0"/>
              <a:t> coordinates for each neuron turn out to be the least of the memory requirements needing a mere </a:t>
            </a:r>
            <a:r>
              <a:rPr lang="en-US" sz="2200" dirty="0">
                <a:solidFill>
                  <a:srgbClr val="7030A0"/>
                </a:solidFill>
              </a:rPr>
              <a:t>90 bits </a:t>
            </a:r>
            <a:r>
              <a:rPr lang="en-US" sz="2200" dirty="0"/>
              <a:t>giving us a 1 in billion accuracy for each coordinate. That is about </a:t>
            </a:r>
            <a:r>
              <a:rPr lang="en-US" sz="2200" dirty="0">
                <a:solidFill>
                  <a:srgbClr val="7030A0"/>
                </a:solidFill>
              </a:rPr>
              <a:t>120 megabytes </a:t>
            </a:r>
            <a:r>
              <a:rPr lang="en-US" sz="2200" dirty="0"/>
              <a:t>for all the neurons</a:t>
            </a:r>
          </a:p>
          <a:p>
            <a:pPr marL="25400" indent="295275">
              <a:spcAft>
                <a:spcPts val="200"/>
              </a:spcAft>
            </a:pPr>
            <a:r>
              <a:rPr lang="en-US" sz="2200" dirty="0"/>
              <a:t>The main information is held, as noted, in what is connected to what. To record this digitally we would need to have for each of the </a:t>
            </a:r>
            <a:r>
              <a:rPr lang="en-US" sz="2200" dirty="0">
                <a:solidFill>
                  <a:srgbClr val="7030A0"/>
                </a:solidFill>
              </a:rPr>
              <a:t>10,000 synapses</a:t>
            </a:r>
            <a:r>
              <a:rPr lang="en-US" sz="2200" dirty="0"/>
              <a:t> of each neuron a ‘serial number' for the neuron it connects to and a strength. Given </a:t>
            </a:r>
            <a:r>
              <a:rPr lang="en-US" sz="2200" dirty="0">
                <a:solidFill>
                  <a:srgbClr val="7030A0"/>
                </a:solidFill>
              </a:rPr>
              <a:t>10 billion neurons </a:t>
            </a:r>
            <a:r>
              <a:rPr lang="en-US" sz="2200" dirty="0"/>
              <a:t>this serial number would need to be </a:t>
            </a:r>
            <a:r>
              <a:rPr lang="en-US" sz="2200" dirty="0">
                <a:solidFill>
                  <a:srgbClr val="7030A0"/>
                </a:solidFill>
              </a:rPr>
              <a:t>34 bits </a:t>
            </a:r>
            <a:r>
              <a:rPr lang="en-US" sz="2200" dirty="0"/>
              <a:t>and so if we store the synapse strength using 6 bits (0–63), this means 40 bits or </a:t>
            </a:r>
            <a:r>
              <a:rPr lang="en-US" sz="2200" dirty="0">
                <a:solidFill>
                  <a:srgbClr val="7030A0"/>
                </a:solidFill>
              </a:rPr>
              <a:t>5 bytes per synapse</a:t>
            </a:r>
            <a:r>
              <a:rPr lang="en-US" sz="2200" dirty="0"/>
              <a:t>, so </a:t>
            </a:r>
            <a:r>
              <a:rPr lang="en-US" sz="2200" dirty="0">
                <a:solidFill>
                  <a:srgbClr val="7030A0"/>
                </a:solidFill>
              </a:rPr>
              <a:t>50,000 bytes per neuron </a:t>
            </a:r>
            <a:r>
              <a:rPr lang="en-US" sz="2200" dirty="0"/>
              <a:t>and 500 thousand billion bytes for the whole brain state. </a:t>
            </a:r>
          </a:p>
          <a:p>
            <a:pPr marL="25400" indent="295275">
              <a:spcAft>
                <a:spcPts val="200"/>
              </a:spcAft>
            </a:pPr>
            <a:r>
              <a:rPr lang="en-US" sz="2400" dirty="0"/>
              <a:t>That is the </a:t>
            </a:r>
            <a:r>
              <a:rPr lang="en-US" sz="2200" dirty="0">
                <a:solidFill>
                  <a:schemeClr val="accent2">
                    <a:lumMod val="50000"/>
                  </a:schemeClr>
                </a:solidFill>
              </a:rPr>
              <a:t>information capacity of the brain is approximately 500 terabytes or ½ a petabyte</a:t>
            </a:r>
            <a:r>
              <a:rPr lang="en-US" sz="2200" dirty="0"/>
              <a:t>.”</a:t>
            </a:r>
          </a:p>
          <a:p>
            <a:pPr marL="25400" indent="530225">
              <a:spcAft>
                <a:spcPts val="200"/>
              </a:spcAft>
            </a:pPr>
            <a:endParaRPr lang="en-US" sz="2200" dirty="0"/>
          </a:p>
          <a:p>
            <a:pPr marL="2136775" indent="-2089150" algn="r">
              <a:spcAft>
                <a:spcPts val="200"/>
              </a:spcAft>
              <a:tabLst>
                <a:tab pos="1816100" algn="ctr"/>
              </a:tabLst>
            </a:pPr>
            <a:r>
              <a:rPr lang="en-US" sz="2200" dirty="0"/>
              <a:t>‘The brain and the web’ (Dix, 2005}</a:t>
            </a:r>
          </a:p>
        </p:txBody>
      </p:sp>
    </p:spTree>
    <p:extLst>
      <p:ext uri="{BB962C8B-B14F-4D97-AF65-F5344CB8AC3E}">
        <p14:creationId xmlns:p14="http://schemas.microsoft.com/office/powerpoint/2010/main" val="2330336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57951</TotalTime>
  <Words>322</Words>
  <Application>Microsoft Macintosh PowerPoint</Application>
  <PresentationFormat>Widescreen</PresentationFormat>
  <Paragraphs>24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Narrow</vt:lpstr>
      <vt:lpstr>Arial</vt:lpstr>
      <vt:lpstr>Calibri</vt:lpstr>
      <vt:lpstr>Calibri Light</vt:lpstr>
      <vt:lpstr>Office Theme</vt:lpstr>
      <vt:lpstr>Chapter 24</vt:lpstr>
      <vt:lpstr>Brain sized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 A.J.</dc:creator>
  <cp:lastModifiedBy>Alan Dix</cp:lastModifiedBy>
  <cp:revision>162</cp:revision>
  <dcterms:created xsi:type="dcterms:W3CDTF">2020-12-29T13:51:26Z</dcterms:created>
  <dcterms:modified xsi:type="dcterms:W3CDTF">2025-04-22T17:45:16Z</dcterms:modified>
</cp:coreProperties>
</file>